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475" r:id="rId3"/>
    <p:sldId id="464" r:id="rId4"/>
    <p:sldId id="438" r:id="rId5"/>
    <p:sldId id="473" r:id="rId6"/>
    <p:sldId id="476" r:id="rId7"/>
    <p:sldId id="485" r:id="rId8"/>
    <p:sldId id="478" r:id="rId9"/>
    <p:sldId id="479" r:id="rId10"/>
    <p:sldId id="477" r:id="rId11"/>
    <p:sldId id="480" r:id="rId12"/>
    <p:sldId id="486" r:id="rId13"/>
    <p:sldId id="482" r:id="rId14"/>
    <p:sldId id="481" r:id="rId15"/>
    <p:sldId id="487" r:id="rId16"/>
    <p:sldId id="483" r:id="rId17"/>
    <p:sldId id="484" r:id="rId18"/>
    <p:sldId id="488" r:id="rId19"/>
  </p:sldIdLst>
  <p:sldSz cx="9906000" cy="6858000" type="A4"/>
  <p:notesSz cx="6797675" cy="987425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pitchFamily="34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6F5EE"/>
    <a:srgbClr val="EAE8DA"/>
    <a:srgbClr val="FFFFCC"/>
    <a:srgbClr val="452103"/>
    <a:srgbClr val="CCECFF"/>
    <a:srgbClr val="5131C5"/>
    <a:srgbClr val="FFD44B"/>
    <a:srgbClr val="FF66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39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482" y="-162"/>
      </p:cViewPr>
      <p:guideLst>
        <p:guide orient="horz" pos="1888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"/>
    </p:cViewPr>
  </p:sorterViewPr>
  <p:notesViewPr>
    <p:cSldViewPr snapToGrid="0" snapToObjects="1">
      <p:cViewPr varScale="1">
        <p:scale>
          <a:sx n="80" d="100"/>
          <a:sy n="80" d="100"/>
        </p:scale>
        <p:origin x="-4008" y="-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59" cy="49371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45A05425-568B-4A7A-BA6B-638EBE20DD47}" type="datetimeFigureOut">
              <a:rPr lang="ko-KR" altLang="en-US" smtClean="0"/>
              <a:t>2013-08-30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823"/>
            <a:ext cx="2945659" cy="49371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2" y="9378823"/>
            <a:ext cx="2945659" cy="49371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03D5D635-0BF0-4B5C-9D26-25797066CB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716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59" cy="49371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5D22D5BE-F65C-40CD-B84C-E1177A2FE794}" type="datetimeFigureOut">
              <a:rPr lang="ko-KR" altLang="en-US" smtClean="0"/>
              <a:t>2013-08-30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8" rIns="91436" bIns="45718" rtlCol="0" anchor="ctr"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3"/>
            <a:ext cx="2945659" cy="49371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7992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 userDrawn="1"/>
        </p:nvSpPr>
        <p:spPr>
          <a:xfrm>
            <a:off x="1" y="6550229"/>
            <a:ext cx="19374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kern="1200" spc="50" dirty="0" err="1" smtClean="0">
                <a:ln w="11430"/>
                <a:solidFill>
                  <a:schemeClr val="bg1"/>
                </a:solidFill>
                <a:effectLst/>
                <a:latin typeface="+mj-ea"/>
                <a:ea typeface="+mj-ea"/>
                <a:cs typeface="+mn-cs"/>
                <a:sym typeface="Wingdings 2" pitchFamily="18" charset="2"/>
              </a:rPr>
              <a:t>카이트</a:t>
            </a:r>
            <a:r>
              <a:rPr kumimoji="0" lang="ko-KR" altLang="en-US" sz="1400" b="1" i="0" u="none" strike="noStrike" kern="1200" cap="none" spc="50" normalizeH="0" baseline="0" noProof="0" dirty="0" err="1" smtClean="0">
                <a:ln w="11430"/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Wingdings 2" pitchFamily="18" charset="2"/>
              </a:rPr>
              <a:t>창업가재단</a:t>
            </a:r>
            <a:endParaRPr kumimoji="0" lang="ko-KR" altLang="en-US" sz="1400" b="1" i="0" u="none" strike="noStrike" kern="1200" cap="none" spc="50" normalizeH="0" baseline="0" noProof="0" dirty="0">
              <a:ln w="11430"/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+mn-cs"/>
              <a:sym typeface="Wingdings 2" pitchFamily="18" charset="2"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95"/>
            <a:ext cx="9906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569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676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753226" y="6"/>
            <a:ext cx="2657475" cy="5492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958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" y="171404"/>
            <a:ext cx="9898107" cy="6710313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76513" y="1163638"/>
            <a:ext cx="6834187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9410700" y="6597650"/>
            <a:ext cx="4953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fld id="{C41F80BE-3969-4F68-B7F5-2D9D724C0226}" type="slidenum">
              <a:rPr lang="en-US" altLang="ko-KR" sz="1200" b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pPr algn="ctr"/>
              <a:t>‹#›</a:t>
            </a:fld>
            <a:endParaRPr lang="en-US" altLang="ko-KR" sz="1200" b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5" r:id="rId3"/>
    <p:sldLayoutId id="2147483656" r:id="rId4"/>
  </p:sldLayoutIdLst>
  <p:timing>
    <p:tnLst>
      <p:par>
        <p:cTn id="1" dur="indefinite" restart="never" nodeType="tmRoot"/>
      </p:par>
    </p:tnLst>
  </p:timing>
  <p:txStyles>
    <p:titleStyle>
      <a:lvl1pPr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2pPr>
      <a:lvl3pPr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3pPr>
      <a:lvl4pPr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4pPr>
      <a:lvl5pPr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5pPr>
      <a:lvl6pPr marL="457200"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r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defRPr kumimoji="1" sz="1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defRPr kumimoji="1" sz="1200" b="1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defRPr kumimoji="1" sz="1000" b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defRPr kumimoji="1" sz="900"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defRPr kumimoji="1" sz="9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defRPr kumimoji="1" sz="9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defRPr kumimoji="1" sz="9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defRPr kumimoji="1" sz="9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defRPr kumimoji="1" sz="9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16784" y="2564904"/>
            <a:ext cx="7992888" cy="144016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ko-KR" altLang="en-US" sz="3600" b="0" spc="-150" dirty="0" smtClean="0">
                <a:latin typeface="HY견고딕" pitchFamily="18" charset="-127"/>
                <a:ea typeface="HY견고딕" pitchFamily="18" charset="-127"/>
              </a:rPr>
              <a:t>「</a:t>
            </a:r>
            <a:r>
              <a:rPr lang="ko-KR" altLang="en-US" sz="3600" b="0" spc="-150" dirty="0" err="1" smtClean="0">
                <a:latin typeface="HY견고딕" pitchFamily="18" charset="-127"/>
                <a:ea typeface="HY견고딕" pitchFamily="18" charset="-127"/>
              </a:rPr>
              <a:t>글로벌시장형</a:t>
            </a:r>
            <a:r>
              <a:rPr lang="ko-KR" altLang="en-US" sz="3600" b="0" spc="-150" dirty="0" smtClean="0">
                <a:latin typeface="HY견고딕" pitchFamily="18" charset="-127"/>
                <a:ea typeface="HY견고딕" pitchFamily="18" charset="-127"/>
              </a:rPr>
              <a:t> 창업</a:t>
            </a:r>
            <a:r>
              <a:rPr lang="en-US" altLang="ko-KR" sz="3600" b="0" spc="-150" dirty="0" smtClean="0">
                <a:latin typeface="HY견고딕" pitchFamily="18" charset="-127"/>
                <a:ea typeface="HY견고딕" pitchFamily="18" charset="-127"/>
              </a:rPr>
              <a:t>R&amp;D</a:t>
            </a:r>
            <a:r>
              <a:rPr lang="ko-KR" altLang="en-US" sz="3600" b="0" spc="-150" dirty="0" smtClean="0">
                <a:latin typeface="HY견고딕" pitchFamily="18" charset="-127"/>
                <a:ea typeface="HY견고딕" pitchFamily="18" charset="-127"/>
              </a:rPr>
              <a:t>사업」 </a:t>
            </a:r>
            <a:r>
              <a:rPr lang="en-US" altLang="ko-KR" sz="3600" b="0" spc="-150" dirty="0" smtClean="0"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sz="3600" b="0" spc="-150" dirty="0" smtClean="0">
                <a:latin typeface="HY견고딕" pitchFamily="18" charset="-127"/>
                <a:ea typeface="HY견고딕" pitchFamily="18" charset="-127"/>
              </a:rPr>
            </a:br>
            <a:r>
              <a:rPr lang="en-US" altLang="ko-KR" sz="3600" b="0" spc="-150" dirty="0">
                <a:latin typeface="HY견고딕" pitchFamily="18" charset="-127"/>
                <a:ea typeface="HY견고딕" pitchFamily="18" charset="-127"/>
              </a:rPr>
              <a:t>2013</a:t>
            </a:r>
            <a:r>
              <a:rPr lang="ko-KR" altLang="en-US" sz="3600" b="0" spc="-150" dirty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sz="3600" b="0" spc="-150" dirty="0"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3600" b="0" spc="-150" dirty="0">
                <a:latin typeface="HY견고딕" pitchFamily="18" charset="-127"/>
                <a:ea typeface="HY견고딕" pitchFamily="18" charset="-127"/>
              </a:rPr>
              <a:t>차 </a:t>
            </a:r>
            <a:r>
              <a:rPr lang="ko-KR" altLang="en-US" sz="3600" b="0" spc="-150" dirty="0" smtClean="0">
                <a:latin typeface="HY견고딕" pitchFamily="18" charset="-127"/>
                <a:ea typeface="HY견고딕" pitchFamily="18" charset="-127"/>
              </a:rPr>
              <a:t>안내자료</a:t>
            </a:r>
            <a:endParaRPr lang="en-US" altLang="ko-KR" sz="3600" b="0" spc="-150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260648"/>
            <a:ext cx="2395192" cy="205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89092" y="4653136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함초롬돋움" pitchFamily="50" charset="-127"/>
              </a:rPr>
              <a:t>2013. 8. 30.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  <a:cs typeface="함초롬돋움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err="1" smtClean="0">
                <a:latin typeface="HY견고딕" pitchFamily="18" charset="-127"/>
                <a:ea typeface="HY견고딕" pitchFamily="18" charset="-127"/>
              </a:rPr>
              <a:t>추천팀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 선정 프로세스 및 일정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0047" y="1376490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2013.8.30(</a:t>
            </a:r>
            <a:r>
              <a:rPr lang="ko-KR" altLang="en-US" sz="1600" dirty="0" smtClean="0"/>
              <a:t>금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055631" y="1376490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재단 홈페이지 </a:t>
            </a:r>
            <a:r>
              <a:rPr lang="en-US" altLang="ko-KR" sz="1600" dirty="0" smtClean="0"/>
              <a:t>(www.KITEef.or.kr)</a:t>
            </a:r>
            <a:endParaRPr lang="ko-KR" alt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59574" y="1923417"/>
            <a:ext cx="2647970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smtClean="0"/>
              <a:t>사업설명</a:t>
            </a:r>
            <a:r>
              <a:rPr lang="ko-KR" altLang="en-US" sz="1800" dirty="0"/>
              <a:t>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0047" y="1938806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2013.9.11(</a:t>
            </a:r>
            <a:r>
              <a:rPr lang="ko-KR" altLang="en-US" sz="1600" dirty="0" smtClean="0"/>
              <a:t>수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16:00</a:t>
            </a:r>
            <a:endParaRPr lang="ko-KR" alt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55631" y="1938806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TBC 4</a:t>
            </a:r>
            <a:r>
              <a:rPr lang="ko-KR" altLang="en-US" sz="1600" dirty="0" smtClean="0"/>
              <a:t>층 </a:t>
            </a:r>
            <a:r>
              <a:rPr lang="ko-KR" altLang="en-US" sz="1600" dirty="0" err="1" smtClean="0"/>
              <a:t>교육실</a:t>
            </a:r>
            <a:r>
              <a:rPr lang="en-US" altLang="ko-KR" sz="1600" dirty="0" smtClean="0"/>
              <a:t>I (407</a:t>
            </a:r>
            <a:r>
              <a:rPr lang="ko-KR" altLang="en-US" sz="1600" dirty="0" smtClean="0"/>
              <a:t>호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54321" y="2501499"/>
            <a:ext cx="2658476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smtClean="0"/>
              <a:t>접</a:t>
            </a:r>
            <a:r>
              <a:rPr lang="en-US" altLang="ko-KR" sz="1800" dirty="0"/>
              <a:t> </a:t>
            </a:r>
            <a:r>
              <a:rPr lang="ko-KR" altLang="en-US" sz="1800" dirty="0" smtClean="0"/>
              <a:t>수</a:t>
            </a:r>
            <a:endParaRPr lang="ko-KR" alt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3560047" y="2516888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2013.9.22(</a:t>
            </a:r>
            <a:r>
              <a:rPr lang="ko-KR" altLang="en-US" sz="1600" dirty="0" smtClean="0"/>
              <a:t>일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055631" y="2516888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온라인 접수 </a:t>
            </a:r>
            <a:r>
              <a:rPr lang="en-US" altLang="ko-KR" sz="1600" dirty="0" smtClean="0"/>
              <a:t>(kite@KITEef.or.kr)</a:t>
            </a:r>
            <a:endParaRPr lang="ko-KR" alt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49068" y="3095347"/>
            <a:ext cx="2668982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smtClean="0"/>
              <a:t>서면평가</a:t>
            </a:r>
            <a:endParaRPr lang="ko-KR" alt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3560047" y="3110736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43815" y="3657663"/>
            <a:ext cx="2679488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800" dirty="0" smtClean="0"/>
              <a:t>IR</a:t>
            </a:r>
            <a:endParaRPr lang="ko-KR" alt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3560047" y="3673052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2013.10.8(</a:t>
            </a:r>
            <a:r>
              <a:rPr lang="ko-KR" altLang="en-US" sz="1600" dirty="0"/>
              <a:t>화</a:t>
            </a:r>
            <a:r>
              <a:rPr lang="en-US" altLang="ko-KR" sz="1600" dirty="0" smtClean="0"/>
              <a:t>) </a:t>
            </a:r>
            <a:r>
              <a:rPr lang="ko-KR" altLang="en-US" sz="1600" dirty="0" smtClean="0"/>
              <a:t>예정</a:t>
            </a:r>
            <a:endParaRPr lang="ko-KR" alt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38562" y="4219979"/>
            <a:ext cx="2689994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smtClean="0"/>
              <a:t>투자심의전문운영위원</a:t>
            </a:r>
            <a:r>
              <a:rPr lang="ko-KR" altLang="en-US" sz="1800" dirty="0"/>
              <a:t>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60047" y="4235368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2013.10.11(</a:t>
            </a:r>
            <a:r>
              <a:rPr lang="ko-KR" altLang="en-US" sz="1600" dirty="0" smtClean="0"/>
              <a:t>금</a:t>
            </a:r>
            <a:r>
              <a:rPr lang="en-US" altLang="ko-KR" sz="1600" dirty="0" smtClean="0"/>
              <a:t>) </a:t>
            </a:r>
            <a:r>
              <a:rPr lang="ko-KR" altLang="en-US" sz="1600" dirty="0" smtClean="0"/>
              <a:t>예정</a:t>
            </a:r>
            <a:endParaRPr lang="ko-KR" alt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055631" y="4235368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재단 자체 규정에 따라 실시</a:t>
            </a:r>
            <a:endParaRPr lang="ko-KR" alt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738562" y="4798061"/>
            <a:ext cx="2689994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smtClean="0"/>
              <a:t>투자계약서</a:t>
            </a:r>
            <a:endParaRPr lang="ko-KR" altLang="en-US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3560047" y="4813450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055631" y="4813450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err="1"/>
              <a:t>보통주</a:t>
            </a:r>
            <a:r>
              <a:rPr lang="ko-KR" altLang="en-US" sz="1600" dirty="0"/>
              <a:t> </a:t>
            </a:r>
            <a:r>
              <a:rPr lang="en-US" altLang="ko-KR" sz="1600" dirty="0"/>
              <a:t>or </a:t>
            </a:r>
            <a:r>
              <a:rPr lang="en-US" altLang="ko-KR" sz="1600" dirty="0" smtClean="0"/>
              <a:t>RCPS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/ </a:t>
            </a:r>
            <a:r>
              <a:rPr lang="ko-KR" altLang="en-US" sz="1600" dirty="0" smtClean="0"/>
              <a:t>신용정보조회</a:t>
            </a:r>
            <a:endParaRPr lang="ko-KR" alt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738562" y="5363661"/>
            <a:ext cx="2689994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smtClean="0"/>
              <a:t>추천서류 작성</a:t>
            </a:r>
            <a:endParaRPr lang="ko-KR" altLang="en-US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3560047" y="5379050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ko-KR" alt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055631" y="5379050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추천서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과제계획서</a:t>
            </a:r>
            <a:endParaRPr lang="ko-KR" alt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738562" y="5919736"/>
            <a:ext cx="2689994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err="1" smtClean="0"/>
              <a:t>창업팀</a:t>
            </a:r>
            <a:r>
              <a:rPr lang="ko-KR" altLang="en-US" sz="1800" dirty="0" smtClean="0"/>
              <a:t> 추천</a:t>
            </a:r>
            <a:endParaRPr lang="ko-KR" altLang="en-US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3560047" y="5935125"/>
            <a:ext cx="244827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/>
              <a:t>10</a:t>
            </a:r>
            <a:r>
              <a:rPr lang="ko-KR" altLang="en-US" sz="1600" dirty="0" smtClean="0"/>
              <a:t>월 중순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예정</a:t>
            </a:r>
            <a:endParaRPr lang="ko-KR" alt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6055631" y="5935125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(</a:t>
            </a:r>
            <a:r>
              <a:rPr lang="ko-KR" altLang="en-US" sz="1600" dirty="0" smtClean="0"/>
              <a:t>사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한국엔젤투자협회</a:t>
            </a:r>
            <a:endParaRPr lang="ko-KR" alt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6055631" y="3126502"/>
            <a:ext cx="34836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2013.9.30(</a:t>
            </a:r>
            <a:r>
              <a:rPr lang="ko-KR" altLang="en-US" sz="1600" dirty="0" smtClean="0"/>
              <a:t>월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 개별통보 예정</a:t>
            </a:r>
            <a:endParaRPr lang="ko-KR" altLang="en-US" sz="1600" dirty="0"/>
          </a:p>
        </p:txBody>
      </p:sp>
      <p:cxnSp>
        <p:nvCxnSpPr>
          <p:cNvPr id="33" name="직선 화살표 연결선 32"/>
          <p:cNvCxnSpPr/>
          <p:nvPr/>
        </p:nvCxnSpPr>
        <p:spPr bwMode="auto">
          <a:xfrm>
            <a:off x="2083559" y="1730433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직선 화살표 연결선 34"/>
          <p:cNvCxnSpPr/>
          <p:nvPr/>
        </p:nvCxnSpPr>
        <p:spPr bwMode="auto">
          <a:xfrm>
            <a:off x="2083559" y="2292408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직선 화살표 연결선 35"/>
          <p:cNvCxnSpPr/>
          <p:nvPr/>
        </p:nvCxnSpPr>
        <p:spPr bwMode="auto">
          <a:xfrm>
            <a:off x="2083559" y="2882958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직선 화살표 연결선 36"/>
          <p:cNvCxnSpPr/>
          <p:nvPr/>
        </p:nvCxnSpPr>
        <p:spPr bwMode="auto">
          <a:xfrm>
            <a:off x="2083559" y="3463983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직선 화살표 연결선 37"/>
          <p:cNvCxnSpPr/>
          <p:nvPr/>
        </p:nvCxnSpPr>
        <p:spPr bwMode="auto">
          <a:xfrm>
            <a:off x="2083559" y="4025958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직선 화살표 연결선 38"/>
          <p:cNvCxnSpPr/>
          <p:nvPr/>
        </p:nvCxnSpPr>
        <p:spPr bwMode="auto">
          <a:xfrm>
            <a:off x="2083559" y="4597458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직선 화살표 연결선 39"/>
          <p:cNvCxnSpPr/>
          <p:nvPr/>
        </p:nvCxnSpPr>
        <p:spPr bwMode="auto">
          <a:xfrm>
            <a:off x="2083559" y="5178483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직선 화살표 연결선 40"/>
          <p:cNvCxnSpPr/>
          <p:nvPr/>
        </p:nvCxnSpPr>
        <p:spPr bwMode="auto">
          <a:xfrm>
            <a:off x="2083559" y="5730933"/>
            <a:ext cx="0" cy="1929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759574" y="1345712"/>
            <a:ext cx="2647970" cy="369332"/>
          </a:xfrm>
          <a:prstGeom prst="rect">
            <a:avLst/>
          </a:prstGeom>
          <a:solidFill>
            <a:schemeClr val="accent1">
              <a:alpha val="3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1800" dirty="0" smtClean="0"/>
              <a:t>공  고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7531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1]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884776" y="1239646"/>
            <a:ext cx="864096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□ 예비창업자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팀원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전원 기재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→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경력기술서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개인정보 수집 및 이용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동의서 제출</a:t>
            </a:r>
            <a:endParaRPr lang="en-US" altLang="ko-KR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개발기간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2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바이오 등 장기과제는 최대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년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창업팀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부담금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지원받은 사업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알게된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경로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79516" y="3503312"/>
            <a:ext cx="864096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□ 개인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법인 사업자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설립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개업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일 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직원수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 -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핵심인력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전원 기재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→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경력기술서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개인정보 수집 및 이용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동의서 제출</a:t>
            </a:r>
            <a:endParaRPr lang="en-US" altLang="ko-KR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개발기간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2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바이오 등 장기과제는 최대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년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사업자 부담금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지원받은 사업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알게된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경로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945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1]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계속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)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84776" y="1212350"/>
            <a:ext cx="8640960" cy="496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□ 기술분야 표준분류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085437"/>
              </p:ext>
            </p:extLst>
          </p:nvPr>
        </p:nvGraphicFramePr>
        <p:xfrm>
          <a:off x="1009934" y="1801356"/>
          <a:ext cx="8134066" cy="4614923"/>
        </p:xfrm>
        <a:graphic>
          <a:graphicData uri="http://schemas.openxmlformats.org/drawingml/2006/table">
            <a:tbl>
              <a:tblPr/>
              <a:tblGrid>
                <a:gridCol w="1678675"/>
                <a:gridCol w="6455391"/>
              </a:tblGrid>
              <a:tr h="2506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대분류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중분류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833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①</a:t>
                      </a: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기계ㆍ소재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ⓐ금속재료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ⓑ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나노ㆍ마이크로기계시스템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ⓒ로봇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자동화기계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ⓓ산업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일반기계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ⓔ소성가공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분말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ⓕ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에너지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환경기계시스템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ⓖ요소부품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ⓗ자동차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철도차량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ⓘ정밀생산기계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ⓙ조선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해양시스템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ⓚ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주조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용접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ⓛ청정생산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ⓜ표면처리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ⓝ항공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우주시스템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6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②</a:t>
                      </a: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바이오ㆍ의료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ⓐ기능복원</a:t>
                      </a:r>
                      <a:r>
                        <a:rPr lang="en-US" altLang="ko-KR" sz="1100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보조 및 복지기기</a:t>
                      </a:r>
                      <a:r>
                        <a:rPr lang="en-US" altLang="ko-KR" sz="1100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ⓑ</a:t>
                      </a:r>
                      <a:r>
                        <a:rPr lang="ko-KR" altLang="en-US" sz="1100" kern="0" spc="-4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바이오공정</a:t>
                      </a:r>
                      <a:r>
                        <a:rPr lang="en-US" altLang="ko-KR" sz="1100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기기</a:t>
                      </a:r>
                      <a:r>
                        <a:rPr lang="en-US" altLang="ko-KR" sz="1100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ⓒ</a:t>
                      </a:r>
                      <a:r>
                        <a:rPr lang="ko-KR" altLang="en-US" sz="1100" kern="0" spc="-4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산업바이오</a:t>
                      </a:r>
                      <a:r>
                        <a:rPr lang="en-US" altLang="ko-KR" sz="1100" kern="0" spc="-4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ⓓ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의료정보 및 시스템</a:t>
                      </a:r>
                      <a:r>
                        <a:rPr lang="en-US" altLang="ko-KR" sz="1100" kern="0" spc="-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ⓔ</a:t>
                      </a:r>
                      <a:r>
                        <a:rPr lang="ko-KR" altLang="en-US" sz="1100" kern="0" spc="-2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의약바이오</a:t>
                      </a:r>
                      <a:r>
                        <a:rPr lang="en-US" altLang="ko-KR" sz="1100" kern="0" spc="-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endParaRPr lang="en-US" altLang="ko-KR" sz="1100" kern="0" spc="-20" dirty="0" smtClean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2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ⓕ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치료기기 및 진단기기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4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③</a:t>
                      </a: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에너지ㆍ자원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ⓐ송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-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배전계통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ⓑ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수화력발전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ⓒ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신재생에너지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ⓓ온실가스처리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ⓔ원자력자원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ⓕ전력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IT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6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④</a:t>
                      </a: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전기ㆍ전자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ⓐ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가정용기기및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전자응용기기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ⓑ계측기기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ⓒ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광응용기기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ⓓ디스플레이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ⓔ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반도체소자및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시스템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ⓕ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반도체장비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ⓖ영상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음향기기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ⓗ전기전자부품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ⓘ전지중전기기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9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⑤정보통신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ⓐ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ITS/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텔레매틱스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ⓑ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RFID/USN,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ⓒ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U-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컴퓨팅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ⓓ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광대역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통합망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ⓔ디지털 방송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ⓕ디지털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콘텐츠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ⓖ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소프트웨어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ⓗ위성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-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전파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ⓘ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이동통신</a:t>
                      </a:r>
                      <a:r>
                        <a:rPr lang="en-US" altLang="ko-KR" sz="1100" kern="0" spc="-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ⓙ정보보호</a:t>
                      </a:r>
                      <a:r>
                        <a:rPr lang="en-US" altLang="ko-KR" sz="1100" kern="0" spc="-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ⓚ정보통신 모듈 및 부품</a:t>
                      </a:r>
                      <a:r>
                        <a:rPr lang="en-US" altLang="ko-KR" sz="1100" kern="0" spc="-2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ⓛ</a:t>
                      </a:r>
                      <a:r>
                        <a:rPr lang="ko-KR" altLang="en-US" sz="1100" kern="0" spc="-2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홈네트워크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6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⑥지식서비스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ⓐ경영전략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금융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무역서비스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ⓑ디자인서비스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ⓒ부가가치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사후관리서비스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ⓓ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연구개발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엔지니어링서비스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ⓔ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유통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물류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마케팅서비스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ⓕ인적자원 역량개발서비스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⑦화학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ⓐ고분자재료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ⓑ대기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폐기물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ⓒ섬유제조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ⓓ섬유제품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en-US" altLang="ko-KR" sz="1100" kern="0" spc="-50" dirty="0" smtClean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100" kern="0" spc="-5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ⓔ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세라믹재료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ⓕ수질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토양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ⓖ염색가공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ⓗ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정밀화학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ⓘ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화학공정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ⓙ화학제품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4489" marR="54489" marT="27244" marB="272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2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경력기술서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84776" y="1370950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□ 기재사항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성명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기간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직장명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소재지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근무부서명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직위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담당업무 및 업무실적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본인 주도 업무내용의 구체적 기술 요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79516" y="4727990"/>
            <a:ext cx="8640960" cy="496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※ 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핵심기술인력은 각각 작성 제출</a:t>
            </a:r>
            <a:endParaRPr lang="ko-KR" altLang="en-US" sz="1600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572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3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사업계획서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7112" y="1682652"/>
            <a:ext cx="432048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1.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창업동기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기업개요 </a:t>
            </a:r>
            <a:endParaRPr lang="en-US" altLang="ko-KR" sz="16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60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예비창업자의 경우 기재하지 않아도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됨</a:t>
            </a:r>
            <a:endParaRPr lang="en-US" altLang="ko-KR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sz="800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일반현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황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재무상태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○ 주주현황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3.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조직 및 인력 현황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조직도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현재 또는 향후 계획 포함 기재</a:t>
            </a:r>
            <a:endParaRPr lang="en-US" altLang="ko-KR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핵심인력 학력 및 경력사항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59992" y="1682652"/>
            <a:ext cx="432048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4.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기술개발 계획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보유기술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기술개발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Road Map</a:t>
            </a:r>
          </a:p>
          <a:p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: R&amp;D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과제를 포함한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사업을 위한 기술개발 </a:t>
            </a:r>
            <a:endParaRPr lang="en-US" altLang="ko-KR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전체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Road Map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기재</a:t>
            </a:r>
            <a:endParaRPr lang="en-US" altLang="ko-KR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5.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추진계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획</a:t>
            </a:r>
          </a:p>
          <a:p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: 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년 또는 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lang="ko-KR" altLang="en-US" b="0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년내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비즈니스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추진계획 기재</a:t>
            </a:r>
            <a:endParaRPr lang="en-US" altLang="ko-KR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6.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재무계획</a:t>
            </a:r>
            <a:endParaRPr lang="en-US" altLang="ko-KR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소요자금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 :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인건비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재료비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경비 등을 구분하여 기재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자금조달 계획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 : </a:t>
            </a:r>
            <a:r>
              <a:rPr lang="ko-KR" altLang="en-US" b="0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투자요청액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R&amp;D</a:t>
            </a:r>
            <a:r>
              <a:rPr lang="ko-KR" altLang="en-US" b="0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요청액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자기부담가능액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b="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등을 기재</a:t>
            </a:r>
            <a:endParaRPr lang="en-US" altLang="ko-KR" b="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7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Valuation</a:t>
            </a:r>
          </a:p>
          <a:p>
            <a:pPr>
              <a:lnSpc>
                <a:spcPct val="200000"/>
              </a:lnSpc>
            </a:pP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 : </a:t>
            </a:r>
            <a:r>
              <a:rPr lang="ko-KR" altLang="en-US" b="0" dirty="0" err="1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투자시</a:t>
            </a:r>
            <a:r>
              <a:rPr lang="ko-KR" altLang="en-US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주식발행가액 기재</a:t>
            </a:r>
            <a:r>
              <a:rPr lang="en-US" altLang="ko-KR" b="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     </a:t>
            </a:r>
            <a:endParaRPr lang="ko-KR" altLang="en-US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84776" y="1055877"/>
            <a:ext cx="8640960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※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전반적인 사업 진행계획을 기재</a:t>
            </a:r>
            <a:endParaRPr lang="en-US" altLang="ko-KR" sz="1600" b="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528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4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과제계</a:t>
            </a:r>
            <a:r>
              <a:rPr lang="ko-KR" altLang="en-US" sz="2400" dirty="0">
                <a:latin typeface="HY견고딕" pitchFamily="18" charset="-127"/>
                <a:ea typeface="HY견고딕" pitchFamily="18" charset="-127"/>
              </a:rPr>
              <a:t>획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23592" y="1682636"/>
            <a:ext cx="432048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개발기술 개요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기본개념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개발 아이템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2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시장에 대한 이해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수요자 분석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Value Chain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상의 위치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경쟁분석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기타사항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3.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기술개발의 목표 및 내용</a:t>
            </a:r>
          </a:p>
          <a:p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 ○ 기술개발의 목표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 ○ 기술개발의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내용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59992" y="1682636"/>
            <a:ext cx="432048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4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기술개발 추진전략 및 체계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기술개발 추진전략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기술개발 체계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5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개발기술 추진일정</a:t>
            </a:r>
            <a:endParaRPr lang="en-US" altLang="ko-KR" dirty="0">
              <a:latin typeface="HY견고딕" pitchFamily="18" charset="-127"/>
              <a:ea typeface="HY견고딕" pitchFamily="18" charset="-127"/>
            </a:endParaRPr>
          </a:p>
          <a:p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6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.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기타 기대효과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84776" y="1099991"/>
            <a:ext cx="8640960" cy="49654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※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R&amp;D 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과제로 수행할 내용 기재</a:t>
            </a:r>
            <a:endParaRPr lang="en-US" altLang="ko-KR" sz="1600" b="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278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5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개인정보 수집 및 이용 동의서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84776" y="137095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□ 수집하는 개인정보의 항목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성명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소속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직위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연락처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이메일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주민등록번호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79516" y="4075083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※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개인정보보호법에 의거</a:t>
            </a: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개인정보 수집 및 이용 동의서는 필수 제출</a:t>
            </a:r>
            <a:endParaRPr lang="en-US" altLang="ko-KR" sz="1600" b="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※ </a:t>
            </a:r>
            <a:r>
              <a:rPr lang="ko-KR" altLang="en-US" sz="1600" b="0" dirty="0" err="1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경력기술서를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제출하는 핵심인력은 각각 작성 제출</a:t>
            </a:r>
            <a:endParaRPr lang="ko-KR" altLang="en-US" sz="1600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828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6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기타 제출서류 목록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624665"/>
              </p:ext>
            </p:extLst>
          </p:nvPr>
        </p:nvGraphicFramePr>
        <p:xfrm>
          <a:off x="736598" y="1327665"/>
          <a:ext cx="8602068" cy="4671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931"/>
                <a:gridCol w="1655379"/>
                <a:gridCol w="3184634"/>
                <a:gridCol w="2181124"/>
              </a:tblGrid>
              <a:tr h="41523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smtClean="0">
                          <a:latin typeface="HY견고딕" pitchFamily="18" charset="-127"/>
                          <a:ea typeface="HY견고딕" pitchFamily="18" charset="-127"/>
                        </a:rPr>
                        <a:t>대 상</a:t>
                      </a:r>
                      <a:endParaRPr lang="ko-KR" altLang="en-US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smtClean="0">
                          <a:latin typeface="HY견고딕" pitchFamily="18" charset="-127"/>
                          <a:ea typeface="HY견고딕" pitchFamily="18" charset="-127"/>
                        </a:rPr>
                        <a:t>목 </a:t>
                      </a:r>
                      <a:r>
                        <a:rPr lang="ko-KR" altLang="en-US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록</a:t>
                      </a:r>
                      <a:endParaRPr lang="ko-KR" altLang="en-US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smtClean="0">
                          <a:latin typeface="HY견고딕" pitchFamily="18" charset="-127"/>
                          <a:ea typeface="HY견고딕" pitchFamily="18" charset="-127"/>
                        </a:rPr>
                        <a:t>비 고</a:t>
                      </a:r>
                      <a:endParaRPr lang="ko-KR" altLang="en-US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</a:tr>
              <a:tr h="380634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예비창업자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국세및지방세완납증명서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필 수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</a:tr>
              <a:tr h="3806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IR</a:t>
                      </a:r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자료 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(PPT)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</a:tr>
              <a:tr h="65745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지식재산권</a:t>
                      </a:r>
                      <a:endParaRPr lang="en-US" altLang="ko-KR" sz="16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등록증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국내ㆍ외</a:t>
                      </a:r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 특허권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실용신안권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</a:p>
                    <a:p>
                      <a:pPr latinLnBrk="1"/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디자인권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상표권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해당자만</a:t>
                      </a:r>
                      <a:endParaRPr lang="en-US" altLang="ko-KR" sz="16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제출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</a:tr>
              <a:tr h="380634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사업자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개인사업자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사업자등록증명원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필수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</a:tr>
              <a:tr h="65745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법인사업자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사업자등록증명원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</a:p>
                    <a:p>
                      <a:pPr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법인등기부등본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주주명부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38063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최근 재무제표</a:t>
                      </a:r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38063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국세및지방세완납증명서</a:t>
                      </a:r>
                      <a:endParaRPr lang="ko-KR" altLang="en-US" sz="16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3806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IR</a:t>
                      </a:r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자료 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(PPT)</a:t>
                      </a:r>
                      <a:endParaRPr lang="ko-KR" altLang="en-US" sz="16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anchor="ctr"/>
                </a:tc>
              </a:tr>
              <a:tr h="65745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지식재산권</a:t>
                      </a:r>
                      <a:endParaRPr lang="en-US" altLang="ko-KR" sz="16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등록증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국내ㆍ외</a:t>
                      </a:r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 특허권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실용신안권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err="1" smtClean="0">
                          <a:latin typeface="HY견고딕" pitchFamily="18" charset="-127"/>
                          <a:ea typeface="HY견고딕" pitchFamily="18" charset="-127"/>
                        </a:rPr>
                        <a:t>디자인권</a:t>
                      </a:r>
                      <a:r>
                        <a:rPr lang="en-US" altLang="ko-KR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, </a:t>
                      </a:r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상표권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해당자만</a:t>
                      </a:r>
                      <a:endParaRPr lang="en-US" altLang="ko-KR" sz="16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1600" b="0" dirty="0" smtClean="0">
                          <a:latin typeface="HY견고딕" pitchFamily="18" charset="-127"/>
                          <a:ea typeface="HY견고딕" pitchFamily="18" charset="-127"/>
                        </a:rPr>
                        <a:t>제출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736598" y="5993308"/>
            <a:ext cx="8640960" cy="496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※</a:t>
            </a:r>
            <a:r>
              <a:rPr lang="ko-KR" altLang="en-US" sz="1600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 예비창업자 대상의 사업자등록 여부는 접수 후 조회 예정</a:t>
            </a:r>
            <a:endParaRPr lang="ko-KR" altLang="en-US" sz="1600" b="0" dirty="0"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9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III.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참여신청서 작성안내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[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서식</a:t>
            </a:r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7]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평가기준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652892"/>
              </p:ext>
            </p:extLst>
          </p:nvPr>
        </p:nvGraphicFramePr>
        <p:xfrm>
          <a:off x="1934578" y="1357471"/>
          <a:ext cx="5306568" cy="51114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5702"/>
                <a:gridCol w="3610866"/>
              </a:tblGrid>
              <a:tr h="416866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chemeClr val="bg1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기술성</a:t>
                      </a:r>
                      <a:endParaRPr lang="ko-KR" altLang="en-US" sz="1800" kern="0" spc="0" dirty="0">
                        <a:solidFill>
                          <a:schemeClr val="bg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기술의 차별화 및 독창성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실현가능성 및 안정성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동업종</a:t>
                      </a: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모방가능성 및 난이도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지적재산의</a:t>
                      </a: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 권리관계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chemeClr val="bg1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사업 </a:t>
                      </a:r>
                      <a:endParaRPr lang="en-US" altLang="ko-KR" sz="1800" kern="0" spc="0" dirty="0" smtClean="0">
                        <a:solidFill>
                          <a:schemeClr val="bg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smtClean="0">
                          <a:solidFill>
                            <a:schemeClr val="bg1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및</a:t>
                      </a:r>
                      <a:endParaRPr lang="ko-KR" altLang="en-US" sz="1800" kern="0" spc="0" dirty="0">
                        <a:solidFill>
                          <a:schemeClr val="bg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chemeClr val="bg1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시장성</a:t>
                      </a:r>
                    </a:p>
                  </a:txBody>
                  <a:tcPr marL="64770" marR="64770" marT="17907" marB="17907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시장진입 가능성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성장가능성 및 파급효과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사업준비 및 실현가능성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시장경쟁력 및 차별성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chemeClr val="bg1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기타</a:t>
                      </a:r>
                    </a:p>
                  </a:txBody>
                  <a:tcPr marL="64770" marR="64770" marT="17907" marB="17907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사업추진 의지와 열정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핵심인력의 전문성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재무계획의 구체성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  <a:tr h="4168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Valuation</a:t>
                      </a:r>
                      <a:r>
                        <a:rPr lang="ko-KR" altLang="en-US" sz="1600" kern="0" spc="0" dirty="0"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의 적절성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69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사업소개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사업 목적 및 개요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8" name="_x322701440" descr="EMB0000136c027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244" y="4080840"/>
            <a:ext cx="7164313" cy="26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704528" y="1124744"/>
            <a:ext cx="8640960" cy="110799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latin typeface="HY견고딕" pitchFamily="18" charset="-127"/>
                <a:ea typeface="HY견고딕" pitchFamily="18" charset="-127"/>
              </a:rPr>
              <a:t>□ 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목적</a:t>
            </a:r>
            <a:endParaRPr lang="en-US" altLang="ko-KR" sz="160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  세계시장을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선도할 기술아이템을 보유한 </a:t>
            </a:r>
            <a:r>
              <a:rPr lang="ko-KR" altLang="en-US" b="0" dirty="0" err="1">
                <a:latin typeface="HY견고딕" pitchFamily="18" charset="-127"/>
                <a:ea typeface="HY견고딕" pitchFamily="18" charset="-127"/>
              </a:rPr>
              <a:t>창업팀을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선발하여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투자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-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R&amp;D-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보육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을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일괄 지원하여 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미래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유망 창업기업 집중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육성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04528" y="2285305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□ 개요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운영기관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초기투자전문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VC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및 엔젤투자재단 등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사업성과 점검을 거쳐 선정 확대 예정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유망 신기술 분야로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역량이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우수한 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b="0" dirty="0" err="1">
                <a:latin typeface="HY견고딕" pitchFamily="18" charset="-127"/>
                <a:ea typeface="HY견고딕" pitchFamily="18" charset="-127"/>
              </a:rPr>
              <a:t>인이상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0" dirty="0" err="1">
                <a:latin typeface="HY견고딕" pitchFamily="18" charset="-127"/>
                <a:ea typeface="HY견고딕" pitchFamily="18" charset="-127"/>
              </a:rPr>
              <a:t>창업팀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선정 후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, BI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내 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2~3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년간 입주 및 투자・보육</a:t>
            </a: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운영기관은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억원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(15%)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이상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先투자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창업기업 지분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(40%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이내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확보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○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정부는 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5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억원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85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%)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이내 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R&amp;D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자금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지원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성공시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기술료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(10%)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회수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170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04528" y="1196551"/>
            <a:ext cx="4320479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‘13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5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일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사업공고</a:t>
            </a:r>
          </a:p>
          <a:p>
            <a:pPr>
              <a:lnSpc>
                <a:spcPct val="250000"/>
              </a:lnSpc>
            </a:pP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‘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일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: KAIST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와 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MOU 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체결 </a:t>
            </a:r>
            <a:endParaRPr lang="ko-KR" altLang="en-US" sz="1600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‘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18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일 </a:t>
            </a:r>
            <a:r>
              <a:rPr lang="en-US" altLang="ko-KR" sz="1600" b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운영기관 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선정 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(5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곳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-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카이트창업가재단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KAIST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  -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캡스톤파트너스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아산나눔재단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스파크랩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   -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케이큐브벤처스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서울대기술지주회사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   -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파운더스엔젤네트워크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한양대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   -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패스트트랙아시아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포항공대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, KAIST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50000"/>
              </a:lnSpc>
            </a:pP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‘13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7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9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일 </a:t>
            </a:r>
            <a:r>
              <a:rPr lang="en-US" altLang="ko-KR" sz="1600" b="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운영기관 정밀실사</a:t>
            </a:r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☞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T/O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배정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: S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급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개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     (2013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7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일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~ 2014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년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월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30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일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  <a:endParaRPr lang="en-US" altLang="ko-KR" b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사업소개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추진현</a:t>
            </a:r>
            <a:r>
              <a:rPr lang="ko-KR" altLang="en-US" sz="2400" dirty="0">
                <a:latin typeface="HY견고딕" pitchFamily="18" charset="-127"/>
                <a:ea typeface="HY견고딕" pitchFamily="18" charset="-127"/>
              </a:rPr>
              <a:t>황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8" name="_x184249352" descr="EMB00001950537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064" y="1387623"/>
            <a:ext cx="3672408" cy="52097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77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48544" y="1628800"/>
            <a:ext cx="8352928" cy="4649688"/>
            <a:chOff x="920552" y="1700808"/>
            <a:chExt cx="8352928" cy="4649688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920552" y="1700808"/>
              <a:ext cx="2409328" cy="46021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ko-KR" altLang="en-US" b="0" dirty="0" err="1" smtClean="0">
                  <a:latin typeface="HY견고딕" pitchFamily="18" charset="-127"/>
                  <a:ea typeface="HY견고딕" pitchFamily="18" charset="-127"/>
                </a:rPr>
                <a:t>기술창업가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 발굴</a:t>
              </a:r>
              <a:endParaRPr lang="ko-KR" altLang="en-US" b="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920552" y="2255168"/>
              <a:ext cx="2409328" cy="30452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>
                <a:lnSpc>
                  <a:spcPct val="130000"/>
                </a:lnSpc>
              </a:pP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우수인</a:t>
              </a:r>
              <a:r>
                <a:rPr kumimoji="0" lang="ko-KR" altLang="en-US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력</a:t>
              </a: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ko-KR" altLang="en-US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대상 선발</a:t>
              </a: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 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실험실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/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연구원 창업 유도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 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창업주간 운영 발굴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 ·</a:t>
              </a:r>
              <a:r>
                <a:rPr kumimoji="0" lang="ko-KR" altLang="en-US" sz="1200" b="0" dirty="0" err="1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산학협력단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/TLO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추천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</a:p>
            <a:p>
              <a:pPr>
                <a:lnSpc>
                  <a:spcPct val="130000"/>
                </a:lnSpc>
              </a:pP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 err="1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멘토추천</a:t>
              </a:r>
              <a:r>
                <a:rPr kumimoji="0" lang="ko-KR" altLang="en-US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선발</a:t>
              </a: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연구단지 창업주간</a:t>
              </a: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정부출연연구</a:t>
              </a:r>
              <a:r>
                <a:rPr kumimoji="0" lang="ko-KR" altLang="en-US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소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등에서 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kumimoji="0" lang="ko-KR" altLang="en-US" sz="1200" b="0" dirty="0" err="1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창업팀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선발</a:t>
              </a:r>
              <a:endParaRPr kumimoji="0" lang="en-US" altLang="ko-KR" sz="1200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은퇴과학자</a:t>
              </a: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등 </a:t>
              </a:r>
              <a:r>
                <a:rPr kumimoji="0" lang="ko-KR" altLang="en-US" sz="1200" b="0" dirty="0" err="1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창업팀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구성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4015680" y="1700808"/>
              <a:ext cx="2286000" cy="46021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투자 및 </a:t>
              </a: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R&amp;D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사업</a:t>
              </a:r>
              <a:endParaRPr lang="ko-KR" altLang="en-US" b="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4015680" y="2246039"/>
              <a:ext cx="2286000" cy="30551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>
                <a:lnSpc>
                  <a:spcPct val="130000"/>
                </a:lnSpc>
              </a:pPr>
              <a:r>
                <a:rPr kumimoji="0" lang="en-US" altLang="ko-KR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재단 자체투자</a:t>
              </a:r>
              <a:endParaRPr kumimoji="0" lang="en-US" altLang="ko-KR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dirty="0" err="1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매칭펀드</a:t>
              </a:r>
              <a:r>
                <a:rPr kumimoji="0" lang="ko-KR" altLang="en-US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연계 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지원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  (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적격엔젤투자기관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dirty="0" err="1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마일스톤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달성에 따른 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단계별 투자</a:t>
              </a: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R&amp;D</a:t>
              </a:r>
              <a:r>
                <a:rPr kumimoji="0" lang="ko-KR" altLang="en-US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사업</a:t>
              </a: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최장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년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kumimoji="0" lang="en-US" altLang="ko-KR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dirty="0" err="1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성공시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ko-KR" altLang="en-US" sz="1200" b="0" dirty="0" err="1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기술료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10%</a:t>
              </a:r>
              <a:endParaRPr kumimoji="0" lang="en-US" altLang="ko-KR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30000"/>
                </a:lnSpc>
              </a:pPr>
              <a:endParaRPr kumimoji="0" lang="en-US" altLang="ko-KR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6987480" y="1700808"/>
              <a:ext cx="2286000" cy="46021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사후지원 및 투자연계</a:t>
              </a:r>
              <a:endParaRPr lang="ko-KR" altLang="en-US" b="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6987480" y="2246039"/>
              <a:ext cx="2286000" cy="30551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t"/>
            <a:lstStyle/>
            <a:p>
              <a:pPr>
                <a:lnSpc>
                  <a:spcPct val="150000"/>
                </a:lnSpc>
              </a:pP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창업 후 지원</a:t>
              </a:r>
              <a:endParaRPr kumimoji="0" lang="en-US" altLang="ko-KR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u="sng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전담 코디네이터 배치</a:t>
              </a:r>
              <a:endParaRPr kumimoji="0" lang="en-US" altLang="ko-KR" sz="1200" b="0" u="sng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경영 및 기술개발 자문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재단의 네트워크 공유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sz="1200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en-US" altLang="ko-KR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kumimoji="0" lang="ko-KR" altLang="en-US" sz="1200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후속투자 및 정보제공</a:t>
              </a:r>
              <a:endParaRPr kumimoji="0" lang="en-US" altLang="ko-KR" sz="1200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엔젤클럽 연계 투자</a:t>
              </a:r>
              <a:endParaRPr kumimoji="0" lang="en-US" altLang="ko-KR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endParaRPr kumimoji="0" lang="en-US" altLang="ko-KR" b="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kumimoji="0" lang="en-US" altLang="ko-KR" b="0" dirty="0" smtClean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en-US" altLang="ko-KR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VC</a:t>
              </a:r>
              <a:r>
                <a:rPr kumimoji="0" lang="ko-KR" altLang="en-US" b="0" dirty="0">
                  <a:solidFill>
                    <a:schemeClr val="tx1"/>
                  </a:solidFill>
                  <a:latin typeface="HY견고딕" pitchFamily="18" charset="-127"/>
                  <a:ea typeface="HY견고딕" pitchFamily="18" charset="-127"/>
                </a:rPr>
                <a:t> 후속 투자</a:t>
              </a:r>
              <a:endParaRPr kumimoji="0" lang="en-US" altLang="ko-KR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endParaRPr lang="ko-KR" altLang="en-US" sz="1200" b="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7" name="AutoShape 3"/>
            <p:cNvSpPr>
              <a:spLocks noChangeArrowheads="1"/>
            </p:cNvSpPr>
            <p:nvPr/>
          </p:nvSpPr>
          <p:spPr bwMode="auto">
            <a:xfrm>
              <a:off x="1064568" y="5373216"/>
              <a:ext cx="8054279" cy="977280"/>
            </a:xfrm>
            <a:prstGeom prst="upArrowCallout">
              <a:avLst>
                <a:gd name="adj1" fmla="val 113616"/>
                <a:gd name="adj2" fmla="val 90162"/>
                <a:gd name="adj3" fmla="val 16667"/>
                <a:gd name="adj4" fmla="val 6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50000"/>
                </a:lnSpc>
              </a:pPr>
              <a:r>
                <a:rPr kumimoji="0" lang="en-US" altLang="ko-KR" b="0" dirty="0"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 err="1" smtClean="0">
                  <a:latin typeface="HY견고딕" pitchFamily="18" charset="-127"/>
                  <a:ea typeface="HY견고딕" pitchFamily="18" charset="-127"/>
                </a:rPr>
                <a:t>창업가정</a:t>
              </a:r>
              <a:r>
                <a:rPr kumimoji="0" lang="ko-KR" altLang="en-US" b="0" dirty="0" err="1">
                  <a:latin typeface="HY견고딕" pitchFamily="18" charset="-127"/>
                  <a:ea typeface="HY견고딕" pitchFamily="18" charset="-127"/>
                </a:rPr>
                <a:t>신</a:t>
              </a:r>
              <a:r>
                <a:rPr kumimoji="0" lang="ko-KR" altLang="en-US" b="0" dirty="0"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0" lang="ko-KR" altLang="en-US" b="0" dirty="0" smtClean="0">
                  <a:latin typeface="HY견고딕" pitchFamily="18" charset="-127"/>
                  <a:ea typeface="HY견고딕" pitchFamily="18" charset="-127"/>
                </a:rPr>
                <a:t>교육      </a:t>
              </a:r>
              <a:r>
                <a:rPr kumimoji="0" lang="en-US" altLang="ko-KR" b="0" dirty="0" smtClean="0">
                  <a:latin typeface="HY견고딕" pitchFamily="18" charset="-127"/>
                  <a:ea typeface="HY견고딕" pitchFamily="18" charset="-127"/>
                </a:rPr>
                <a:t>▪ </a:t>
              </a:r>
              <a:r>
                <a:rPr kumimoji="0" lang="ko-KR" altLang="en-US" b="0" dirty="0" err="1" smtClean="0">
                  <a:latin typeface="HY견고딕" pitchFamily="18" charset="-127"/>
                  <a:ea typeface="HY견고딕" pitchFamily="18" charset="-127"/>
                </a:rPr>
                <a:t>멘토링</a:t>
              </a:r>
              <a:r>
                <a:rPr kumimoji="0" lang="ko-KR" altLang="en-US" b="0" dirty="0" smtClean="0">
                  <a:latin typeface="HY견고딕" pitchFamily="18" charset="-127"/>
                  <a:ea typeface="HY견고딕" pitchFamily="18" charset="-127"/>
                </a:rPr>
                <a:t> 전문가 확보</a:t>
              </a:r>
              <a:r>
                <a:rPr kumimoji="0" lang="en-US" altLang="ko-KR" b="0" dirty="0" smtClean="0"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b="0" dirty="0" smtClean="0">
                  <a:latin typeface="HY견고딕" pitchFamily="18" charset="-127"/>
                  <a:ea typeface="HY견고딕" pitchFamily="18" charset="-127"/>
                </a:rPr>
                <a:t>분야별 전문가 위촉</a:t>
              </a:r>
              <a:r>
                <a:rPr kumimoji="0" lang="en-US" altLang="ko-KR" b="0" dirty="0" smtClean="0"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" name="줄무늬가 있는 오른쪽 화살표 1"/>
            <p:cNvSpPr/>
            <p:nvPr/>
          </p:nvSpPr>
          <p:spPr bwMode="auto">
            <a:xfrm>
              <a:off x="3440832" y="2678088"/>
              <a:ext cx="504056" cy="1152128"/>
            </a:xfrm>
            <a:prstGeom prst="stripedRightArrow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줄무늬가 있는 오른쪽 화살표 17"/>
            <p:cNvSpPr/>
            <p:nvPr/>
          </p:nvSpPr>
          <p:spPr bwMode="auto">
            <a:xfrm>
              <a:off x="6393160" y="2678088"/>
              <a:ext cx="504056" cy="1152128"/>
            </a:xfrm>
            <a:prstGeom prst="stripedRightArrow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사업소개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운영계</a:t>
            </a:r>
            <a:r>
              <a:rPr lang="ko-KR" altLang="en-US" sz="2400" dirty="0">
                <a:latin typeface="HY견고딕" pitchFamily="18" charset="-127"/>
                <a:ea typeface="HY견고딕" pitchFamily="18" charset="-127"/>
              </a:rPr>
              <a:t>획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5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632520" y="1700808"/>
            <a:ext cx="8784976" cy="3949365"/>
            <a:chOff x="632520" y="1700808"/>
            <a:chExt cx="8784976" cy="3949365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632520" y="1879602"/>
              <a:ext cx="8784976" cy="37705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AutoShape 2"/>
            <p:cNvSpPr>
              <a:spLocks noChangeArrowheads="1"/>
            </p:cNvSpPr>
            <p:nvPr/>
          </p:nvSpPr>
          <p:spPr bwMode="auto">
            <a:xfrm>
              <a:off x="4094987" y="2434390"/>
              <a:ext cx="2048175" cy="269024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t"/>
            <a:lstStyle/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엔젤투자</a:t>
              </a:r>
              <a:endParaRPr lang="ko-KR" altLang="en-US" b="0" dirty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투자관리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재무전략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·M&amp;A</a:t>
              </a: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·IPO</a:t>
              </a: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err="1" smtClean="0">
                  <a:latin typeface="HY견고딕" pitchFamily="18" charset="-127"/>
                  <a:ea typeface="HY견고딕" pitchFamily="18" charset="-127"/>
                </a:rPr>
                <a:t>벤처캐피탈</a:t>
              </a:r>
              <a:endParaRPr lang="ko-KR" altLang="en-US" b="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0" name="AutoShape 2"/>
            <p:cNvSpPr>
              <a:spLocks noChangeArrowheads="1"/>
            </p:cNvSpPr>
            <p:nvPr/>
          </p:nvSpPr>
          <p:spPr bwMode="auto">
            <a:xfrm>
              <a:off x="6686929" y="2434390"/>
              <a:ext cx="2023690" cy="264469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t"/>
            <a:lstStyle/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세무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회계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특허법률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법무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경영전략</a:t>
              </a:r>
              <a:endParaRPr lang="ko-KR" altLang="en-US" b="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4" name="AutoShape 2"/>
            <p:cNvSpPr>
              <a:spLocks noChangeArrowheads="1"/>
            </p:cNvSpPr>
            <p:nvPr/>
          </p:nvSpPr>
          <p:spPr bwMode="auto">
            <a:xfrm>
              <a:off x="1497950" y="2434390"/>
              <a:ext cx="2087817" cy="277337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t"/>
            <a:lstStyle/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정보통신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반도체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화학공학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바이오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정밀기계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항공우주</a:t>
              </a:r>
              <a:endParaRPr lang="en-US" altLang="ko-KR" b="0" dirty="0" smtClean="0">
                <a:latin typeface="HY견고딕" pitchFamily="18" charset="-127"/>
                <a:ea typeface="HY견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0" dirty="0" smtClean="0"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b="0" dirty="0" smtClean="0">
                  <a:latin typeface="HY견고딕" pitchFamily="18" charset="-127"/>
                  <a:ea typeface="HY견고딕" pitchFamily="18" charset="-127"/>
                </a:rPr>
                <a:t>디스플레이</a:t>
              </a:r>
              <a:endParaRPr lang="ko-KR" altLang="en-US" b="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82222" y="1700808"/>
              <a:ext cx="1262314" cy="307777"/>
            </a:xfrm>
            <a:prstGeom prst="rect">
              <a:avLst/>
            </a:prstGeom>
            <a:solidFill>
              <a:srgbClr val="452103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b="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기업멘</a:t>
              </a:r>
              <a:r>
                <a:rPr lang="ko-KR" altLang="en-US" b="0" dirty="0" err="1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토</a:t>
              </a:r>
              <a:endParaRPr lang="ko-KR" altLang="en-US" b="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84947" y="1700808"/>
              <a:ext cx="1262314" cy="307777"/>
            </a:xfrm>
            <a:prstGeom prst="rect">
              <a:avLst/>
            </a:prstGeom>
            <a:solidFill>
              <a:srgbClr val="452103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b="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투자관리멘토</a:t>
              </a:r>
              <a:endParaRPr lang="ko-KR" altLang="en-US" b="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70935" y="1700808"/>
              <a:ext cx="1401086" cy="307777"/>
            </a:xfrm>
            <a:prstGeom prst="rect">
              <a:avLst/>
            </a:prstGeom>
            <a:solidFill>
              <a:srgbClr val="452103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0" spc="-3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TSS</a:t>
              </a:r>
              <a:r>
                <a:rPr lang="ko-KR" altLang="en-US" b="0" spc="-300" dirty="0" err="1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멘</a:t>
              </a:r>
              <a:r>
                <a:rPr lang="ko-KR" altLang="en-US" b="0" spc="-300" dirty="0" err="1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토</a:t>
              </a:r>
              <a:endParaRPr lang="ko-KR" altLang="en-US" b="0" spc="-3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사업소개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err="1" smtClean="0">
                <a:latin typeface="HY견고딕" pitchFamily="18" charset="-127"/>
                <a:ea typeface="HY견고딕" pitchFamily="18" charset="-127"/>
              </a:rPr>
              <a:t>멘토단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 그룹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913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관리지침 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추진체</a:t>
            </a:r>
            <a:r>
              <a:rPr lang="ko-KR" altLang="en-US" sz="2400" dirty="0">
                <a:latin typeface="HY견고딕" pitchFamily="18" charset="-127"/>
                <a:ea typeface="HY견고딕" pitchFamily="18" charset="-127"/>
              </a:rPr>
              <a:t>계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690169" y="1594729"/>
            <a:ext cx="8443319" cy="4193910"/>
            <a:chOff x="690169" y="1594729"/>
            <a:chExt cx="8443319" cy="4193910"/>
          </a:xfrm>
        </p:grpSpPr>
        <p:grpSp>
          <p:nvGrpSpPr>
            <p:cNvPr id="20" name="그룹 19"/>
            <p:cNvGrpSpPr/>
            <p:nvPr/>
          </p:nvGrpSpPr>
          <p:grpSpPr>
            <a:xfrm>
              <a:off x="3673624" y="1594729"/>
              <a:ext cx="2448272" cy="708527"/>
              <a:chOff x="3368824" y="1434262"/>
              <a:chExt cx="2448272" cy="708527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368824" y="1434262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사업총</a:t>
                </a:r>
                <a:r>
                  <a:rPr lang="ko-KR" altLang="en-US" sz="1800" dirty="0"/>
                  <a:t>괄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368824" y="1804235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중소기업</a:t>
                </a:r>
                <a:r>
                  <a:rPr lang="ko-KR" altLang="en-US" sz="1600" b="0" dirty="0"/>
                  <a:t>청</a:t>
                </a:r>
              </a:p>
            </p:txBody>
          </p:sp>
        </p:grpSp>
        <p:grpSp>
          <p:nvGrpSpPr>
            <p:cNvPr id="74" name="그룹 73"/>
            <p:cNvGrpSpPr/>
            <p:nvPr/>
          </p:nvGrpSpPr>
          <p:grpSpPr>
            <a:xfrm>
              <a:off x="3673624" y="3008409"/>
              <a:ext cx="2448272" cy="694879"/>
              <a:chOff x="3673624" y="3008409"/>
              <a:chExt cx="2448272" cy="694879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673624" y="3008409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관리기</a:t>
                </a:r>
                <a:r>
                  <a:rPr lang="ko-KR" altLang="en-US" sz="1800" dirty="0"/>
                  <a:t>관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673624" y="3364734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한국엔젤투자협</a:t>
                </a:r>
                <a:r>
                  <a:rPr lang="ko-KR" altLang="en-US" sz="1600" b="0" dirty="0"/>
                  <a:t>회</a:t>
                </a: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4114660" y="5410087"/>
              <a:ext cx="1566200" cy="369332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800" dirty="0" err="1" smtClean="0"/>
                <a:t>창업</a:t>
              </a:r>
              <a:r>
                <a:rPr lang="ko-KR" altLang="en-US" sz="1800" dirty="0" err="1"/>
                <a:t>팀</a:t>
              </a:r>
              <a:endParaRPr lang="ko-KR" altLang="en-US" sz="18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848621" y="5419307"/>
              <a:ext cx="1566200" cy="369332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800" dirty="0" err="1" smtClean="0"/>
                <a:t>창업</a:t>
              </a:r>
              <a:r>
                <a:rPr lang="ko-KR" altLang="en-US" sz="1800" dirty="0" err="1"/>
                <a:t>팀</a:t>
              </a:r>
              <a:endParaRPr lang="ko-KR" altLang="en-US" sz="1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67288" y="5419307"/>
              <a:ext cx="1566200" cy="369332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800" dirty="0" err="1" smtClean="0"/>
                <a:t>창업</a:t>
              </a:r>
              <a:r>
                <a:rPr lang="ko-KR" altLang="en-US" sz="1800" dirty="0" err="1"/>
                <a:t>팀</a:t>
              </a:r>
              <a:endParaRPr lang="ko-KR" altLang="en-US" sz="1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406719" y="5419307"/>
              <a:ext cx="1566200" cy="369332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800" dirty="0" err="1" smtClean="0"/>
                <a:t>창업</a:t>
              </a:r>
              <a:r>
                <a:rPr lang="ko-KR" altLang="en-US" sz="1800" dirty="0" err="1"/>
                <a:t>팀</a:t>
              </a:r>
              <a:endParaRPr lang="ko-KR" altLang="en-US" sz="1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90169" y="5419307"/>
              <a:ext cx="1566200" cy="369332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800" dirty="0" err="1" smtClean="0"/>
                <a:t>창업</a:t>
              </a:r>
              <a:r>
                <a:rPr lang="ko-KR" altLang="en-US" sz="1800" dirty="0" err="1"/>
                <a:t>팀</a:t>
              </a:r>
              <a:endParaRPr lang="ko-KR" altLang="en-US" sz="1800" dirty="0"/>
            </a:p>
          </p:txBody>
        </p:sp>
        <p:cxnSp>
          <p:nvCxnSpPr>
            <p:cNvPr id="4" name="직선 연결선 3"/>
            <p:cNvCxnSpPr>
              <a:stCxn id="40" idx="2"/>
              <a:endCxn id="42" idx="0"/>
            </p:cNvCxnSpPr>
            <p:nvPr/>
          </p:nvCxnSpPr>
          <p:spPr bwMode="auto">
            <a:xfrm>
              <a:off x="4897760" y="2303256"/>
              <a:ext cx="0" cy="70515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직선 연결선 6"/>
            <p:cNvCxnSpPr>
              <a:stCxn id="43" idx="2"/>
              <a:endCxn id="45" idx="0"/>
            </p:cNvCxnSpPr>
            <p:nvPr/>
          </p:nvCxnSpPr>
          <p:spPr bwMode="auto">
            <a:xfrm>
              <a:off x="4897760" y="3703288"/>
              <a:ext cx="0" cy="37194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직선 연결선 54"/>
            <p:cNvCxnSpPr>
              <a:stCxn id="46" idx="2"/>
              <a:endCxn id="48" idx="0"/>
            </p:cNvCxnSpPr>
            <p:nvPr/>
          </p:nvCxnSpPr>
          <p:spPr bwMode="auto">
            <a:xfrm>
              <a:off x="4897760" y="4783764"/>
              <a:ext cx="0" cy="62632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직선 연결선 57"/>
            <p:cNvCxnSpPr/>
            <p:nvPr/>
          </p:nvCxnSpPr>
          <p:spPr bwMode="auto">
            <a:xfrm>
              <a:off x="1473269" y="5096925"/>
              <a:ext cx="687711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직선 연결선 58"/>
            <p:cNvCxnSpPr>
              <a:endCxn id="53" idx="0"/>
            </p:cNvCxnSpPr>
            <p:nvPr/>
          </p:nvCxnSpPr>
          <p:spPr bwMode="auto">
            <a:xfrm>
              <a:off x="1473269" y="5096925"/>
              <a:ext cx="0" cy="3223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직선 연결선 60"/>
            <p:cNvCxnSpPr/>
            <p:nvPr/>
          </p:nvCxnSpPr>
          <p:spPr bwMode="auto">
            <a:xfrm>
              <a:off x="8354401" y="5096925"/>
              <a:ext cx="0" cy="3223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직선 연결선 61"/>
            <p:cNvCxnSpPr/>
            <p:nvPr/>
          </p:nvCxnSpPr>
          <p:spPr bwMode="auto">
            <a:xfrm>
              <a:off x="6638987" y="5097363"/>
              <a:ext cx="0" cy="3223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직선 연결선 62"/>
            <p:cNvCxnSpPr/>
            <p:nvPr/>
          </p:nvCxnSpPr>
          <p:spPr bwMode="auto">
            <a:xfrm>
              <a:off x="3199153" y="5088572"/>
              <a:ext cx="0" cy="3223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5" name="그룹 64"/>
            <p:cNvGrpSpPr/>
            <p:nvPr/>
          </p:nvGrpSpPr>
          <p:grpSpPr>
            <a:xfrm>
              <a:off x="6685216" y="2309451"/>
              <a:ext cx="2448272" cy="708527"/>
              <a:chOff x="3368824" y="1434262"/>
              <a:chExt cx="2448272" cy="708527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3368824" y="1434262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전</a:t>
                </a:r>
                <a:r>
                  <a:rPr lang="ko-KR" altLang="en-US" sz="1800" dirty="0"/>
                  <a:t>문</a:t>
                </a:r>
                <a:r>
                  <a:rPr lang="ko-KR" altLang="en-US" sz="1800" dirty="0" smtClean="0"/>
                  <a:t>기관</a:t>
                </a:r>
                <a:endParaRPr lang="ko-KR" altLang="en-US" sz="18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368824" y="1804235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한국산학연협회</a:t>
                </a:r>
                <a:endParaRPr lang="ko-KR" altLang="en-US" sz="1600" b="0" dirty="0"/>
              </a:p>
            </p:txBody>
          </p:sp>
        </p:grpSp>
        <p:cxnSp>
          <p:nvCxnSpPr>
            <p:cNvPr id="69" name="직선 연결선 68"/>
            <p:cNvCxnSpPr/>
            <p:nvPr/>
          </p:nvCxnSpPr>
          <p:spPr bwMode="auto">
            <a:xfrm>
              <a:off x="4897760" y="2677839"/>
              <a:ext cx="1784543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" name="직사각형 75"/>
            <p:cNvSpPr/>
            <p:nvPr/>
          </p:nvSpPr>
          <p:spPr bwMode="auto">
            <a:xfrm>
              <a:off x="3673624" y="1594729"/>
              <a:ext cx="2448272" cy="708527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77" name="직사각형 76"/>
            <p:cNvSpPr/>
            <p:nvPr/>
          </p:nvSpPr>
          <p:spPr bwMode="auto">
            <a:xfrm>
              <a:off x="3687692" y="3008409"/>
              <a:ext cx="2448272" cy="708527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78" name="직사각형 77"/>
            <p:cNvSpPr/>
            <p:nvPr/>
          </p:nvSpPr>
          <p:spPr bwMode="auto">
            <a:xfrm>
              <a:off x="6685216" y="2325160"/>
              <a:ext cx="2448272" cy="708527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grpSp>
          <p:nvGrpSpPr>
            <p:cNvPr id="2" name="그룹 1"/>
            <p:cNvGrpSpPr/>
            <p:nvPr/>
          </p:nvGrpSpPr>
          <p:grpSpPr>
            <a:xfrm>
              <a:off x="3673624" y="4075237"/>
              <a:ext cx="2448272" cy="708527"/>
              <a:chOff x="3673624" y="4075237"/>
              <a:chExt cx="2448272" cy="708527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3673624" y="4075237"/>
                <a:ext cx="2448272" cy="369332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운</a:t>
                </a:r>
                <a:r>
                  <a:rPr lang="ko-KR" altLang="en-US" sz="1800" dirty="0"/>
                  <a:t>영</a:t>
                </a:r>
                <a:r>
                  <a:rPr lang="ko-KR" altLang="en-US" sz="1800" dirty="0" smtClean="0"/>
                  <a:t>기관</a:t>
                </a:r>
                <a:endParaRPr lang="ko-KR" altLang="en-US" sz="18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673624" y="4445210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투자 및 보육기관</a:t>
                </a:r>
                <a:endParaRPr lang="ko-KR" altLang="en-US" sz="1600" b="0" dirty="0"/>
              </a:p>
            </p:txBody>
          </p:sp>
          <p:sp>
            <p:nvSpPr>
              <p:cNvPr id="79" name="직사각형 78"/>
              <p:cNvSpPr/>
              <p:nvPr/>
            </p:nvSpPr>
            <p:spPr bwMode="auto">
              <a:xfrm>
                <a:off x="3673624" y="4075237"/>
                <a:ext cx="2448272" cy="708527"/>
              </a:xfrm>
              <a:prstGeom prst="rect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돋움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898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관리지침 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err="1" smtClean="0">
                <a:latin typeface="HY견고딕" pitchFamily="18" charset="-127"/>
                <a:ea typeface="HY견고딕" pitchFamily="18" charset="-127"/>
              </a:rPr>
              <a:t>창업팀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 요건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04528" y="1274910"/>
            <a:ext cx="864096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팀구성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 2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인 이상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예비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창업팀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구성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업력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창업초기기업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창업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7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년 이내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국적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글로벌시장 진출을 위해 한국 국적자가 외국법인을 설립하는 경우도 지원 대상으로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인정 검토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           (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국내 법인기반 보유 시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기존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R&amp;D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수혜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기존 정부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R&amp;D 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수행기업은 참여를 제한</a:t>
            </a: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 * 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b="0" dirty="0" err="1">
                <a:latin typeface="HY견고딕" pitchFamily="18" charset="-127"/>
                <a:ea typeface="HY견고딕" pitchFamily="18" charset="-127"/>
              </a:rPr>
              <a:t>억원이상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旣 수행 기업은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제한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기술수준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첨단ㆍ고기술기반</a:t>
            </a:r>
            <a:r>
              <a:rPr lang="ko-KR" altLang="en-US" b="0" baseline="30000" dirty="0">
                <a:latin typeface="HY견고딕" pitchFamily="18" charset="-127"/>
                <a:ea typeface="HY견고딕" pitchFamily="18" charset="-127"/>
              </a:rPr>
              <a:t>*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의 구체적인 기술개발 계획 보유</a:t>
            </a: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 * </a:t>
            </a:r>
            <a:r>
              <a:rPr lang="ko-KR" altLang="en-US" b="0" dirty="0" err="1">
                <a:latin typeface="HY견고딕" pitchFamily="18" charset="-127"/>
                <a:ea typeface="HY견고딕" pitchFamily="18" charset="-127"/>
              </a:rPr>
              <a:t>신성장동력분야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등 기술의 독창성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err="1">
                <a:latin typeface="HY견고딕" pitchFamily="18" charset="-127"/>
                <a:ea typeface="HY견고딕" pitchFamily="18" charset="-127"/>
              </a:rPr>
              <a:t>혁신성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등 객관적 기준 충족 필요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단순 아이디어 창업은 지양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제외 업종</a:t>
            </a: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한국표준산업분류상 아래 업종은 제외 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*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숙박 및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음식점업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*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부동산업 및 임대업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*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오락업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및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문화업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  *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공공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수리 및 기타서비스업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885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관리지침 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 dirty="0" err="1" smtClean="0">
                <a:latin typeface="HY견고딕" pitchFamily="18" charset="-127"/>
                <a:ea typeface="HY견고딕" pitchFamily="18" charset="-127"/>
              </a:rPr>
              <a:t>창업팀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 선정절차 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94166" y="3806373"/>
            <a:ext cx="864096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□ </a:t>
            </a:r>
            <a:r>
              <a:rPr lang="ko-KR" altLang="en-US" sz="1600" b="0" dirty="0" err="1" smtClean="0">
                <a:latin typeface="HY견고딕" pitchFamily="18" charset="-127"/>
                <a:ea typeface="HY견고딕" pitchFamily="18" charset="-127"/>
              </a:rPr>
              <a:t>창업팀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 수행업무</a:t>
            </a:r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사업계획서 등 관련 서류 제출 및 협약체결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관리기관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운영기관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창업팀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사업비 중 기업부담금 납부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KAIST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창업보육센터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(BI)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입주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연구개발 전 과정에 참여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협약기간 종료일로부터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개월 이내에 최종보고서를 관리기관이 지정하는 시스템에 제출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협약기간 종료일로부터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개월 이내에 사업비 사용실적을 관리기관이 지정하는 시스템에 제출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기타 사업의 원활한 추진을 위해 관리기관이 요청하는 사항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641385" y="1413175"/>
            <a:ext cx="8649650" cy="2155239"/>
            <a:chOff x="641385" y="1413175"/>
            <a:chExt cx="8649650" cy="2155239"/>
          </a:xfrm>
        </p:grpSpPr>
        <p:grpSp>
          <p:nvGrpSpPr>
            <p:cNvPr id="4" name="그룹 3"/>
            <p:cNvGrpSpPr/>
            <p:nvPr/>
          </p:nvGrpSpPr>
          <p:grpSpPr>
            <a:xfrm>
              <a:off x="641385" y="1414096"/>
              <a:ext cx="2448272" cy="708527"/>
              <a:chOff x="3368824" y="1434262"/>
              <a:chExt cx="2448272" cy="708527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368824" y="1434262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신청접수</a:t>
                </a:r>
                <a:endParaRPr lang="ko-KR" altLang="en-US" sz="18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368824" y="1804235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운영기</a:t>
                </a:r>
                <a:r>
                  <a:rPr lang="ko-KR" altLang="en-US" sz="1600" b="0" dirty="0"/>
                  <a:t>관</a:t>
                </a:r>
              </a:p>
            </p:txBody>
          </p:sp>
        </p:grpSp>
        <p:sp>
          <p:nvSpPr>
            <p:cNvPr id="6" name="아래쪽 화살표 5"/>
            <p:cNvSpPr/>
            <p:nvPr/>
          </p:nvSpPr>
          <p:spPr bwMode="auto">
            <a:xfrm>
              <a:off x="7850876" y="2313353"/>
              <a:ext cx="432047" cy="331076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730393" y="1414096"/>
              <a:ext cx="2448272" cy="708527"/>
              <a:chOff x="3368824" y="1434262"/>
              <a:chExt cx="2448272" cy="708527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368824" y="1434262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err="1" smtClean="0"/>
                  <a:t>창업팀</a:t>
                </a:r>
                <a:r>
                  <a:rPr lang="ko-KR" altLang="en-US" sz="1800" dirty="0" smtClean="0"/>
                  <a:t> 추천</a:t>
                </a:r>
                <a:endParaRPr lang="ko-KR" altLang="en-US" sz="18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368824" y="1804235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운영기</a:t>
                </a:r>
                <a:r>
                  <a:rPr lang="ko-KR" altLang="en-US" sz="1600" b="0" dirty="0"/>
                  <a:t>관</a:t>
                </a:r>
              </a:p>
            </p:txBody>
          </p:sp>
        </p:grpSp>
        <p:grpSp>
          <p:nvGrpSpPr>
            <p:cNvPr id="13" name="그룹 12"/>
            <p:cNvGrpSpPr/>
            <p:nvPr/>
          </p:nvGrpSpPr>
          <p:grpSpPr>
            <a:xfrm>
              <a:off x="6842763" y="1413175"/>
              <a:ext cx="2448272" cy="708527"/>
              <a:chOff x="3368824" y="1434262"/>
              <a:chExt cx="2448272" cy="708527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368824" y="1434262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평가자료 제출</a:t>
                </a:r>
                <a:endParaRPr lang="ko-KR" altLang="en-US" sz="18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68824" y="1804235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운영기관 → 관리기관</a:t>
                </a:r>
                <a:endParaRPr lang="ko-KR" altLang="en-US" sz="1600" b="0" dirty="0"/>
              </a:p>
            </p:txBody>
          </p:sp>
        </p:grpSp>
        <p:sp>
          <p:nvSpPr>
            <p:cNvPr id="18" name="아래쪽 화살표 17"/>
            <p:cNvSpPr/>
            <p:nvPr/>
          </p:nvSpPr>
          <p:spPr bwMode="auto">
            <a:xfrm rot="16200000">
              <a:off x="3177697" y="1602821"/>
              <a:ext cx="432047" cy="331076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6842763" y="2858286"/>
              <a:ext cx="2448272" cy="694879"/>
              <a:chOff x="6795133" y="2940174"/>
              <a:chExt cx="2448272" cy="694879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6795133" y="2940174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서면 평가</a:t>
                </a:r>
                <a:endParaRPr lang="ko-KR" altLang="en-US" sz="18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795133" y="3296499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평가위원회</a:t>
                </a:r>
                <a:endParaRPr lang="ko-KR" altLang="en-US" sz="1600" b="0" dirty="0"/>
              </a:p>
            </p:txBody>
          </p:sp>
        </p:grpSp>
        <p:sp>
          <p:nvSpPr>
            <p:cNvPr id="22" name="아래쪽 화살표 21"/>
            <p:cNvSpPr/>
            <p:nvPr/>
          </p:nvSpPr>
          <p:spPr bwMode="auto">
            <a:xfrm rot="16200000">
              <a:off x="6321401" y="1602821"/>
              <a:ext cx="432047" cy="331076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651891" y="2858286"/>
              <a:ext cx="2448272" cy="694879"/>
              <a:chOff x="651891" y="2940174"/>
              <a:chExt cx="2448272" cy="694879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651891" y="2940174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선정결과 통보</a:t>
                </a:r>
                <a:endParaRPr lang="ko-KR" altLang="en-US" sz="18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51891" y="3296499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관</a:t>
                </a:r>
                <a:r>
                  <a:rPr lang="ko-KR" altLang="en-US" sz="1600" b="0" dirty="0"/>
                  <a:t>리</a:t>
                </a:r>
                <a:r>
                  <a:rPr lang="ko-KR" altLang="en-US" sz="1600" b="0" dirty="0" smtClean="0"/>
                  <a:t>기관</a:t>
                </a:r>
                <a:endParaRPr lang="ko-KR" altLang="en-US" sz="1600" b="0" dirty="0"/>
              </a:p>
            </p:txBody>
          </p:sp>
        </p:grpSp>
        <p:grpSp>
          <p:nvGrpSpPr>
            <p:cNvPr id="37" name="그룹 36"/>
            <p:cNvGrpSpPr/>
            <p:nvPr/>
          </p:nvGrpSpPr>
          <p:grpSpPr>
            <a:xfrm>
              <a:off x="3740899" y="2858286"/>
              <a:ext cx="2448272" cy="694879"/>
              <a:chOff x="3768195" y="2940174"/>
              <a:chExt cx="2448272" cy="694879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3768195" y="2940174"/>
                <a:ext cx="2448272" cy="369332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800" dirty="0" smtClean="0"/>
                  <a:t>발표평가</a:t>
                </a:r>
                <a:endParaRPr lang="ko-KR" altLang="en-US" sz="18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768195" y="3296499"/>
                <a:ext cx="2448272" cy="33855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b="0" dirty="0" smtClean="0"/>
                  <a:t>평가위원회</a:t>
                </a:r>
                <a:endParaRPr lang="ko-KR" altLang="en-US" sz="1600" b="0" dirty="0"/>
              </a:p>
            </p:txBody>
          </p:sp>
        </p:grpSp>
        <p:sp>
          <p:nvSpPr>
            <p:cNvPr id="29" name="아래쪽 화살표 28"/>
            <p:cNvSpPr/>
            <p:nvPr/>
          </p:nvSpPr>
          <p:spPr bwMode="auto">
            <a:xfrm rot="5400000" flipH="1">
              <a:off x="3172437" y="3047011"/>
              <a:ext cx="432047" cy="331076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30" name="아래쪽 화살표 29"/>
            <p:cNvSpPr/>
            <p:nvPr/>
          </p:nvSpPr>
          <p:spPr bwMode="auto">
            <a:xfrm rot="5400000" flipH="1">
              <a:off x="6268843" y="3047011"/>
              <a:ext cx="432047" cy="331076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651891" y="2342231"/>
              <a:ext cx="17988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※ 격월로 선정 예정</a:t>
              </a:r>
              <a:endParaRPr lang="en-US" altLang="ko-KR" b="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0" name="직사각형 39"/>
            <p:cNvSpPr/>
            <p:nvPr/>
          </p:nvSpPr>
          <p:spPr bwMode="auto">
            <a:xfrm>
              <a:off x="3730393" y="1430266"/>
              <a:ext cx="2448272" cy="70760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44" name="직사각형 43"/>
            <p:cNvSpPr/>
            <p:nvPr/>
          </p:nvSpPr>
          <p:spPr bwMode="auto">
            <a:xfrm>
              <a:off x="651891" y="1415017"/>
              <a:ext cx="2448272" cy="70760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45" name="직사각형 44"/>
            <p:cNvSpPr/>
            <p:nvPr/>
          </p:nvSpPr>
          <p:spPr bwMode="auto">
            <a:xfrm>
              <a:off x="6842763" y="1415017"/>
              <a:ext cx="2448272" cy="70760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46" name="직사각형 45"/>
            <p:cNvSpPr/>
            <p:nvPr/>
          </p:nvSpPr>
          <p:spPr bwMode="auto">
            <a:xfrm>
              <a:off x="651891" y="2860808"/>
              <a:ext cx="2448272" cy="70760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47" name="직사각형 46"/>
            <p:cNvSpPr/>
            <p:nvPr/>
          </p:nvSpPr>
          <p:spPr bwMode="auto">
            <a:xfrm>
              <a:off x="6842763" y="2845559"/>
              <a:ext cx="2448272" cy="70760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 bwMode="auto">
            <a:xfrm>
              <a:off x="3740899" y="2860808"/>
              <a:ext cx="2448272" cy="70760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돋움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728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632520" y="188640"/>
            <a:ext cx="8784975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II.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관리지침 안내</a:t>
            </a:r>
            <a:endParaRPr lang="en-US" altLang="ko-KR" sz="2400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dirty="0" smtClean="0">
                <a:latin typeface="HY견고딕" pitchFamily="18" charset="-127"/>
                <a:ea typeface="HY견고딕" pitchFamily="18" charset="-127"/>
              </a:rPr>
              <a:t>R&amp;D </a:t>
            </a:r>
            <a:r>
              <a:rPr lang="ko-KR" altLang="en-US" sz="2400" dirty="0" smtClean="0">
                <a:latin typeface="HY견고딕" pitchFamily="18" charset="-127"/>
                <a:ea typeface="HY견고딕" pitchFamily="18" charset="-127"/>
              </a:rPr>
              <a:t>사업비</a:t>
            </a: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04528" y="1240145"/>
            <a:ext cx="8640960" cy="40421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b="0" dirty="0">
                <a:latin typeface="HY견고딕" pitchFamily="18" charset="-127"/>
                <a:ea typeface="HY견고딕" pitchFamily="18" charset="-127"/>
              </a:rPr>
              <a:t>□ </a:t>
            </a: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사업비의 조성</a:t>
            </a:r>
            <a:endParaRPr lang="en-US" altLang="ko-KR" sz="1600" b="0" dirty="0" smtClean="0"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358829"/>
              </p:ext>
            </p:extLst>
          </p:nvPr>
        </p:nvGraphicFramePr>
        <p:xfrm>
          <a:off x="1004615" y="1826756"/>
          <a:ext cx="791866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4415"/>
                <a:gridCol w="2104415"/>
                <a:gridCol w="3709839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지원기간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정부지원금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기업부담금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/>
                        <a:t>최장 </a:t>
                      </a:r>
                      <a:r>
                        <a:rPr lang="en-US" altLang="ko-KR" b="1" dirty="0" smtClean="0"/>
                        <a:t>3</a:t>
                      </a:r>
                      <a:r>
                        <a:rPr lang="ko-KR" altLang="en-US" b="1" dirty="0" smtClean="0"/>
                        <a:t>년</a:t>
                      </a:r>
                      <a:endParaRPr lang="en-US" altLang="ko-KR" b="1" dirty="0" smtClean="0"/>
                    </a:p>
                    <a:p>
                      <a:pPr algn="ctr" latinLnBrk="1"/>
                      <a:r>
                        <a:rPr lang="ko-KR" altLang="en-US" b="1" dirty="0" err="1" smtClean="0"/>
                        <a:t>연차별</a:t>
                      </a:r>
                      <a:r>
                        <a:rPr lang="ko-KR" altLang="en-US" b="1" dirty="0" smtClean="0"/>
                        <a:t> 지원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90% </a:t>
                      </a:r>
                      <a:r>
                        <a:rPr lang="ko-KR" altLang="en-US" b="1" dirty="0" smtClean="0"/>
                        <a:t>이내</a:t>
                      </a:r>
                      <a:endParaRPr lang="en-US" altLang="ko-KR" b="1" dirty="0" smtClean="0"/>
                    </a:p>
                    <a:p>
                      <a:pPr algn="ctr" latinLnBrk="1"/>
                      <a:r>
                        <a:rPr lang="en-US" altLang="ko-KR" b="1" dirty="0" smtClean="0"/>
                        <a:t>(5</a:t>
                      </a:r>
                      <a:r>
                        <a:rPr lang="ko-KR" altLang="en-US" b="1" dirty="0" err="1" smtClean="0"/>
                        <a:t>억원</a:t>
                      </a:r>
                      <a:r>
                        <a:rPr lang="ko-KR" altLang="en-US" b="1" dirty="0" smtClean="0"/>
                        <a:t> 이내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10% </a:t>
                      </a:r>
                      <a:r>
                        <a:rPr lang="ko-KR" altLang="en-US" b="1" dirty="0" smtClean="0"/>
                        <a:t>이상</a:t>
                      </a:r>
                      <a:endParaRPr lang="en-US" altLang="ko-KR" b="1" dirty="0" smtClean="0"/>
                    </a:p>
                    <a:p>
                      <a:pPr algn="ctr" latinLnBrk="1"/>
                      <a:r>
                        <a:rPr lang="en-US" altLang="ko-KR" b="1" dirty="0" smtClean="0"/>
                        <a:t>(</a:t>
                      </a:r>
                      <a:r>
                        <a:rPr lang="ko-KR" altLang="en-US" b="1" dirty="0" smtClean="0"/>
                        <a:t>현금 </a:t>
                      </a:r>
                      <a:r>
                        <a:rPr lang="en-US" altLang="ko-KR" b="1" dirty="0" smtClean="0"/>
                        <a:t>2% </a:t>
                      </a:r>
                      <a:r>
                        <a:rPr lang="ko-KR" altLang="en-US" b="1" dirty="0" smtClean="0"/>
                        <a:t>이상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현물 </a:t>
                      </a:r>
                      <a:r>
                        <a:rPr lang="en-US" altLang="ko-KR" b="1" dirty="0" smtClean="0"/>
                        <a:t>8% </a:t>
                      </a:r>
                      <a:r>
                        <a:rPr lang="ko-KR" altLang="en-US" b="1" dirty="0" smtClean="0"/>
                        <a:t>이상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직사각형 30"/>
          <p:cNvSpPr/>
          <p:nvPr/>
        </p:nvSpPr>
        <p:spPr>
          <a:xfrm>
            <a:off x="1004615" y="2962431"/>
            <a:ext cx="6941324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※ 기술개발 착수시기 및 기간 등을 고려하여 정부출연금을 일시 또는 분할하여 지급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※ 기업부담금 중 현금은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투자금에서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사용 가능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※ 정부출연금 지급 시에는 채무불이행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부도폐업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의무사항불이행 등을 확인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04528" y="4230639"/>
            <a:ext cx="864096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b="0" dirty="0" smtClean="0">
                <a:latin typeface="HY견고딕" pitchFamily="18" charset="-127"/>
                <a:ea typeface="HY견고딕" pitchFamily="18" charset="-127"/>
              </a:rPr>
              <a:t>□ 사업비의 관리 및 사용</a:t>
            </a:r>
            <a:endParaRPr lang="ko-KR" altLang="en-US" sz="1600" b="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통합수탁은행과 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“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기술개발비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포인트제</a:t>
            </a:r>
            <a:r>
              <a:rPr lang="en-US" altLang="ko-KR" b="0" dirty="0" smtClean="0">
                <a:latin typeface="HY견고딕" pitchFamily="18" charset="-127"/>
                <a:ea typeface="HY견고딕" pitchFamily="18" charset="-127"/>
              </a:rPr>
              <a:t>”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를 통해 관리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○ 기술개발비 포인트 및 카드 </a:t>
            </a:r>
            <a:r>
              <a:rPr lang="ko-KR" altLang="en-US" b="0" dirty="0" err="1" smtClean="0">
                <a:latin typeface="HY견고딕" pitchFamily="18" charset="-127"/>
                <a:ea typeface="HY견고딕" pitchFamily="18" charset="-127"/>
              </a:rPr>
              <a:t>사용ㆍ관리</a:t>
            </a: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지침에 따라 개발사업비 사용 </a:t>
            </a:r>
            <a:endParaRPr lang="en-US" altLang="ko-KR" b="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b="0" dirty="0" smtClean="0">
                <a:latin typeface="HY견고딕" pitchFamily="18" charset="-127"/>
                <a:ea typeface="HY견고딕" pitchFamily="18" charset="-127"/>
              </a:rPr>
              <a:t>  ○ 전자금융관리시스템에 비목 및 거래처 등을 기재 후 사업비의 인출 및 계좌이체 수행</a:t>
            </a:r>
            <a:endParaRPr lang="ko-KR" altLang="en-US" b="0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199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9674</TotalTime>
  <Words>1682</Words>
  <Application>Microsoft Office PowerPoint</Application>
  <PresentationFormat>A4 용지(210x297mm)</PresentationFormat>
  <Paragraphs>346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기본 디자인</vt:lpstr>
      <vt:lpstr>「글로벌시장형 창업R&amp;D사업」  2013년 2차 안내자료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파워피티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이규상</dc:creator>
  <cp:lastModifiedBy>KITE_CTC</cp:lastModifiedBy>
  <cp:revision>406</cp:revision>
  <cp:lastPrinted>2013-08-01T02:15:19Z</cp:lastPrinted>
  <dcterms:created xsi:type="dcterms:W3CDTF">2002-02-07T03:45:57Z</dcterms:created>
  <dcterms:modified xsi:type="dcterms:W3CDTF">2013-08-29T23:58:59Z</dcterms:modified>
</cp:coreProperties>
</file>