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74" r:id="rId2"/>
    <p:sldId id="48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0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FBD880-8B3E-4EBA-98F1-CE4AE841E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4B9DBBA-40F4-49BE-A9AF-D68B3B9EC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C9549D-EDFA-4FF1-B0FE-28F784BE2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632B6C-A55B-45ED-B83F-93A63EE34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7E29D2-63F0-4B4D-912E-A52DE4984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25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1F4885-D017-40B3-8C18-2B2058B13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5D13A58-F811-4FBC-BAD9-07E81E820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AF243C-9957-4D42-AEEF-EC47C03FA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0D9666-742E-4B58-837B-C40B4CEEF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C6305D-74C9-4453-A710-B166F937D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04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30C3FB4-EC72-4B22-8A18-CCA91CBA4F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FDA7CDE-0191-4E69-B708-C808B5AD7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2B8A01-E844-4FBB-BCD6-6BBF045F3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CE3F18-C078-4E77-8570-DA069CE1E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CC0063-AFF4-422D-BB13-C68F33AE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656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 복사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"/>
          <p:cNvSpPr/>
          <p:nvPr/>
        </p:nvSpPr>
        <p:spPr>
          <a:xfrm>
            <a:off x="-13044" y="-1"/>
            <a:ext cx="12218086" cy="6858001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endParaRPr sz="1800"/>
          </a:p>
        </p:txBody>
      </p:sp>
      <p:sp>
        <p:nvSpPr>
          <p:cNvPr id="12" name="도형"/>
          <p:cNvSpPr/>
          <p:nvPr/>
        </p:nvSpPr>
        <p:spPr>
          <a:xfrm>
            <a:off x="-13044" y="673100"/>
            <a:ext cx="12218086" cy="6184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6056"/>
                </a:lnTo>
                <a:lnTo>
                  <a:pt x="21600" y="0"/>
                </a:lnTo>
                <a:close/>
              </a:path>
            </a:pathLst>
          </a:custGeom>
          <a:solidFill>
            <a:srgbClr val="006A6A"/>
          </a:solidFill>
          <a:ln w="12700">
            <a:miter lim="400000"/>
          </a:ln>
        </p:spPr>
        <p:txBody>
          <a:bodyPr lIns="45719" rIns="45719" anchor="ctr"/>
          <a:lstStyle/>
          <a:p>
            <a:endParaRPr sz="1800"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560714" y="6585904"/>
            <a:ext cx="3070573" cy="231141"/>
          </a:xfrm>
          <a:prstGeom prst="rect">
            <a:avLst/>
          </a:prstGeom>
        </p:spPr>
        <p:txBody>
          <a:bodyPr wrap="square"/>
          <a:lstStyle>
            <a:lvl1pPr algn="ctr">
              <a:defRPr sz="900"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4" name="이미지제작용1.png" descr="이미지제작용1.png"/>
          <p:cNvPicPr>
            <a:picLocks noChangeAspect="1"/>
          </p:cNvPicPr>
          <p:nvPr/>
        </p:nvPicPr>
        <p:blipFill>
          <a:blip r:embed="rId2"/>
          <a:srcRect t="53479"/>
          <a:stretch>
            <a:fillRect/>
          </a:stretch>
        </p:blipFill>
        <p:spPr>
          <a:xfrm>
            <a:off x="9047697" y="116187"/>
            <a:ext cx="3070551" cy="16390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지구낙엽.png" descr="지구낙엽.png"/>
          <p:cNvPicPr>
            <a:picLocks noChangeAspect="1"/>
          </p:cNvPicPr>
          <p:nvPr/>
        </p:nvPicPr>
        <p:blipFill>
          <a:blip r:embed="rId3"/>
          <a:srcRect l="25332" t="12673" r="17713" b="54670"/>
          <a:stretch>
            <a:fillRect/>
          </a:stretch>
        </p:blipFill>
        <p:spPr>
          <a:xfrm>
            <a:off x="-609950" y="-320257"/>
            <a:ext cx="2229580" cy="1466782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모서리가 둥근 직사각형"/>
          <p:cNvSpPr/>
          <p:nvPr/>
        </p:nvSpPr>
        <p:spPr>
          <a:xfrm>
            <a:off x="307188" y="963964"/>
            <a:ext cx="11597270" cy="5603172"/>
          </a:xfrm>
          <a:prstGeom prst="roundRect">
            <a:avLst>
              <a:gd name="adj" fmla="val 136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5190898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9C784C-D802-4E9F-A531-D198AD7C8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0E4B6DB-9209-4B75-A2BB-5B7A663AF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AD5CA0-214F-4293-9963-2CB98019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DC19C5-4A3D-428B-9975-D22F401BA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0613F37-3937-46E8-87B3-94B785C1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78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7F7DC2-C0EF-4A3D-BF69-6B92FEC07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3561B2D-3BA2-4017-AE30-8D26F9827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170F8F-A3F6-4821-AC20-F70EAD13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E8670B-AB52-4341-A4BE-31D0D73BD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116A37-24C8-4682-A23E-2ACFF009E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60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B745F5-3732-42B5-AD7F-DEC0904B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F67214A-AFEE-4448-BAA4-696A257E7B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C1337AB-822F-477C-B535-5F407A911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59AC316-1DA5-4FFF-97A9-31F07954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5C6EC8B-8544-45B4-A33E-A84F1C48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FFC9AE-E494-4CD4-A062-4EE9EE70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81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512604-1837-475F-98D7-132EB0DB9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647D0FB-853A-4313-AA33-B81116765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067D7A6-0B84-4312-ADA8-C1E17201F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CD103C0-B06C-412E-AE57-1BDE723793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1475648-E595-426E-A4BC-7FD80AF9B7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CEED4C7-ADDA-4D15-A29B-B473C9CFB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628DE08-B255-47FB-BF19-915548997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D1D6437-8BD2-4BB5-B089-FE88CA2B4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52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2F7C7D-62E1-4B45-A89A-9680643A6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1184C19-DD6D-437D-AA6D-010F88B9F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0F35042-B8F4-41FC-9A29-CCB4D4B41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ACDF2CB-D5A5-4986-83B7-797BF44A9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060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8645339-008B-4FDC-A2EE-D7F237603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49CCC22-5FB4-4270-9EFC-6E9D5F44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422C1DA-FA01-4D20-8F0B-BBE842C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31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366702-29F5-4635-AB56-9880F3413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05AB3A-01A1-477D-9A2B-A7C3C84DE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8FAF38-E31E-49DA-806D-749F3E913E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A87A520-0344-4F66-8F01-0DD71586A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D4036E6-25BD-4512-BA28-D9A00B9D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805DEB-D337-4394-AF80-6D14F7D8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34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7C39D0-B5C8-4744-887B-3686058F2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85CB30D-31C3-4696-92EC-91C9AF0E3B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2D76E96-924A-4A1C-A8FA-ED5A6825C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0BFEF9C-2244-4847-B75C-0C01E773A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766A898-706A-409D-AE8C-8856862E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D8DF92-87AA-488C-85BD-1E02E23BB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216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356235E-6BEA-4D46-9F02-EA25B6503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87763AB-EBE1-4B73-9C7A-AC0088124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71C894-25E4-41EA-A2A8-7DD2CA4FA5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CE8F2-A0BE-4B9D-AF5D-1D40924E7EA0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D23407-5F81-4BA0-A260-F1B9E8405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1315D1-65D4-4A34-AB4A-A6B5DB257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5A902-EEB5-4FBA-BC02-FA2558082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947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" name="사각형: 둥근 모서리 6"/>
          <p:cNvSpPr/>
          <p:nvPr/>
        </p:nvSpPr>
        <p:spPr>
          <a:xfrm>
            <a:off x="1858135" y="1571039"/>
            <a:ext cx="9815864" cy="522593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 dirty="0"/>
          </a:p>
        </p:txBody>
      </p:sp>
      <p:sp>
        <p:nvSpPr>
          <p:cNvPr id="7599" name="사각형: 둥근 모서리 7"/>
          <p:cNvSpPr/>
          <p:nvPr/>
        </p:nvSpPr>
        <p:spPr>
          <a:xfrm>
            <a:off x="1867655" y="2170237"/>
            <a:ext cx="9803305" cy="954107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/>
          </a:p>
        </p:txBody>
      </p:sp>
      <p:sp>
        <p:nvSpPr>
          <p:cNvPr id="7600" name="양쪽 모서리가 둥근 사각형 69"/>
          <p:cNvSpPr/>
          <p:nvPr/>
        </p:nvSpPr>
        <p:spPr>
          <a:xfrm rot="16200000">
            <a:off x="905478" y="1115163"/>
            <a:ext cx="523219" cy="1366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01" name="TextBox 10"/>
          <p:cNvSpPr txBox="1"/>
          <p:nvPr/>
        </p:nvSpPr>
        <p:spPr>
          <a:xfrm>
            <a:off x="550271" y="1693489"/>
            <a:ext cx="127532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r>
              <a:rPr lang="ko-KR" altLang="en-US" b="1" dirty="0"/>
              <a:t>신청분야</a:t>
            </a:r>
            <a:endParaRPr b="1" dirty="0"/>
          </a:p>
        </p:txBody>
      </p:sp>
      <p:sp>
        <p:nvSpPr>
          <p:cNvPr id="7602" name="양쪽 모서리가 둥근 사각형 69"/>
          <p:cNvSpPr/>
          <p:nvPr/>
        </p:nvSpPr>
        <p:spPr>
          <a:xfrm rot="16200000">
            <a:off x="700807" y="1964899"/>
            <a:ext cx="952122" cy="1366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74AFF6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03" name="TextBox 13"/>
          <p:cNvSpPr txBox="1"/>
          <p:nvPr/>
        </p:nvSpPr>
        <p:spPr>
          <a:xfrm>
            <a:off x="538327" y="2494506"/>
            <a:ext cx="127532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r>
              <a:rPr lang="ko-KR" altLang="en-US" b="1" dirty="0"/>
              <a:t>기업소개</a:t>
            </a:r>
            <a:endParaRPr lang="en-US" altLang="ko-KR" b="1" dirty="0"/>
          </a:p>
        </p:txBody>
      </p:sp>
      <p:sp>
        <p:nvSpPr>
          <p:cNvPr id="7604" name="직사각형 14"/>
          <p:cNvSpPr txBox="1"/>
          <p:nvPr/>
        </p:nvSpPr>
        <p:spPr>
          <a:xfrm>
            <a:off x="1987523" y="1534555"/>
            <a:ext cx="705291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4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</a:p>
        </p:txBody>
      </p:sp>
      <p:sp>
        <p:nvSpPr>
          <p:cNvPr id="7605" name="직사각형 15"/>
          <p:cNvSpPr txBox="1"/>
          <p:nvPr/>
        </p:nvSpPr>
        <p:spPr>
          <a:xfrm>
            <a:off x="2004734" y="2254842"/>
            <a:ext cx="7301692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  <a:endParaRPr sz="1300" spc="-65" dirty="0">
              <a:ln w="9525" cap="flat">
                <a:solidFill>
                  <a:srgbClr val="5B9BD5">
                    <a:alpha val="0"/>
                  </a:srgbClr>
                </a:solidFill>
                <a:prstDash val="solid"/>
                <a:round/>
              </a:ln>
              <a:solidFill>
                <a:srgbClr val="262626"/>
              </a:solidFill>
              <a:latin typeface="해피니스 산스 인쇄용 볼드"/>
            </a:endParaRPr>
          </a:p>
        </p:txBody>
      </p:sp>
      <p:sp>
        <p:nvSpPr>
          <p:cNvPr id="7606" name="사각형: 둥근 모서리 16"/>
          <p:cNvSpPr/>
          <p:nvPr/>
        </p:nvSpPr>
        <p:spPr>
          <a:xfrm>
            <a:off x="1858135" y="3251534"/>
            <a:ext cx="9803305" cy="1276161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/>
          </a:p>
        </p:txBody>
      </p:sp>
      <p:sp>
        <p:nvSpPr>
          <p:cNvPr id="7607" name="양쪽 모서리가 둥근 사각형 69"/>
          <p:cNvSpPr/>
          <p:nvPr/>
        </p:nvSpPr>
        <p:spPr>
          <a:xfrm rot="16200000">
            <a:off x="527359" y="3202758"/>
            <a:ext cx="1297266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A37EED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08" name="TextBox 19"/>
          <p:cNvSpPr txBox="1"/>
          <p:nvPr/>
        </p:nvSpPr>
        <p:spPr>
          <a:xfrm>
            <a:off x="527408" y="3708393"/>
            <a:ext cx="127357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400" b="1" spc="-70" dirty="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</a:rPr>
              <a:t>주요기술</a:t>
            </a:r>
          </a:p>
        </p:txBody>
      </p:sp>
      <p:sp>
        <p:nvSpPr>
          <p:cNvPr id="7609" name="사각형: 둥근 모서리 20"/>
          <p:cNvSpPr/>
          <p:nvPr/>
        </p:nvSpPr>
        <p:spPr>
          <a:xfrm>
            <a:off x="1867655" y="4659447"/>
            <a:ext cx="9803305" cy="717516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buClr>
                <a:schemeClr val="bg1">
                  <a:lumMod val="65000"/>
                </a:schemeClr>
              </a:buClr>
              <a:buSzPct val="60000"/>
              <a:defRPr/>
            </a:pPr>
            <a:endParaRPr kumimoji="1" lang="en-US" altLang="ko-KR" sz="1400" dirty="0">
              <a:ln>
                <a:solidFill>
                  <a:srgbClr val="5B9BD5">
                    <a:alpha val="0"/>
                  </a:srgbClr>
                </a:solidFill>
              </a:ln>
              <a:latin typeface="나눔스퀘어 ExtraBold" panose="020B0600000101010101" pitchFamily="50" charset="-127"/>
              <a:ea typeface="나눔스퀘어 ExtraBold" panose="020B0600000101010101"/>
            </a:endParaRPr>
          </a:p>
        </p:txBody>
      </p:sp>
      <p:sp>
        <p:nvSpPr>
          <p:cNvPr id="7610" name="양쪽 모서리가 둥근 사각형 69"/>
          <p:cNvSpPr/>
          <p:nvPr/>
        </p:nvSpPr>
        <p:spPr>
          <a:xfrm rot="16200000">
            <a:off x="827788" y="4332407"/>
            <a:ext cx="699717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5E934A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11" name="TextBox 23"/>
          <p:cNvSpPr txBox="1"/>
          <p:nvPr/>
        </p:nvSpPr>
        <p:spPr>
          <a:xfrm>
            <a:off x="566464" y="4725736"/>
            <a:ext cx="1273577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pPr algn="ctr"/>
            <a:r>
              <a:rPr lang="ko-KR" altLang="en-US" b="1" spc="8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Calibri" panose="020F0502020204030204" pitchFamily="34" charset="0"/>
                <a:ea typeface="Arial Unicode MS" panose="020B0604020202020204" pitchFamily="50" charset="-127"/>
                <a:cs typeface="HelveticaNeueLT Std Bold Cn"/>
              </a:rPr>
              <a:t> </a:t>
            </a:r>
            <a:r>
              <a:rPr lang="ko-KR" altLang="en-US" b="1" dirty="0"/>
              <a:t>해외 진출 </a:t>
            </a:r>
            <a:endParaRPr lang="en-US" altLang="ko-KR" b="1" dirty="0"/>
          </a:p>
          <a:p>
            <a:pPr algn="ctr"/>
            <a:r>
              <a:rPr lang="ko-KR" altLang="en-US" b="1" dirty="0"/>
              <a:t>경험</a:t>
            </a:r>
            <a:endParaRPr b="1" dirty="0"/>
          </a:p>
        </p:txBody>
      </p:sp>
      <p:sp>
        <p:nvSpPr>
          <p:cNvPr id="7636" name="Slide Number Placeholder 5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7637" name="TextBox 26"/>
          <p:cNvSpPr txBox="1"/>
          <p:nvPr/>
        </p:nvSpPr>
        <p:spPr>
          <a:xfrm>
            <a:off x="1390650" y="359334"/>
            <a:ext cx="770205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2400" spc="-120">
                <a:ln w="9525" cap="flat">
                  <a:solidFill>
                    <a:srgbClr val="003D79">
                      <a:alpha val="0"/>
                    </a:srgbClr>
                  </a:solidFill>
                  <a:prstDash val="solid"/>
                  <a:round/>
                </a:ln>
                <a:solidFill>
                  <a:srgbClr val="EBEBEB"/>
                </a:solidFill>
                <a:latin typeface="ONE 모바일고딕 Title OTF" panose="00000500000000000000" pitchFamily="50" charset="-127"/>
                <a:ea typeface="ONE 모바일고딕 Title OTF" panose="00000500000000000000" pitchFamily="50" charset="-127"/>
                <a:cs typeface="해피니스 산스 인쇄용 볼드"/>
              </a:defRPr>
            </a:lvl1pPr>
          </a:lstStyle>
          <a:p>
            <a:r>
              <a:rPr lang="ko-KR" altLang="en-US" b="1" dirty="0">
                <a:solidFill>
                  <a:schemeClr val="bg1"/>
                </a:solidFill>
              </a:rPr>
              <a:t>기술전시 지원기업 설명</a:t>
            </a:r>
            <a:endParaRPr lang="en-US" altLang="ko-KR" b="1" dirty="0">
              <a:solidFill>
                <a:schemeClr val="bg1"/>
              </a:solidFill>
            </a:endParaRPr>
          </a:p>
          <a:p>
            <a:endParaRPr b="1" dirty="0">
              <a:solidFill>
                <a:schemeClr val="bg1"/>
              </a:solidFill>
            </a:endParaRPr>
          </a:p>
        </p:txBody>
      </p:sp>
      <p:sp>
        <p:nvSpPr>
          <p:cNvPr id="7638" name="도형"/>
          <p:cNvSpPr/>
          <p:nvPr/>
        </p:nvSpPr>
        <p:spPr>
          <a:xfrm>
            <a:off x="316998" y="908046"/>
            <a:ext cx="6355160" cy="510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2" y="0"/>
                </a:moveTo>
                <a:cubicBezTo>
                  <a:pt x="343" y="0"/>
                  <a:pt x="296" y="2"/>
                  <a:pt x="257" y="34"/>
                </a:cubicBezTo>
                <a:cubicBezTo>
                  <a:pt x="219" y="66"/>
                  <a:pt x="190" y="129"/>
                  <a:pt x="166" y="252"/>
                </a:cubicBezTo>
                <a:cubicBezTo>
                  <a:pt x="132" y="406"/>
                  <a:pt x="102" y="649"/>
                  <a:pt x="77" y="964"/>
                </a:cubicBezTo>
                <a:cubicBezTo>
                  <a:pt x="52" y="1281"/>
                  <a:pt x="32" y="1662"/>
                  <a:pt x="20" y="2081"/>
                </a:cubicBezTo>
                <a:cubicBezTo>
                  <a:pt x="14" y="2273"/>
                  <a:pt x="9" y="2518"/>
                  <a:pt x="7" y="2803"/>
                </a:cubicBezTo>
                <a:cubicBezTo>
                  <a:pt x="4" y="3089"/>
                  <a:pt x="2" y="3417"/>
                  <a:pt x="1" y="3776"/>
                </a:cubicBezTo>
                <a:lnTo>
                  <a:pt x="0" y="3776"/>
                </a:lnTo>
                <a:lnTo>
                  <a:pt x="0" y="5018"/>
                </a:lnTo>
                <a:lnTo>
                  <a:pt x="0" y="15340"/>
                </a:lnTo>
                <a:lnTo>
                  <a:pt x="0" y="21600"/>
                </a:lnTo>
                <a:lnTo>
                  <a:pt x="20743" y="21600"/>
                </a:lnTo>
                <a:lnTo>
                  <a:pt x="21600" y="0"/>
                </a:lnTo>
                <a:lnTo>
                  <a:pt x="402" y="0"/>
                </a:lnTo>
                <a:close/>
              </a:path>
            </a:pathLst>
          </a:custGeom>
          <a:solidFill>
            <a:srgbClr val="015252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7639" name="22-1. 다자개발은행(MDB) 환경프로젝트 수주지원 사업개요"/>
          <p:cNvSpPr txBox="1"/>
          <p:nvPr/>
        </p:nvSpPr>
        <p:spPr>
          <a:xfrm>
            <a:off x="437693" y="946477"/>
            <a:ext cx="583589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pc="-90">
                <a:ln w="9525" cap="flat">
                  <a:solidFill>
                    <a:srgbClr val="003D79">
                      <a:alpha val="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latin typeface="ONE Mobile Title OTF" pitchFamily="2" charset="-127"/>
                <a:ea typeface="ONE Mobile Title OTF" pitchFamily="2" charset="-127"/>
                <a:cs typeface="해피니스 산스 인쇄용 볼드"/>
              </a:defRPr>
            </a:lvl1pPr>
          </a:lstStyle>
          <a:p>
            <a:r>
              <a:rPr lang="en-US" altLang="ko-KR" b="1" dirty="0"/>
              <a:t>00. </a:t>
            </a:r>
            <a:r>
              <a:rPr lang="ko-KR" altLang="en-US" b="1" dirty="0"/>
              <a:t>기업명</a:t>
            </a:r>
            <a:endParaRPr lang="en-US" altLang="ko-KR" b="1" dirty="0"/>
          </a:p>
          <a:p>
            <a:endParaRPr lang="ko-KR" altLang="en-US" b="1" dirty="0"/>
          </a:p>
        </p:txBody>
      </p:sp>
      <p:sp>
        <p:nvSpPr>
          <p:cNvPr id="45" name="직사각형 15">
            <a:extLst>
              <a:ext uri="{FF2B5EF4-FFF2-40B4-BE49-F238E27FC236}">
                <a16:creationId xmlns:a16="http://schemas.microsoft.com/office/drawing/2014/main" id="{F90A6E73-0DD0-41C0-A650-8E55AB6E332B}"/>
              </a:ext>
            </a:extLst>
          </p:cNvPr>
          <p:cNvSpPr txBox="1"/>
          <p:nvPr/>
        </p:nvSpPr>
        <p:spPr>
          <a:xfrm>
            <a:off x="1905097" y="4702309"/>
            <a:ext cx="7217769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내용작성</a:t>
            </a:r>
          </a:p>
        </p:txBody>
      </p:sp>
      <p:sp>
        <p:nvSpPr>
          <p:cNvPr id="46" name="사각형: 둥근 모서리 20">
            <a:extLst>
              <a:ext uri="{FF2B5EF4-FFF2-40B4-BE49-F238E27FC236}">
                <a16:creationId xmlns:a16="http://schemas.microsoft.com/office/drawing/2014/main" id="{469660AB-7FB9-4CEA-8223-AD89EC584BD7}"/>
              </a:ext>
            </a:extLst>
          </p:cNvPr>
          <p:cNvSpPr/>
          <p:nvPr/>
        </p:nvSpPr>
        <p:spPr>
          <a:xfrm>
            <a:off x="1867655" y="5471500"/>
            <a:ext cx="9840747" cy="80725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buClr>
                <a:schemeClr val="bg1">
                  <a:lumMod val="65000"/>
                </a:schemeClr>
              </a:buClr>
              <a:buSzPct val="60000"/>
              <a:defRPr/>
            </a:pPr>
            <a:endParaRPr kumimoji="1" lang="en-US" altLang="ko-KR" sz="1400" dirty="0">
              <a:ln>
                <a:solidFill>
                  <a:srgbClr val="5B9BD5">
                    <a:alpha val="0"/>
                  </a:srgbClr>
                </a:solidFill>
              </a:ln>
              <a:latin typeface="나눔스퀘어 ExtraBold" panose="020B0600000101010101" pitchFamily="50" charset="-127"/>
              <a:ea typeface="나눔스퀘어 ExtraBold" panose="020B0600000101010101"/>
            </a:endParaRPr>
          </a:p>
        </p:txBody>
      </p:sp>
      <p:sp>
        <p:nvSpPr>
          <p:cNvPr id="47" name="양쪽 모서리가 둥근 사각형 69">
            <a:extLst>
              <a:ext uri="{FF2B5EF4-FFF2-40B4-BE49-F238E27FC236}">
                <a16:creationId xmlns:a16="http://schemas.microsoft.com/office/drawing/2014/main" id="{DE93CE13-FE15-497A-A16D-A7A3466362C2}"/>
              </a:ext>
            </a:extLst>
          </p:cNvPr>
          <p:cNvSpPr/>
          <p:nvPr/>
        </p:nvSpPr>
        <p:spPr>
          <a:xfrm rot="16200000">
            <a:off x="818104" y="5152902"/>
            <a:ext cx="699716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 dirty="0"/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B05E75C6-69DE-438E-8BC1-96D3B01E4B6F}"/>
              </a:ext>
            </a:extLst>
          </p:cNvPr>
          <p:cNvSpPr txBox="1"/>
          <p:nvPr/>
        </p:nvSpPr>
        <p:spPr>
          <a:xfrm>
            <a:off x="530559" y="5567189"/>
            <a:ext cx="1273577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pPr algn="ctr"/>
            <a:r>
              <a:rPr lang="ko-KR" altLang="en-US" b="1" spc="8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Calibri" panose="020F0502020204030204" pitchFamily="34" charset="0"/>
                <a:ea typeface="Arial Unicode MS" panose="020B0604020202020204" pitchFamily="50" charset="-127"/>
                <a:cs typeface="HelveticaNeueLT Std Bold Cn"/>
              </a:rPr>
              <a:t> </a:t>
            </a:r>
            <a:r>
              <a:rPr lang="ko-KR" altLang="en-US" b="1" dirty="0"/>
              <a:t>전시참여</a:t>
            </a:r>
            <a:r>
              <a:rPr lang="en-US" altLang="ko-KR" b="1" dirty="0"/>
              <a:t>/</a:t>
            </a:r>
          </a:p>
          <a:p>
            <a:pPr algn="ctr"/>
            <a:r>
              <a:rPr lang="ko-KR" altLang="en-US" b="1" dirty="0"/>
              <a:t>홍보계획</a:t>
            </a:r>
            <a:endParaRPr b="1" dirty="0"/>
          </a:p>
        </p:txBody>
      </p:sp>
      <p:sp>
        <p:nvSpPr>
          <p:cNvPr id="49" name="직사각형 15">
            <a:extLst>
              <a:ext uri="{FF2B5EF4-FFF2-40B4-BE49-F238E27FC236}">
                <a16:creationId xmlns:a16="http://schemas.microsoft.com/office/drawing/2014/main" id="{C12B3B2E-BA05-4DFD-A980-4F7005C1F4B1}"/>
              </a:ext>
            </a:extLst>
          </p:cNvPr>
          <p:cNvSpPr txBox="1"/>
          <p:nvPr/>
        </p:nvSpPr>
        <p:spPr>
          <a:xfrm>
            <a:off x="1905098" y="5463667"/>
            <a:ext cx="7217769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내용작성</a:t>
            </a:r>
          </a:p>
        </p:txBody>
      </p:sp>
      <p:sp>
        <p:nvSpPr>
          <p:cNvPr id="36" name="직사각형 15">
            <a:extLst>
              <a:ext uri="{FF2B5EF4-FFF2-40B4-BE49-F238E27FC236}">
                <a16:creationId xmlns:a16="http://schemas.microsoft.com/office/drawing/2014/main" id="{63352798-9081-4406-8961-AE98BA88D7B6}"/>
              </a:ext>
            </a:extLst>
          </p:cNvPr>
          <p:cNvSpPr txBox="1"/>
          <p:nvPr/>
        </p:nvSpPr>
        <p:spPr>
          <a:xfrm>
            <a:off x="1987523" y="3282806"/>
            <a:ext cx="7301692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  <a:endParaRPr sz="1300" spc="-65" dirty="0">
              <a:ln w="9525" cap="flat">
                <a:solidFill>
                  <a:srgbClr val="5B9BD5">
                    <a:alpha val="0"/>
                  </a:srgbClr>
                </a:solidFill>
                <a:prstDash val="solid"/>
                <a:round/>
              </a:ln>
              <a:solidFill>
                <a:srgbClr val="262626"/>
              </a:solidFill>
              <a:latin typeface="해피니스 산스 인쇄용 볼드"/>
            </a:endParaRPr>
          </a:p>
        </p:txBody>
      </p:sp>
    </p:spTree>
    <p:extLst>
      <p:ext uri="{BB962C8B-B14F-4D97-AF65-F5344CB8AC3E}">
        <p14:creationId xmlns:p14="http://schemas.microsoft.com/office/powerpoint/2010/main" val="153172321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0" name="양쪽 모서리가 둥근 사각형 69"/>
          <p:cNvSpPr/>
          <p:nvPr/>
        </p:nvSpPr>
        <p:spPr>
          <a:xfrm rot="16200000">
            <a:off x="985222" y="1370365"/>
            <a:ext cx="510778" cy="1366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01" name="TextBox 10"/>
          <p:cNvSpPr txBox="1"/>
          <p:nvPr/>
        </p:nvSpPr>
        <p:spPr>
          <a:xfrm>
            <a:off x="573476" y="1905959"/>
            <a:ext cx="127532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r>
              <a:rPr lang="ko-KR" altLang="en-US" b="1" dirty="0"/>
              <a:t>신청 주제</a:t>
            </a:r>
            <a:endParaRPr lang="en-US" altLang="ko-KR" b="1" dirty="0"/>
          </a:p>
        </p:txBody>
      </p:sp>
      <p:sp>
        <p:nvSpPr>
          <p:cNvPr id="7602" name="양쪽 모서리가 둥근 사각형 69"/>
          <p:cNvSpPr/>
          <p:nvPr/>
        </p:nvSpPr>
        <p:spPr>
          <a:xfrm rot="16200000">
            <a:off x="898404" y="4469176"/>
            <a:ext cx="625474" cy="1366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74AFF6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 dirty="0"/>
          </a:p>
        </p:txBody>
      </p:sp>
      <p:sp>
        <p:nvSpPr>
          <p:cNvPr id="7603" name="TextBox 13"/>
          <p:cNvSpPr txBox="1"/>
          <p:nvPr/>
        </p:nvSpPr>
        <p:spPr>
          <a:xfrm>
            <a:off x="569589" y="5022963"/>
            <a:ext cx="127532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r>
              <a:rPr lang="ko-KR" altLang="en-US" b="1" dirty="0"/>
              <a:t>기대효과</a:t>
            </a:r>
            <a:endParaRPr b="1" dirty="0"/>
          </a:p>
        </p:txBody>
      </p:sp>
      <p:sp>
        <p:nvSpPr>
          <p:cNvPr id="7607" name="양쪽 모서리가 둥근 사각형 69"/>
          <p:cNvSpPr/>
          <p:nvPr/>
        </p:nvSpPr>
        <p:spPr>
          <a:xfrm rot="16200000">
            <a:off x="629510" y="2368470"/>
            <a:ext cx="1198429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A37EED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 dirty="0"/>
          </a:p>
        </p:txBody>
      </p:sp>
      <p:sp>
        <p:nvSpPr>
          <p:cNvPr id="7608" name="TextBox 19"/>
          <p:cNvSpPr txBox="1"/>
          <p:nvPr/>
        </p:nvSpPr>
        <p:spPr>
          <a:xfrm>
            <a:off x="601454" y="2877385"/>
            <a:ext cx="127357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400" b="1" spc="-70" dirty="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</a:rPr>
              <a:t>주요내용</a:t>
            </a:r>
          </a:p>
        </p:txBody>
      </p:sp>
      <p:sp>
        <p:nvSpPr>
          <p:cNvPr id="7610" name="양쪽 모서리가 둥근 사각형 69"/>
          <p:cNvSpPr/>
          <p:nvPr/>
        </p:nvSpPr>
        <p:spPr>
          <a:xfrm rot="16200000">
            <a:off x="820522" y="3597184"/>
            <a:ext cx="863151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rgbClr val="5E934A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/>
          </a:p>
        </p:txBody>
      </p:sp>
      <p:sp>
        <p:nvSpPr>
          <p:cNvPr id="7611" name="TextBox 23"/>
          <p:cNvSpPr txBox="1"/>
          <p:nvPr/>
        </p:nvSpPr>
        <p:spPr>
          <a:xfrm>
            <a:off x="546214" y="4138285"/>
            <a:ext cx="1365019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pPr algn="ctr"/>
            <a:r>
              <a:rPr lang="ko-KR" altLang="en-US" b="1" dirty="0">
                <a:sym typeface="해피니스 산스 인쇄용 레귤러"/>
              </a:rPr>
              <a:t>중요성 및 차별성</a:t>
            </a:r>
          </a:p>
        </p:txBody>
      </p:sp>
      <p:sp>
        <p:nvSpPr>
          <p:cNvPr id="7637" name="TextBox 26"/>
          <p:cNvSpPr txBox="1"/>
          <p:nvPr/>
        </p:nvSpPr>
        <p:spPr>
          <a:xfrm>
            <a:off x="1361570" y="376538"/>
            <a:ext cx="770205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2400" spc="-120">
                <a:ln w="9525" cap="flat">
                  <a:solidFill>
                    <a:srgbClr val="003D79">
                      <a:alpha val="0"/>
                    </a:srgbClr>
                  </a:solidFill>
                  <a:prstDash val="solid"/>
                  <a:round/>
                </a:ln>
                <a:solidFill>
                  <a:srgbClr val="EBEBEB"/>
                </a:solidFill>
                <a:latin typeface="ONE 모바일고딕 Title OTF" panose="00000500000000000000" pitchFamily="50" charset="-127"/>
                <a:ea typeface="ONE 모바일고딕 Title OTF" panose="00000500000000000000" pitchFamily="50" charset="-127"/>
                <a:cs typeface="해피니스 산스 인쇄용 볼드"/>
              </a:defRPr>
            </a:lvl1pPr>
          </a:lstStyle>
          <a:p>
            <a:r>
              <a:rPr lang="ko-KR" altLang="en-US" b="1" dirty="0"/>
              <a:t>부대행사 지원기업 설명</a:t>
            </a:r>
            <a:endParaRPr lang="en-US" altLang="ko-KR" b="1" dirty="0"/>
          </a:p>
          <a:p>
            <a:endParaRPr b="1" dirty="0"/>
          </a:p>
        </p:txBody>
      </p:sp>
      <p:sp>
        <p:nvSpPr>
          <p:cNvPr id="7638" name="도형"/>
          <p:cNvSpPr/>
          <p:nvPr/>
        </p:nvSpPr>
        <p:spPr>
          <a:xfrm>
            <a:off x="304698" y="954688"/>
            <a:ext cx="6355160" cy="510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2" y="0"/>
                </a:moveTo>
                <a:cubicBezTo>
                  <a:pt x="343" y="0"/>
                  <a:pt x="296" y="2"/>
                  <a:pt x="257" y="34"/>
                </a:cubicBezTo>
                <a:cubicBezTo>
                  <a:pt x="219" y="66"/>
                  <a:pt x="190" y="129"/>
                  <a:pt x="166" y="252"/>
                </a:cubicBezTo>
                <a:cubicBezTo>
                  <a:pt x="132" y="406"/>
                  <a:pt x="102" y="649"/>
                  <a:pt x="77" y="964"/>
                </a:cubicBezTo>
                <a:cubicBezTo>
                  <a:pt x="52" y="1281"/>
                  <a:pt x="32" y="1662"/>
                  <a:pt x="20" y="2081"/>
                </a:cubicBezTo>
                <a:cubicBezTo>
                  <a:pt x="14" y="2273"/>
                  <a:pt x="9" y="2518"/>
                  <a:pt x="7" y="2803"/>
                </a:cubicBezTo>
                <a:cubicBezTo>
                  <a:pt x="4" y="3089"/>
                  <a:pt x="2" y="3417"/>
                  <a:pt x="1" y="3776"/>
                </a:cubicBezTo>
                <a:lnTo>
                  <a:pt x="0" y="3776"/>
                </a:lnTo>
                <a:lnTo>
                  <a:pt x="0" y="5018"/>
                </a:lnTo>
                <a:lnTo>
                  <a:pt x="0" y="15340"/>
                </a:lnTo>
                <a:lnTo>
                  <a:pt x="0" y="21600"/>
                </a:lnTo>
                <a:lnTo>
                  <a:pt x="20743" y="21600"/>
                </a:lnTo>
                <a:lnTo>
                  <a:pt x="21600" y="0"/>
                </a:lnTo>
                <a:lnTo>
                  <a:pt x="402" y="0"/>
                </a:lnTo>
                <a:close/>
              </a:path>
            </a:pathLst>
          </a:custGeom>
          <a:solidFill>
            <a:srgbClr val="015252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7639" name="22-1. 다자개발은행(MDB) 환경프로젝트 수주지원 사업개요"/>
          <p:cNvSpPr txBox="1"/>
          <p:nvPr/>
        </p:nvSpPr>
        <p:spPr>
          <a:xfrm>
            <a:off x="626324" y="1054339"/>
            <a:ext cx="583589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pc="-90">
                <a:ln w="9525" cap="flat">
                  <a:solidFill>
                    <a:srgbClr val="003D79">
                      <a:alpha val="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latin typeface="ONE Mobile Title OTF" pitchFamily="2" charset="-127"/>
                <a:ea typeface="ONE Mobile Title OTF" pitchFamily="2" charset="-127"/>
                <a:cs typeface="해피니스 산스 인쇄용 볼드"/>
              </a:defRPr>
            </a:lvl1pPr>
          </a:lstStyle>
          <a:p>
            <a:r>
              <a:rPr lang="en-US" altLang="ko-KR" b="1" dirty="0"/>
              <a:t>00. </a:t>
            </a:r>
            <a:r>
              <a:rPr lang="ko-KR" altLang="en-US" b="1" dirty="0"/>
              <a:t>기관명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7" name="양쪽 모서리가 둥근 사각형 69">
            <a:extLst>
              <a:ext uri="{FF2B5EF4-FFF2-40B4-BE49-F238E27FC236}">
                <a16:creationId xmlns:a16="http://schemas.microsoft.com/office/drawing/2014/main" id="{DE93CE13-FE15-497A-A16D-A7A3466362C2}"/>
              </a:ext>
            </a:extLst>
          </p:cNvPr>
          <p:cNvSpPr/>
          <p:nvPr/>
        </p:nvSpPr>
        <p:spPr>
          <a:xfrm rot="16200000">
            <a:off x="905926" y="5221684"/>
            <a:ext cx="608679" cy="1365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63" y="0"/>
                </a:moveTo>
                <a:lnTo>
                  <a:pt x="18637" y="0"/>
                </a:lnTo>
                <a:cubicBezTo>
                  <a:pt x="20273" y="0"/>
                  <a:pt x="21600" y="723"/>
                  <a:pt x="21600" y="1615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615"/>
                </a:lnTo>
                <a:cubicBezTo>
                  <a:pt x="0" y="723"/>
                  <a:pt x="1327" y="0"/>
                  <a:pt x="2963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spcBef>
                <a:spcPts val="500"/>
              </a:spcBef>
              <a:defRPr sz="1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endParaRPr sz="1400" b="1" dirty="0"/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B05E75C6-69DE-438E-8BC1-96D3B01E4B6F}"/>
              </a:ext>
            </a:extLst>
          </p:cNvPr>
          <p:cNvSpPr txBox="1"/>
          <p:nvPr/>
        </p:nvSpPr>
        <p:spPr>
          <a:xfrm>
            <a:off x="573476" y="5761502"/>
            <a:ext cx="127357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spc="-70">
                <a:ln w="9525" cap="flat">
                  <a:solidFill>
                    <a:srgbClr val="FFFFFF">
                      <a:alpha val="0"/>
                    </a:srgbClr>
                  </a:solidFill>
                  <a:prstDash val="solid"/>
                  <a:round/>
                </a:ln>
                <a:solidFill>
                  <a:srgbClr val="FFFFFF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lvl1pPr>
          </a:lstStyle>
          <a:p>
            <a:pPr algn="ctr"/>
            <a:r>
              <a:rPr lang="ko-KR" altLang="en-US" b="1" dirty="0"/>
              <a:t>홍보계획</a:t>
            </a:r>
            <a:endParaRPr b="1" dirty="0"/>
          </a:p>
        </p:txBody>
      </p:sp>
      <p:sp>
        <p:nvSpPr>
          <p:cNvPr id="43" name="사각형: 둥근 모서리 6">
            <a:extLst>
              <a:ext uri="{FF2B5EF4-FFF2-40B4-BE49-F238E27FC236}">
                <a16:creationId xmlns:a16="http://schemas.microsoft.com/office/drawing/2014/main" id="{353AE10B-191B-4C91-949E-A7F16B5A3ABD}"/>
              </a:ext>
            </a:extLst>
          </p:cNvPr>
          <p:cNvSpPr/>
          <p:nvPr/>
        </p:nvSpPr>
        <p:spPr>
          <a:xfrm>
            <a:off x="1875908" y="1816400"/>
            <a:ext cx="9815864" cy="522593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 dirty="0"/>
          </a:p>
        </p:txBody>
      </p:sp>
      <p:sp>
        <p:nvSpPr>
          <p:cNvPr id="50" name="사각형: 둥근 모서리 7">
            <a:extLst>
              <a:ext uri="{FF2B5EF4-FFF2-40B4-BE49-F238E27FC236}">
                <a16:creationId xmlns:a16="http://schemas.microsoft.com/office/drawing/2014/main" id="{04D0FE3F-E7BE-40BD-9983-1159446D53AC}"/>
              </a:ext>
            </a:extLst>
          </p:cNvPr>
          <p:cNvSpPr/>
          <p:nvPr/>
        </p:nvSpPr>
        <p:spPr>
          <a:xfrm>
            <a:off x="1875031" y="2469851"/>
            <a:ext cx="9803305" cy="1198429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/>
          </a:p>
        </p:txBody>
      </p:sp>
      <p:sp>
        <p:nvSpPr>
          <p:cNvPr id="51" name="사각형: 둥근 모서리 16">
            <a:extLst>
              <a:ext uri="{FF2B5EF4-FFF2-40B4-BE49-F238E27FC236}">
                <a16:creationId xmlns:a16="http://schemas.microsoft.com/office/drawing/2014/main" id="{FB0516FF-46D7-4E16-9DD1-A59FF40FAEAA}"/>
              </a:ext>
            </a:extLst>
          </p:cNvPr>
          <p:cNvSpPr/>
          <p:nvPr/>
        </p:nvSpPr>
        <p:spPr>
          <a:xfrm>
            <a:off x="1892775" y="3836479"/>
            <a:ext cx="9803305" cy="913783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300"/>
              </a:spcBef>
              <a:defRPr sz="1400" spc="-45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</a:defRPr>
            </a:pPr>
            <a:endParaRPr sz="1400"/>
          </a:p>
        </p:txBody>
      </p:sp>
      <p:sp>
        <p:nvSpPr>
          <p:cNvPr id="52" name="사각형: 둥근 모서리 20">
            <a:extLst>
              <a:ext uri="{FF2B5EF4-FFF2-40B4-BE49-F238E27FC236}">
                <a16:creationId xmlns:a16="http://schemas.microsoft.com/office/drawing/2014/main" id="{FEFC6B7F-2110-4358-993A-3E0208ABB962}"/>
              </a:ext>
            </a:extLst>
          </p:cNvPr>
          <p:cNvSpPr/>
          <p:nvPr/>
        </p:nvSpPr>
        <p:spPr>
          <a:xfrm>
            <a:off x="1899283" y="4821736"/>
            <a:ext cx="9803305" cy="67081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buClr>
                <a:schemeClr val="bg1">
                  <a:lumMod val="65000"/>
                </a:schemeClr>
              </a:buClr>
              <a:buSzPct val="60000"/>
              <a:defRPr/>
            </a:pPr>
            <a:endParaRPr kumimoji="1" lang="en-US" altLang="ko-KR" sz="1400" dirty="0">
              <a:ln>
                <a:solidFill>
                  <a:srgbClr val="5B9BD5">
                    <a:alpha val="0"/>
                  </a:srgbClr>
                </a:solidFill>
              </a:ln>
              <a:latin typeface="나눔스퀘어 ExtraBold" panose="020B0600000101010101" pitchFamily="50" charset="-127"/>
              <a:ea typeface="나눔스퀘어 ExtraBold" panose="020B0600000101010101"/>
            </a:endParaRPr>
          </a:p>
        </p:txBody>
      </p:sp>
      <p:sp>
        <p:nvSpPr>
          <p:cNvPr id="53" name="사각형: 둥근 모서리 20">
            <a:extLst>
              <a:ext uri="{FF2B5EF4-FFF2-40B4-BE49-F238E27FC236}">
                <a16:creationId xmlns:a16="http://schemas.microsoft.com/office/drawing/2014/main" id="{37BD337B-1CB9-42CC-9FEB-484F0D1AA575}"/>
              </a:ext>
            </a:extLst>
          </p:cNvPr>
          <p:cNvSpPr/>
          <p:nvPr/>
        </p:nvSpPr>
        <p:spPr>
          <a:xfrm>
            <a:off x="1875908" y="5528316"/>
            <a:ext cx="9803305" cy="709486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buClr>
                <a:schemeClr val="bg1">
                  <a:lumMod val="65000"/>
                </a:schemeClr>
              </a:buClr>
              <a:buSzPct val="60000"/>
              <a:defRPr/>
            </a:pPr>
            <a:endParaRPr kumimoji="1" lang="en-US" altLang="ko-KR" sz="1400" dirty="0">
              <a:ln>
                <a:solidFill>
                  <a:srgbClr val="5B9BD5">
                    <a:alpha val="0"/>
                  </a:srgbClr>
                </a:solidFill>
              </a:ln>
              <a:latin typeface="나눔스퀘어 ExtraBold" panose="020B0600000101010101" pitchFamily="50" charset="-127"/>
              <a:ea typeface="나눔스퀘어 ExtraBold" panose="020B0600000101010101"/>
            </a:endParaRPr>
          </a:p>
        </p:txBody>
      </p:sp>
      <p:sp>
        <p:nvSpPr>
          <p:cNvPr id="55" name="직사각형 14">
            <a:extLst>
              <a:ext uri="{FF2B5EF4-FFF2-40B4-BE49-F238E27FC236}">
                <a16:creationId xmlns:a16="http://schemas.microsoft.com/office/drawing/2014/main" id="{F683DC06-4C7C-4209-ADCC-77292193ED0B}"/>
              </a:ext>
            </a:extLst>
          </p:cNvPr>
          <p:cNvSpPr txBox="1"/>
          <p:nvPr/>
        </p:nvSpPr>
        <p:spPr>
          <a:xfrm>
            <a:off x="1964784" y="1900918"/>
            <a:ext cx="705291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4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</a:p>
        </p:txBody>
      </p:sp>
      <p:sp>
        <p:nvSpPr>
          <p:cNvPr id="56" name="직사각형 15">
            <a:extLst>
              <a:ext uri="{FF2B5EF4-FFF2-40B4-BE49-F238E27FC236}">
                <a16:creationId xmlns:a16="http://schemas.microsoft.com/office/drawing/2014/main" id="{95A3B1FC-F1AB-4561-AE26-B7A696545FEE}"/>
              </a:ext>
            </a:extLst>
          </p:cNvPr>
          <p:cNvSpPr txBox="1"/>
          <p:nvPr/>
        </p:nvSpPr>
        <p:spPr>
          <a:xfrm>
            <a:off x="1981995" y="2621205"/>
            <a:ext cx="7301692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  <a:endParaRPr sz="1300" spc="-65" dirty="0">
              <a:ln w="9525" cap="flat">
                <a:solidFill>
                  <a:srgbClr val="5B9BD5">
                    <a:alpha val="0"/>
                  </a:srgbClr>
                </a:solidFill>
                <a:prstDash val="solid"/>
                <a:round/>
              </a:ln>
              <a:solidFill>
                <a:srgbClr val="262626"/>
              </a:solidFill>
              <a:latin typeface="해피니스 산스 인쇄용 볼드"/>
            </a:endParaRPr>
          </a:p>
        </p:txBody>
      </p:sp>
      <p:sp>
        <p:nvSpPr>
          <p:cNvPr id="57" name="직사각형 15">
            <a:extLst>
              <a:ext uri="{FF2B5EF4-FFF2-40B4-BE49-F238E27FC236}">
                <a16:creationId xmlns:a16="http://schemas.microsoft.com/office/drawing/2014/main" id="{4CD21B5E-BEB9-4BCB-9ED8-905A95BB86D4}"/>
              </a:ext>
            </a:extLst>
          </p:cNvPr>
          <p:cNvSpPr txBox="1"/>
          <p:nvPr/>
        </p:nvSpPr>
        <p:spPr>
          <a:xfrm>
            <a:off x="1934607" y="4933110"/>
            <a:ext cx="7217769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내용작성</a:t>
            </a:r>
          </a:p>
        </p:txBody>
      </p:sp>
      <p:sp>
        <p:nvSpPr>
          <p:cNvPr id="59" name="직사각형 15">
            <a:extLst>
              <a:ext uri="{FF2B5EF4-FFF2-40B4-BE49-F238E27FC236}">
                <a16:creationId xmlns:a16="http://schemas.microsoft.com/office/drawing/2014/main" id="{6BB5EA35-E2B0-41BC-BCBC-A9932C4EF9EA}"/>
              </a:ext>
            </a:extLst>
          </p:cNvPr>
          <p:cNvSpPr txBox="1"/>
          <p:nvPr/>
        </p:nvSpPr>
        <p:spPr>
          <a:xfrm>
            <a:off x="1964784" y="5657467"/>
            <a:ext cx="7217769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내용작성</a:t>
            </a:r>
          </a:p>
        </p:txBody>
      </p:sp>
      <p:sp>
        <p:nvSpPr>
          <p:cNvPr id="60" name="직사각형 15">
            <a:extLst>
              <a:ext uri="{FF2B5EF4-FFF2-40B4-BE49-F238E27FC236}">
                <a16:creationId xmlns:a16="http://schemas.microsoft.com/office/drawing/2014/main" id="{060311F7-CECE-46FD-AC32-D94A77E72E0D}"/>
              </a:ext>
            </a:extLst>
          </p:cNvPr>
          <p:cNvSpPr txBox="1"/>
          <p:nvPr/>
        </p:nvSpPr>
        <p:spPr>
          <a:xfrm>
            <a:off x="1964784" y="3913928"/>
            <a:ext cx="7301692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400" spc="-70">
                <a:ln w="9525" cap="flat">
                  <a:solidFill>
                    <a:schemeClr val="accent5">
                      <a:alpha val="0"/>
                    </a:scheme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  <a:ea typeface="해피니스 산스 인쇄용 볼드"/>
                <a:cs typeface="해피니스 산스 인쇄용 볼드"/>
                <a:sym typeface="해피니스 산스 인쇄용 볼드"/>
              </a:defRPr>
            </a:pPr>
            <a:r>
              <a:rPr lang="ko-KR" altLang="en-US" sz="1300" spc="-65" dirty="0">
                <a:ln w="9525" cap="flat">
                  <a:solidFill>
                    <a:srgbClr val="5B9BD5">
                      <a:alpha val="0"/>
                    </a:srgbClr>
                  </a:solidFill>
                  <a:prstDash val="solid"/>
                  <a:round/>
                </a:ln>
                <a:solidFill>
                  <a:srgbClr val="262626"/>
                </a:solidFill>
                <a:latin typeface="해피니스 산스 인쇄용 볼드"/>
              </a:rPr>
              <a:t>내용 작성</a:t>
            </a:r>
            <a:endParaRPr sz="1300" spc="-65" dirty="0">
              <a:ln w="9525" cap="flat">
                <a:solidFill>
                  <a:srgbClr val="5B9BD5">
                    <a:alpha val="0"/>
                  </a:srgbClr>
                </a:solidFill>
                <a:prstDash val="solid"/>
                <a:round/>
              </a:ln>
              <a:solidFill>
                <a:srgbClr val="262626"/>
              </a:solidFill>
              <a:latin typeface="해피니스 산스 인쇄용 볼드"/>
            </a:endParaRPr>
          </a:p>
        </p:txBody>
      </p:sp>
    </p:spTree>
    <p:extLst>
      <p:ext uri="{BB962C8B-B14F-4D97-AF65-F5344CB8AC3E}">
        <p14:creationId xmlns:p14="http://schemas.microsoft.com/office/powerpoint/2010/main" val="313254383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</Words>
  <Application>Microsoft Office PowerPoint</Application>
  <PresentationFormat>와이드스크린</PresentationFormat>
  <Paragraphs>27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3" baseType="lpstr">
      <vt:lpstr>Arial Unicode MS</vt:lpstr>
      <vt:lpstr>HelveticaNeueLT Std Bold Cn</vt:lpstr>
      <vt:lpstr>ONE Mobile Title OTF</vt:lpstr>
      <vt:lpstr>ONE 모바일고딕 Title OTF</vt:lpstr>
      <vt:lpstr>나눔스퀘어 ExtraBold</vt:lpstr>
      <vt:lpstr>맑은 고딕</vt:lpstr>
      <vt:lpstr>해피니스 산스 인쇄용 레귤러</vt:lpstr>
      <vt:lpstr>해피니스 산스 인쇄용 볼드</vt:lpstr>
      <vt:lpstr>Arial</vt:lpstr>
      <vt:lpstr>Calibri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이돈민</cp:lastModifiedBy>
  <cp:revision>8</cp:revision>
  <dcterms:created xsi:type="dcterms:W3CDTF">2025-08-19T04:09:22Z</dcterms:created>
  <dcterms:modified xsi:type="dcterms:W3CDTF">2025-08-20T07:09:52Z</dcterms:modified>
</cp:coreProperties>
</file>