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0" r:id="rId2"/>
  </p:sldMasterIdLst>
  <p:notesMasterIdLst>
    <p:notesMasterId r:id="rId4"/>
  </p:notesMasterIdLst>
  <p:sldIdLst>
    <p:sldId id="258" r:id="rId3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1F3FD"/>
    <a:srgbClr val="F3FBFD"/>
    <a:srgbClr val="05507D"/>
    <a:srgbClr val="1272A4"/>
    <a:srgbClr val="E9F8FF"/>
    <a:srgbClr val="7CC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279" autoAdjust="0"/>
  </p:normalViewPr>
  <p:slideViewPr>
    <p:cSldViewPr snapToGrid="0">
      <p:cViewPr varScale="1">
        <p:scale>
          <a:sx n="72" d="100"/>
          <a:sy n="72" d="100"/>
        </p:scale>
        <p:origin x="3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27FE2-56CF-4B6A-9CC3-B12B7116F80C}" type="datetimeFigureOut">
              <a:rPr lang="ko-KR" altLang="en-US" smtClean="0"/>
              <a:t>2025-07-31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5ABFD-D839-4E52-8BB0-541B993DB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728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689956" cy="73866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42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982355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529842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508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331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4202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115690" cy="36933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800">
                <a:solidFill>
                  <a:srgbClr val="09507D"/>
                </a:solidFill>
              </a:defRPr>
            </a:lvl1pPr>
            <a:lvl2pPr marL="457197" indent="0">
              <a:buNone/>
              <a:defRPr/>
            </a:lvl2pPr>
            <a:lvl3pPr marL="914395" indent="0">
              <a:buNone/>
              <a:defRPr/>
            </a:lvl3pPr>
            <a:lvl4pPr marL="1371592" indent="0">
              <a:buNone/>
              <a:defRPr/>
            </a:lvl4pPr>
            <a:lvl5pPr marL="1828789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379597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600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8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3127908" cy="461665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19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2" y="87012"/>
            <a:ext cx="6480176" cy="4692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400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88885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CCC169C-C523-1B45-9A93-5CD532AD75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"/>
            <a:ext cx="6858000" cy="99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5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20" indent="0" algn="ctr">
              <a:buNone/>
              <a:defRPr sz="1385"/>
            </a:lvl2pPr>
            <a:lvl3pPr marL="633039" indent="0" algn="ctr">
              <a:buNone/>
              <a:defRPr sz="1246"/>
            </a:lvl3pPr>
            <a:lvl4pPr marL="949559" indent="0" algn="ctr">
              <a:buNone/>
              <a:defRPr sz="1108"/>
            </a:lvl4pPr>
            <a:lvl5pPr marL="1266078" indent="0" algn="ctr">
              <a:buNone/>
              <a:defRPr sz="1108"/>
            </a:lvl5pPr>
            <a:lvl6pPr marL="1582598" indent="0" algn="ctr">
              <a:buNone/>
              <a:defRPr sz="1108"/>
            </a:lvl6pPr>
            <a:lvl7pPr marL="1899117" indent="0" algn="ctr">
              <a:buNone/>
              <a:defRPr sz="1108"/>
            </a:lvl7pPr>
            <a:lvl8pPr marL="2215637" indent="0" algn="ctr">
              <a:buNone/>
              <a:defRPr sz="1108"/>
            </a:lvl8pPr>
            <a:lvl9pPr marL="2532156" indent="0" algn="ctr">
              <a:buNone/>
              <a:defRPr sz="1108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F0B2-DC44-4D7F-B9BC-23EB46679998}" type="datetimeFigureOut">
              <a:rPr lang="ko-KR" altLang="en-US" smtClean="0"/>
              <a:t>2025-07-31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F6E0-E4C1-4D32-8605-C37E4FBD9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48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VPPT-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358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022" y="3224213"/>
            <a:ext cx="5268558" cy="68897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877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Head Title Goes Here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4023" y="4011812"/>
            <a:ext cx="2764668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 hasCustomPrompt="1"/>
          </p:nvPr>
        </p:nvSpPr>
        <p:spPr>
          <a:xfrm>
            <a:off x="584023" y="5458693"/>
            <a:ext cx="1425903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20YY.MM.DD</a:t>
            </a:r>
            <a:endParaRPr lang="ko-KR" altLang="en-US" dirty="0"/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5" hasCustomPrompt="1"/>
          </p:nvPr>
        </p:nvSpPr>
        <p:spPr>
          <a:xfrm>
            <a:off x="584023" y="5842496"/>
            <a:ext cx="151035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Name / Dept.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988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osco_ppt-format(verticla)_index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776288"/>
            <a:ext cx="1046890" cy="3481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62">
                <a:solidFill>
                  <a:srgbClr val="09507D"/>
                </a:solidFill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7" y="2577883"/>
            <a:ext cx="4053097" cy="60369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3323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122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side-A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188913" y="87012"/>
            <a:ext cx="2889124" cy="433196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2215" b="1" baseline="0">
                <a:solidFill>
                  <a:srgbClr val="09507D"/>
                </a:solidFill>
              </a:defRPr>
            </a:lvl1pPr>
          </a:lstStyle>
          <a:p>
            <a:pPr lvl="0"/>
            <a:r>
              <a:rPr lang="en-US" altLang="ko-KR" dirty="0"/>
              <a:t>Sub Title Goes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92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183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5" r:id="rId6"/>
  </p:sldLayoutIdLst>
  <p:txStyles>
    <p:titleStyle>
      <a:lvl1pPr algn="ctr" defTabSz="914395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9" algn="l" defTabSz="914395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31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xStyles>
    <p:titleStyle>
      <a:lvl1pPr algn="ctr" defTabSz="844083" rtl="0" eaLnBrk="1" latinLnBrk="1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1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1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1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meetup-join/19%3ameeting_YTA0YjVlOWQtZmJjNy00YTg5LThkODctNTIzMzZhY2VjYTc3%40thread.v2/0?context=%7b%22Tid%22%3a%22fa285c55-b4d9-4759-afe2-c1469efd86a4%22%2c%22Oid%22%3a%2207f3b3ba-21d1-4186-a4b6-839b7327c02d%22%7d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5847" y="169867"/>
            <a:ext cx="4926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35396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수소저탄소연구소 연구과제 공모 안내</a:t>
            </a:r>
            <a:r>
              <a:rPr lang="en-US" altLang="ko-KR" sz="20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050" y="816398"/>
            <a:ext cx="6689652" cy="536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저희 수소저탄소연구소에서는 수소 및 저탄소분야 핵심기술 확보를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목적으로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연구과제 공모를 실시하오니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관심있는 연구자 분들의 많은 참여를 부탁드립니다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7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br>
              <a:rPr lang="en-US" altLang="ko-KR" sz="100" b="1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900" b="1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공모분야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수소생산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, CCUS(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세부내용 첨부문서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확인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      * 1</a:t>
            </a: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인당 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RFP 1</a:t>
            </a: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건만 지원 가능</a:t>
            </a:r>
            <a:endParaRPr lang="en-US" altLang="ko-KR" sz="12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연구기간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과제 개시일로부터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시작일은 과제별 상이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착수보고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착수일로부터 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개월 내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Gate Review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(6</a:t>
            </a:r>
            <a:r>
              <a:rPr lang="ko-KR" altLang="en-US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개월 내</a:t>
            </a:r>
            <a:r>
              <a:rPr lang="en-US" altLang="ko-KR" sz="105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→ 완료보고</a:t>
            </a:r>
            <a:r>
              <a:rPr lang="en-US" altLang="ko-KR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(1</a:t>
            </a:r>
            <a:r>
              <a:rPr lang="ko-KR" altLang="en-US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년 이내</a:t>
            </a:r>
            <a:r>
              <a:rPr lang="en-US" altLang="ko-KR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Gate Review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결과로 과제 지속여부 결정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완료보고 후 후속과제 진행 결정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제출기한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2025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18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오후 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시까지 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 엄수</a:t>
            </a:r>
            <a:r>
              <a:rPr lang="en-US" altLang="ko-KR" sz="14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제출서류</a:t>
            </a:r>
            <a:b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제안서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부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양식 참고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이력서 및 연구실적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부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(RFP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관련 연구실적 위주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자유양식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1 page)</a:t>
            </a:r>
          </a:p>
          <a:p>
            <a:pPr>
              <a:spcBef>
                <a:spcPts val="600"/>
              </a:spcBef>
            </a:pP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참여자격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RFP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과제 관련 연구실적 보유자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박사 이상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),</a:t>
            </a:r>
            <a:r>
              <a:rPr lang="ko-KR" altLang="en-US" sz="1400" spc="-100">
                <a:latin typeface="맑은 고딕" panose="020B0503020000020004" pitchFamily="50" charset="-127"/>
                <a:ea typeface="맑은 고딕" panose="020B0503020000020004" pitchFamily="50" charset="-127"/>
              </a:rPr>
              <a:t>국내 대학교 전임교원</a:t>
            </a:r>
            <a:endParaRPr lang="en-US" altLang="ko-KR" sz="1400" b="1" spc="-1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심사기준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가중치 순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b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1400">
                <a:latin typeface="맑은 고딕" panose="020B0503020000020004" pitchFamily="50" charset="-127"/>
              </a:rPr>
              <a:t>목표 도전성 및 달성 가능성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1400">
                <a:latin typeface="맑은 고딕" panose="020B0503020000020004" pitchFamily="50" charset="-127"/>
              </a:rPr>
              <a:t>연구비 적절성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1400">
                <a:latin typeface="맑은 고딕" panose="020B0503020000020004" pitchFamily="50" charset="-127"/>
              </a:rPr>
              <a:t>연구방법 창의성</a:t>
            </a:r>
            <a:r>
              <a:rPr lang="en-US" altLang="ko-KR" sz="1400">
                <a:latin typeface="맑은 고딕" panose="020B0503020000020004" pitchFamily="50" charset="-127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향후 일정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안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접수마감 이후 일정은 변동가능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심사 결과는 연구소 홈페이지 및 연구책임자 개별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이메일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연락 예정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대면심사 시 연구책임자 참석 필수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제출 및 문의처</a:t>
            </a:r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1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1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제안서는 </a:t>
            </a:r>
            <a:r>
              <a:rPr lang="en-US" altLang="ko-KR" sz="11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1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 연구원 모두에게 제출 필요</a:t>
            </a:r>
            <a:br>
              <a:rPr lang="en-US" altLang="ko-KR" sz="1100" b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김상국 수석연구원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(054-222-6859, sangkim@posco-inc.com)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김효원 수석연구원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(054-222-6861, hyowonk@posco-inc.com)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b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최정호 수석연구원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(054-222-6841, jhchoi84@posco-inc.com)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29EB5A3-92EC-43DB-B70C-E28DDD2D2BFF}"/>
              </a:ext>
            </a:extLst>
          </p:cNvPr>
          <p:cNvSpPr/>
          <p:nvPr/>
        </p:nvSpPr>
        <p:spPr>
          <a:xfrm>
            <a:off x="198947" y="8107386"/>
            <a:ext cx="48178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</a:rPr>
              <a:t>첨부파일 목록</a:t>
            </a:r>
            <a:endParaRPr lang="en-US" altLang="ko-KR" sz="1400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- 250728_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포스코홀딩스 과제공모 </a:t>
            </a:r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RFP</a:t>
            </a:r>
          </a:p>
          <a:p>
            <a:r>
              <a:rPr lang="en-US" altLang="ko-KR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    - 250728_</a:t>
            </a:r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포스코홀딩스 과제 제안서 양식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062C2A3-105D-61BA-053A-705947D97F4D}"/>
              </a:ext>
            </a:extLst>
          </p:cNvPr>
          <p:cNvSpPr/>
          <p:nvPr/>
        </p:nvSpPr>
        <p:spPr>
          <a:xfrm>
            <a:off x="1144956" y="6116121"/>
            <a:ext cx="720000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spc="-100">
                <a:solidFill>
                  <a:schemeClr val="tx1"/>
                </a:solidFill>
              </a:rPr>
              <a:t>접수마감</a:t>
            </a:r>
            <a:endParaRPr lang="en-US" altLang="ko-KR" sz="1100" spc="-10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(8.18)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C72E91D-E9AD-22A0-5F9A-81AB52AE8F79}"/>
              </a:ext>
            </a:extLst>
          </p:cNvPr>
          <p:cNvSpPr/>
          <p:nvPr/>
        </p:nvSpPr>
        <p:spPr>
          <a:xfrm>
            <a:off x="2055760" y="6116121"/>
            <a:ext cx="720000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1</a:t>
            </a:r>
            <a:r>
              <a:rPr lang="ko-KR" altLang="en-US" sz="1100" spc="-100">
                <a:solidFill>
                  <a:schemeClr val="tx1"/>
                </a:solidFill>
              </a:rPr>
              <a:t>차</a:t>
            </a:r>
            <a:r>
              <a:rPr lang="en-US" altLang="ko-KR" sz="900" spc="-100">
                <a:solidFill>
                  <a:schemeClr val="tx1"/>
                </a:solidFill>
              </a:rPr>
              <a:t>(</a:t>
            </a:r>
            <a:r>
              <a:rPr lang="ko-KR" altLang="en-US" sz="900" spc="-100">
                <a:solidFill>
                  <a:schemeClr val="tx1"/>
                </a:solidFill>
              </a:rPr>
              <a:t>서면</a:t>
            </a:r>
            <a:r>
              <a:rPr lang="en-US" altLang="ko-KR" sz="900" spc="-100">
                <a:solidFill>
                  <a:schemeClr val="tx1"/>
                </a:solidFill>
              </a:rPr>
              <a:t>)</a:t>
            </a:r>
            <a:r>
              <a:rPr lang="ko-KR" altLang="en-US" sz="1100" spc="-100">
                <a:solidFill>
                  <a:schemeClr val="tx1"/>
                </a:solidFill>
              </a:rPr>
              <a:t>심사</a:t>
            </a:r>
            <a:r>
              <a:rPr lang="en-US" altLang="ko-KR" sz="1100" spc="-100">
                <a:solidFill>
                  <a:schemeClr val="tx1"/>
                </a:solidFill>
              </a:rPr>
              <a:t>(~8.21)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0D45B65-D564-4582-5836-123DF1B50CCA}"/>
              </a:ext>
            </a:extLst>
          </p:cNvPr>
          <p:cNvSpPr/>
          <p:nvPr/>
        </p:nvSpPr>
        <p:spPr>
          <a:xfrm>
            <a:off x="3913368" y="6116121"/>
            <a:ext cx="1008000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spc="-100">
                <a:solidFill>
                  <a:schemeClr val="tx1"/>
                </a:solidFill>
              </a:rPr>
              <a:t>발표자료 제출</a:t>
            </a:r>
            <a:endParaRPr lang="en-US" altLang="ko-KR" sz="1100" spc="-10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(8.23~9.2)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32A0408-0DA3-1CA4-146B-61F286B4E992}"/>
              </a:ext>
            </a:extLst>
          </p:cNvPr>
          <p:cNvSpPr/>
          <p:nvPr/>
        </p:nvSpPr>
        <p:spPr>
          <a:xfrm>
            <a:off x="5112172" y="6116121"/>
            <a:ext cx="756000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2</a:t>
            </a:r>
            <a:r>
              <a:rPr lang="ko-KR" altLang="en-US" sz="1100" spc="-100">
                <a:solidFill>
                  <a:schemeClr val="tx1"/>
                </a:solidFill>
              </a:rPr>
              <a:t>차</a:t>
            </a:r>
            <a:r>
              <a:rPr lang="en-US" altLang="ko-KR" sz="900" spc="-100">
                <a:solidFill>
                  <a:schemeClr val="tx1"/>
                </a:solidFill>
              </a:rPr>
              <a:t>(</a:t>
            </a:r>
            <a:r>
              <a:rPr lang="ko-KR" altLang="en-US" sz="900" spc="-100">
                <a:solidFill>
                  <a:schemeClr val="tx1"/>
                </a:solidFill>
              </a:rPr>
              <a:t>대면</a:t>
            </a:r>
            <a:r>
              <a:rPr lang="en-US" altLang="ko-KR" sz="900" spc="-100">
                <a:solidFill>
                  <a:schemeClr val="tx1"/>
                </a:solidFill>
              </a:rPr>
              <a:t>)</a:t>
            </a:r>
            <a:r>
              <a:rPr lang="ko-KR" altLang="en-US" sz="1100" spc="-100">
                <a:solidFill>
                  <a:schemeClr val="tx1"/>
                </a:solidFill>
              </a:rPr>
              <a:t>심사</a:t>
            </a:r>
            <a:r>
              <a:rPr lang="en-US" altLang="ko-KR" sz="1100" spc="-100">
                <a:solidFill>
                  <a:schemeClr val="tx1"/>
                </a:solidFill>
              </a:rPr>
              <a:t>(9.4~9.5 </a:t>
            </a:r>
            <a:r>
              <a:rPr lang="ko-KR" altLang="en-US" sz="1100" spc="-100">
                <a:solidFill>
                  <a:schemeClr val="tx1"/>
                </a:solidFill>
              </a:rPr>
              <a:t>中</a:t>
            </a:r>
            <a:r>
              <a:rPr lang="en-US" altLang="ko-KR" sz="1100" spc="-100">
                <a:solidFill>
                  <a:schemeClr val="tx1"/>
                </a:solidFill>
              </a:rPr>
              <a:t>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2B7296B-44CA-D1BD-A343-440729EDE4F7}"/>
              </a:ext>
            </a:extLst>
          </p:cNvPr>
          <p:cNvSpPr/>
          <p:nvPr/>
        </p:nvSpPr>
        <p:spPr>
          <a:xfrm>
            <a:off x="6058978" y="6117071"/>
            <a:ext cx="720000" cy="4680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spc="-100">
                <a:solidFill>
                  <a:schemeClr val="tx1"/>
                </a:solidFill>
              </a:rPr>
              <a:t>최종발표</a:t>
            </a:r>
            <a:endParaRPr lang="en-US" altLang="ko-KR" sz="1100" spc="-10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(9.10)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F790881-0EB5-87FF-BE90-0A24978E949F}"/>
              </a:ext>
            </a:extLst>
          </p:cNvPr>
          <p:cNvSpPr/>
          <p:nvPr/>
        </p:nvSpPr>
        <p:spPr>
          <a:xfrm>
            <a:off x="2966564" y="6116121"/>
            <a:ext cx="756000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spc="-100">
                <a:solidFill>
                  <a:schemeClr val="tx1"/>
                </a:solidFill>
              </a:rPr>
              <a:t>결과 발표</a:t>
            </a:r>
            <a:endParaRPr lang="en-US" altLang="ko-KR" sz="1100" spc="-10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(8.22)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8DEDDB7A-AF8A-02F6-2931-2B2D34E9E088}"/>
              </a:ext>
            </a:extLst>
          </p:cNvPr>
          <p:cNvSpPr/>
          <p:nvPr/>
        </p:nvSpPr>
        <p:spPr>
          <a:xfrm rot="5400000">
            <a:off x="1870358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6DA8D2F5-143A-0E36-BC65-69F467243E9B}"/>
              </a:ext>
            </a:extLst>
          </p:cNvPr>
          <p:cNvSpPr/>
          <p:nvPr/>
        </p:nvSpPr>
        <p:spPr>
          <a:xfrm rot="5400000">
            <a:off x="2781162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D98EB560-14E3-96FF-F0A4-AFDE0DB6D39C}"/>
              </a:ext>
            </a:extLst>
          </p:cNvPr>
          <p:cNvSpPr/>
          <p:nvPr/>
        </p:nvSpPr>
        <p:spPr>
          <a:xfrm rot="5400000">
            <a:off x="3727966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1C5C2124-15EA-D476-63BC-4CA9282B7D50}"/>
              </a:ext>
            </a:extLst>
          </p:cNvPr>
          <p:cNvSpPr/>
          <p:nvPr/>
        </p:nvSpPr>
        <p:spPr>
          <a:xfrm rot="5400000">
            <a:off x="4926770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A2EDA1E1-50E0-315A-49BE-9D2234335063}"/>
              </a:ext>
            </a:extLst>
          </p:cNvPr>
          <p:cNvSpPr/>
          <p:nvPr/>
        </p:nvSpPr>
        <p:spPr>
          <a:xfrm rot="5400000">
            <a:off x="5873574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079A54CA-298B-4B29-BC53-DF248F394141}"/>
              </a:ext>
            </a:extLst>
          </p:cNvPr>
          <p:cNvGrpSpPr/>
          <p:nvPr/>
        </p:nvGrpSpPr>
        <p:grpSpPr>
          <a:xfrm>
            <a:off x="1396152" y="8979960"/>
            <a:ext cx="4172744" cy="637328"/>
            <a:chOff x="945714" y="8725527"/>
            <a:chExt cx="4725757" cy="84649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7C2E91-7EB4-4E16-B2E2-A9E98DBB839A}"/>
                </a:ext>
              </a:extLst>
            </p:cNvPr>
            <p:cNvSpPr txBox="1"/>
            <p:nvPr/>
          </p:nvSpPr>
          <p:spPr>
            <a:xfrm>
              <a:off x="1854519" y="9246612"/>
              <a:ext cx="3236784" cy="325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400" b="1">
                  <a:solidFill>
                    <a:srgbClr val="05507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미래를 여는 소재</a:t>
              </a:r>
              <a:r>
                <a:rPr lang="en-US" altLang="ko-KR" sz="1400" b="1">
                  <a:solidFill>
                    <a:srgbClr val="05507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400" b="1">
                  <a:solidFill>
                    <a:srgbClr val="05507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초일류를 향한 혁신</a:t>
              </a:r>
              <a:endParaRPr lang="en-US" altLang="ko-KR" sz="1400" b="1">
                <a:solidFill>
                  <a:srgbClr val="05507D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8FA457-07E8-45A4-9ED4-3CFEC4FB53E3}"/>
                </a:ext>
              </a:extLst>
            </p:cNvPr>
            <p:cNvSpPr txBox="1"/>
            <p:nvPr/>
          </p:nvSpPr>
          <p:spPr>
            <a:xfrm>
              <a:off x="3603311" y="8770291"/>
              <a:ext cx="2068160" cy="476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b="1">
                  <a:solidFill>
                    <a:srgbClr val="05507D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수소저탄소연구소</a:t>
              </a:r>
              <a:endParaRPr lang="en-US" altLang="ko-KR" sz="1600" b="1">
                <a:solidFill>
                  <a:srgbClr val="05507D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DF8C8765-ABB1-4F8F-96B9-DB128A592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5714" y="8725527"/>
              <a:ext cx="2569218" cy="595691"/>
            </a:xfrm>
            <a:prstGeom prst="rect">
              <a:avLst/>
            </a:prstGeom>
          </p:spPr>
        </p:pic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8EB1CE-289E-FEE2-C171-11169E5D9383}"/>
              </a:ext>
            </a:extLst>
          </p:cNvPr>
          <p:cNvSpPr/>
          <p:nvPr/>
        </p:nvSpPr>
        <p:spPr>
          <a:xfrm>
            <a:off x="186071" y="6116121"/>
            <a:ext cx="768081" cy="4699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spc="-130">
                <a:solidFill>
                  <a:schemeClr val="tx1"/>
                </a:solidFill>
              </a:rPr>
              <a:t>RFP</a:t>
            </a:r>
            <a:r>
              <a:rPr lang="ko-KR" altLang="en-US" sz="1100" spc="-130">
                <a:solidFill>
                  <a:schemeClr val="tx1"/>
                </a:solidFill>
              </a:rPr>
              <a:t>설명회</a:t>
            </a:r>
            <a:endParaRPr lang="en-US" altLang="ko-KR" sz="1100" spc="-13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>
                <a:solidFill>
                  <a:schemeClr val="tx1"/>
                </a:solidFill>
              </a:rPr>
              <a:t>(8.11)</a:t>
            </a:r>
            <a:endParaRPr lang="ko-KR" altLang="en-US" sz="1100" spc="-100">
              <a:solidFill>
                <a:schemeClr val="tx1"/>
              </a:solidFill>
            </a:endParaRPr>
          </a:p>
        </p:txBody>
      </p:sp>
      <p:sp>
        <p:nvSpPr>
          <p:cNvPr id="6" name="이등변 삼각형 5">
            <a:extLst>
              <a:ext uri="{FF2B5EF4-FFF2-40B4-BE49-F238E27FC236}">
                <a16:creationId xmlns:a16="http://schemas.microsoft.com/office/drawing/2014/main" id="{25B2A800-B580-FB03-D719-8B614E670892}"/>
              </a:ext>
            </a:extLst>
          </p:cNvPr>
          <p:cNvSpPr/>
          <p:nvPr/>
        </p:nvSpPr>
        <p:spPr>
          <a:xfrm rot="5400000">
            <a:off x="959554" y="6315071"/>
            <a:ext cx="180000" cy="7200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spc="-10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6C53744-E052-D478-0686-476BA0148BB7}"/>
              </a:ext>
            </a:extLst>
          </p:cNvPr>
          <p:cNvSpPr/>
          <p:nvPr/>
        </p:nvSpPr>
        <p:spPr>
          <a:xfrm>
            <a:off x="186071" y="6739840"/>
            <a:ext cx="6592907" cy="1299896"/>
          </a:xfrm>
          <a:prstGeom prst="rect">
            <a:avLst/>
          </a:prstGeom>
          <a:solidFill>
            <a:srgbClr val="E1F3FD"/>
          </a:solidFill>
          <a:ln w="31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>
                <a:solidFill>
                  <a:schemeClr val="tx1"/>
                </a:solidFill>
              </a:rPr>
              <a:t>RFP </a:t>
            </a:r>
            <a:r>
              <a:rPr lang="ko-KR" altLang="en-US" sz="1100" b="1">
                <a:solidFill>
                  <a:schemeClr val="tx1"/>
                </a:solidFill>
              </a:rPr>
              <a:t>설명회</a:t>
            </a:r>
            <a:r>
              <a:rPr lang="en-US" altLang="ko-KR" sz="1100" b="1">
                <a:solidFill>
                  <a:schemeClr val="tx1"/>
                </a:solidFill>
              </a:rPr>
              <a:t>(</a:t>
            </a:r>
            <a:r>
              <a:rPr lang="ko-KR" altLang="en-US" sz="1100" b="1">
                <a:solidFill>
                  <a:schemeClr val="tx1"/>
                </a:solidFill>
              </a:rPr>
              <a:t>온라인</a:t>
            </a:r>
            <a:r>
              <a:rPr lang="en-US" altLang="ko-KR" sz="1100" b="1">
                <a:solidFill>
                  <a:schemeClr val="tx1"/>
                </a:solidFill>
              </a:rPr>
              <a:t>)&gt;</a:t>
            </a:r>
            <a:br>
              <a:rPr lang="en-US" altLang="ko-KR" sz="1100" b="1">
                <a:solidFill>
                  <a:schemeClr val="tx1"/>
                </a:solidFill>
              </a:rPr>
            </a:br>
            <a:r>
              <a:rPr lang="ko-KR" altLang="en-US" sz="1100" b="1">
                <a:solidFill>
                  <a:schemeClr val="tx1"/>
                </a:solidFill>
              </a:rPr>
              <a:t>일시 </a:t>
            </a:r>
            <a:r>
              <a:rPr lang="en-US" altLang="ko-KR" sz="1100">
                <a:solidFill>
                  <a:schemeClr val="tx1"/>
                </a:solidFill>
              </a:rPr>
              <a:t>: 2025</a:t>
            </a:r>
            <a:r>
              <a:rPr lang="ko-KR" altLang="en-US" sz="1100">
                <a:solidFill>
                  <a:schemeClr val="tx1"/>
                </a:solidFill>
              </a:rPr>
              <a:t>년 </a:t>
            </a:r>
            <a:r>
              <a:rPr lang="en-US" altLang="ko-KR" sz="1100">
                <a:solidFill>
                  <a:schemeClr val="tx1"/>
                </a:solidFill>
              </a:rPr>
              <a:t>8</a:t>
            </a:r>
            <a:r>
              <a:rPr lang="ko-KR" altLang="en-US" sz="1100">
                <a:solidFill>
                  <a:schemeClr val="tx1"/>
                </a:solidFill>
              </a:rPr>
              <a:t>월 </a:t>
            </a:r>
            <a:r>
              <a:rPr lang="en-US" altLang="ko-KR" sz="1100">
                <a:solidFill>
                  <a:schemeClr val="tx1"/>
                </a:solidFill>
              </a:rPr>
              <a:t>11</a:t>
            </a:r>
            <a:r>
              <a:rPr lang="ko-KR" altLang="en-US" sz="1100">
                <a:solidFill>
                  <a:schemeClr val="tx1"/>
                </a:solidFill>
              </a:rPr>
              <a:t>일</a:t>
            </a:r>
            <a:r>
              <a:rPr lang="en-US" altLang="ko-KR" sz="1100">
                <a:solidFill>
                  <a:schemeClr val="tx1"/>
                </a:solidFill>
              </a:rPr>
              <a:t>(</a:t>
            </a:r>
            <a:r>
              <a:rPr lang="ko-KR" altLang="en-US" sz="1100">
                <a:solidFill>
                  <a:schemeClr val="tx1"/>
                </a:solidFill>
              </a:rPr>
              <a:t>월</a:t>
            </a:r>
            <a:r>
              <a:rPr lang="en-US" altLang="ko-KR" sz="1100">
                <a:solidFill>
                  <a:schemeClr val="tx1"/>
                </a:solidFill>
              </a:rPr>
              <a:t>)</a:t>
            </a:r>
            <a:r>
              <a:rPr lang="ko-KR" altLang="en-US" sz="1100">
                <a:solidFill>
                  <a:schemeClr val="tx1"/>
                </a:solidFill>
              </a:rPr>
              <a:t> 오후 </a:t>
            </a:r>
            <a:r>
              <a:rPr lang="en-US" altLang="ko-KR" sz="1100">
                <a:solidFill>
                  <a:schemeClr val="tx1"/>
                </a:solidFill>
              </a:rPr>
              <a:t>2</a:t>
            </a:r>
            <a:r>
              <a:rPr lang="ko-KR" altLang="en-US" sz="1100">
                <a:solidFill>
                  <a:schemeClr val="tx1"/>
                </a:solidFill>
              </a:rPr>
              <a:t>시</a:t>
            </a:r>
            <a:r>
              <a:rPr lang="en-US" altLang="ko-KR" sz="1100">
                <a:solidFill>
                  <a:schemeClr val="tx1"/>
                </a:solidFill>
              </a:rPr>
              <a:t>~4</a:t>
            </a:r>
            <a:r>
              <a:rPr lang="ko-KR" altLang="en-US" sz="1100">
                <a:solidFill>
                  <a:schemeClr val="tx1"/>
                </a:solidFill>
              </a:rPr>
              <a:t>시  </a:t>
            </a:r>
            <a:endParaRPr lang="en-US" altLang="ko-KR" sz="1100">
              <a:solidFill>
                <a:schemeClr val="tx1"/>
              </a:solidFill>
            </a:endParaRPr>
          </a:p>
          <a:p>
            <a:r>
              <a:rPr lang="ko-KR" altLang="en-US" sz="1100" b="1">
                <a:solidFill>
                  <a:schemeClr val="tx1"/>
                </a:solidFill>
              </a:rPr>
              <a:t>내용</a:t>
            </a:r>
            <a:r>
              <a:rPr lang="en-US" altLang="ko-KR" sz="1100">
                <a:solidFill>
                  <a:schemeClr val="tx1"/>
                </a:solidFill>
              </a:rPr>
              <a:t>: RFP</a:t>
            </a:r>
            <a:r>
              <a:rPr lang="ko-KR" altLang="en-US" sz="1100">
                <a:solidFill>
                  <a:schemeClr val="tx1"/>
                </a:solidFill>
              </a:rPr>
              <a:t>별 추진목적</a:t>
            </a:r>
            <a:r>
              <a:rPr lang="en-US" altLang="ko-KR" sz="1100">
                <a:solidFill>
                  <a:schemeClr val="tx1"/>
                </a:solidFill>
              </a:rPr>
              <a:t>, </a:t>
            </a:r>
            <a:r>
              <a:rPr lang="ko-KR" altLang="en-US" sz="1100">
                <a:solidFill>
                  <a:schemeClr val="tx1"/>
                </a:solidFill>
              </a:rPr>
              <a:t>내용 및 목표 설명 후 질의응답 실시</a:t>
            </a:r>
            <a:br>
              <a:rPr lang="en-US" altLang="ko-KR" sz="1100">
                <a:solidFill>
                  <a:schemeClr val="tx1"/>
                </a:solidFill>
              </a:rPr>
            </a:br>
            <a:r>
              <a:rPr lang="en-US" altLang="ko-KR" sz="1100" b="1">
                <a:solidFill>
                  <a:schemeClr val="tx1"/>
                </a:solidFill>
              </a:rPr>
              <a:t>URL </a:t>
            </a:r>
            <a:r>
              <a:rPr lang="en-US" altLang="ko-KR" sz="1100">
                <a:solidFill>
                  <a:schemeClr val="tx1"/>
                </a:solidFill>
              </a:rPr>
              <a:t>: </a:t>
            </a:r>
            <a:r>
              <a:rPr lang="en-US" altLang="ko-KR" sz="1100">
                <a:solidFill>
                  <a:schemeClr val="tx1"/>
                </a:solidFill>
                <a:hlinkClick r:id="rId3"/>
              </a:rPr>
              <a:t>https://teams.microsoft.com/l/meetup-join/19%3ameeting_YTA0YjVlOWQtZmJjNy00YTg5LThkODctNTIzMzZhY2VjYTc3%40thread.v2/0?context=%7b%22Tid%22%3a%22fa285c55-b4d9-4759-afe2-c1469efd86a4%22%2c%22Oid%22%3a%2207f3b3ba-21d1-4186-a4b6-839b7327c02d%22%7d</a:t>
            </a:r>
            <a:r>
              <a:rPr lang="en-US" altLang="ko-KR" sz="110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2146697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1F3FD"/>
        </a:solidFill>
        <a:ln w="3175">
          <a:solidFill>
            <a:schemeClr val="accent1">
              <a:lumMod val="50000"/>
            </a:schemeClr>
          </a:solidFill>
        </a:ln>
      </a:spPr>
      <a:bodyPr rtlCol="0" anchor="ctr"/>
      <a:lstStyle>
        <a:defPPr algn="ctr">
          <a:defRPr sz="120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4351</TotalTime>
  <Words>426</Words>
  <Application>Microsoft Office PowerPoint</Application>
  <PresentationFormat>A4 용지(210x297mm)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디자인 사용자 지정</vt:lpstr>
      <vt:lpstr>3_디자인 사용자 지정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이진(Lee Jin)_대리_수소저탄소연구소</cp:lastModifiedBy>
  <cp:revision>354</cp:revision>
  <cp:lastPrinted>2023-08-02T09:52:41Z</cp:lastPrinted>
  <dcterms:created xsi:type="dcterms:W3CDTF">2023-07-25T02:22:32Z</dcterms:created>
  <dcterms:modified xsi:type="dcterms:W3CDTF">2025-07-31T08:58:54Z</dcterms:modified>
</cp:coreProperties>
</file>