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0" r:id="rId2"/>
  </p:sldMasterIdLst>
  <p:notesMasterIdLst>
    <p:notesMasterId r:id="rId14"/>
  </p:notesMasterIdLst>
  <p:sldIdLst>
    <p:sldId id="307" r:id="rId3"/>
    <p:sldId id="299" r:id="rId4"/>
    <p:sldId id="302" r:id="rId5"/>
    <p:sldId id="308" r:id="rId6"/>
    <p:sldId id="259" r:id="rId7"/>
    <p:sldId id="300" r:id="rId8"/>
    <p:sldId id="277" r:id="rId9"/>
    <p:sldId id="303" r:id="rId10"/>
    <p:sldId id="262" r:id="rId11"/>
    <p:sldId id="292" r:id="rId12"/>
    <p:sldId id="301" r:id="rId13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FFD1859-4EB3-2473-3D17-C0DB33495110}" name="윤주웅(Yoon Ju Woung)_연구위원_수소저탄소연구소" initials="윤" userId="S::jyoon29@posco-inc.com::3148d826-9d08-442a-af34-3bd722443c8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272A4"/>
    <a:srgbClr val="E9F8FF"/>
    <a:srgbClr val="7CC0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9" autoAdjust="0"/>
    <p:restoredTop sz="94660"/>
  </p:normalViewPr>
  <p:slideViewPr>
    <p:cSldViewPr snapToGrid="0">
      <p:cViewPr>
        <p:scale>
          <a:sx n="90" d="100"/>
          <a:sy n="90" d="100"/>
        </p:scale>
        <p:origin x="2784" y="-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8/10/relationships/authors" Target="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527FE2-56CF-4B6A-9CC3-B12B7116F80C}" type="datetimeFigureOut">
              <a:rPr lang="ko-KR" altLang="en-US" smtClean="0"/>
              <a:t>2025-07-31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5ABFD-D839-4E52-8BB0-541B993DB5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2728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VPPT-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3582"/>
          </a:xfrm>
          <a:prstGeom prst="rect">
            <a:avLst/>
          </a:prstGeom>
        </p:spPr>
      </p:pic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022" y="3224213"/>
            <a:ext cx="5689956" cy="738664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4200" b="1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Head Title Goes Here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1" hasCustomPrompt="1"/>
          </p:nvPr>
        </p:nvSpPr>
        <p:spPr>
          <a:xfrm>
            <a:off x="584023" y="4011812"/>
            <a:ext cx="2982355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2400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4" hasCustomPrompt="1"/>
          </p:nvPr>
        </p:nvSpPr>
        <p:spPr>
          <a:xfrm>
            <a:off x="584023" y="5458693"/>
            <a:ext cx="1529842" cy="369332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80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20YY.MM.DD</a:t>
            </a:r>
            <a:endParaRPr lang="ko-KR" altLang="en-US" dirty="0"/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5" hasCustomPrompt="1"/>
          </p:nvPr>
        </p:nvSpPr>
        <p:spPr>
          <a:xfrm>
            <a:off x="584023" y="5842496"/>
            <a:ext cx="1620957" cy="369332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800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Name / Dept.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45088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osco_ppt-format(verticla)_inside-B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텍스트 개체 틀 5"/>
          <p:cNvSpPr>
            <a:spLocks noGrp="1"/>
          </p:cNvSpPr>
          <p:nvPr>
            <p:ph type="body" sz="quarter" idx="10" hasCustomPrompt="1"/>
          </p:nvPr>
        </p:nvSpPr>
        <p:spPr>
          <a:xfrm>
            <a:off x="188912" y="87012"/>
            <a:ext cx="6480176" cy="43319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2215" b="1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842023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osco_ppt-format(verticla)_index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776288"/>
            <a:ext cx="1115690" cy="369332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800">
                <a:solidFill>
                  <a:srgbClr val="09507D"/>
                </a:solidFill>
              </a:defRPr>
            </a:lvl1pPr>
            <a:lvl2pPr marL="457197" indent="0">
              <a:buNone/>
              <a:defRPr/>
            </a:lvl2pPr>
            <a:lvl3pPr marL="914395" indent="0">
              <a:buNone/>
              <a:defRPr/>
            </a:lvl3pPr>
            <a:lvl4pPr marL="1371592" indent="0">
              <a:buNone/>
              <a:defRPr/>
            </a:lvl4pPr>
            <a:lvl5pPr marL="1828789" indent="0">
              <a:buNone/>
              <a:defRPr/>
            </a:lvl5pPr>
          </a:lstStyle>
          <a:p>
            <a:pPr lvl="0"/>
            <a:r>
              <a:rPr lang="en-US" altLang="ko-KR" dirty="0"/>
              <a:t>Contents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7" y="2577883"/>
            <a:ext cx="4379597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3600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1384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osco_ppt-format(verticla)_inside-A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텍스트 개체 틀 5"/>
          <p:cNvSpPr>
            <a:spLocks noGrp="1"/>
          </p:cNvSpPr>
          <p:nvPr>
            <p:ph type="body" sz="quarter" idx="10" hasCustomPrompt="1"/>
          </p:nvPr>
        </p:nvSpPr>
        <p:spPr>
          <a:xfrm>
            <a:off x="188913" y="87012"/>
            <a:ext cx="3127908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2400" b="1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0192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osco_ppt-format(verticla)_inside-B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텍스트 개체 틀 5"/>
          <p:cNvSpPr>
            <a:spLocks noGrp="1"/>
          </p:cNvSpPr>
          <p:nvPr>
            <p:ph type="body" sz="quarter" idx="10" hasCustomPrompt="1"/>
          </p:nvPr>
        </p:nvSpPr>
        <p:spPr>
          <a:xfrm>
            <a:off x="188912" y="87012"/>
            <a:ext cx="6480176" cy="46929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2400" b="1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888859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3CCC169C-C523-1B45-9A93-5CD532AD75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9"/>
            <a:ext cx="6858000" cy="990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257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osco_ppt-format(verticla)_inside-A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15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662"/>
            </a:lvl1pPr>
            <a:lvl2pPr marL="316520" indent="0" algn="ctr">
              <a:buNone/>
              <a:defRPr sz="1385"/>
            </a:lvl2pPr>
            <a:lvl3pPr marL="633039" indent="0" algn="ctr">
              <a:buNone/>
              <a:defRPr sz="1246"/>
            </a:lvl3pPr>
            <a:lvl4pPr marL="949559" indent="0" algn="ctr">
              <a:buNone/>
              <a:defRPr sz="1108"/>
            </a:lvl4pPr>
            <a:lvl5pPr marL="1266078" indent="0" algn="ctr">
              <a:buNone/>
              <a:defRPr sz="1108"/>
            </a:lvl5pPr>
            <a:lvl6pPr marL="1582598" indent="0" algn="ctr">
              <a:buNone/>
              <a:defRPr sz="1108"/>
            </a:lvl6pPr>
            <a:lvl7pPr marL="1899117" indent="0" algn="ctr">
              <a:buNone/>
              <a:defRPr sz="1108"/>
            </a:lvl7pPr>
            <a:lvl8pPr marL="2215637" indent="0" algn="ctr">
              <a:buNone/>
              <a:defRPr sz="1108"/>
            </a:lvl8pPr>
            <a:lvl9pPr marL="2532156" indent="0" algn="ctr">
              <a:buNone/>
              <a:defRPr sz="1108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0F0B2-DC44-4D7F-B9BC-23EB46679998}" type="datetimeFigureOut">
              <a:rPr lang="ko-KR" altLang="en-US" smtClean="0"/>
              <a:t>2025-07-31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F6E0-E4C1-4D32-8605-C37E4FBD9F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2159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VPPT-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3582"/>
          </a:xfrm>
          <a:prstGeom prst="rect">
            <a:avLst/>
          </a:prstGeom>
        </p:spPr>
      </p:pic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022" y="3224213"/>
            <a:ext cx="5268558" cy="688971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3877" b="1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Head Title Goes Here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1" hasCustomPrompt="1"/>
          </p:nvPr>
        </p:nvSpPr>
        <p:spPr>
          <a:xfrm>
            <a:off x="584023" y="4011812"/>
            <a:ext cx="2764668" cy="433196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2215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4" hasCustomPrompt="1"/>
          </p:nvPr>
        </p:nvSpPr>
        <p:spPr>
          <a:xfrm>
            <a:off x="584023" y="5458693"/>
            <a:ext cx="1425903" cy="34810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662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20YY.MM.DD</a:t>
            </a:r>
            <a:endParaRPr lang="ko-KR" altLang="en-US" dirty="0"/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5" hasCustomPrompt="1"/>
          </p:nvPr>
        </p:nvSpPr>
        <p:spPr>
          <a:xfrm>
            <a:off x="584023" y="5842496"/>
            <a:ext cx="1510350" cy="34810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662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Name / Dept.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39884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osco_ppt-format(verticla)_index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776288"/>
            <a:ext cx="1046890" cy="34810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662">
                <a:solidFill>
                  <a:srgbClr val="09507D"/>
                </a:solidFill>
              </a:defRPr>
            </a:lvl1pPr>
            <a:lvl2pPr marL="422041" indent="0">
              <a:buNone/>
              <a:defRPr/>
            </a:lvl2pPr>
            <a:lvl3pPr marL="844083" indent="0">
              <a:buNone/>
              <a:defRPr/>
            </a:lvl3pPr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altLang="ko-KR" dirty="0"/>
              <a:t>Contents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7" y="2577883"/>
            <a:ext cx="4053097" cy="603691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3323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71224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osco_ppt-format(verticla)_inside-A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텍스트 개체 틀 5"/>
          <p:cNvSpPr>
            <a:spLocks noGrp="1"/>
          </p:cNvSpPr>
          <p:nvPr>
            <p:ph type="body" sz="quarter" idx="10" hasCustomPrompt="1"/>
          </p:nvPr>
        </p:nvSpPr>
        <p:spPr>
          <a:xfrm>
            <a:off x="188913" y="87012"/>
            <a:ext cx="2889124" cy="433196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2215" b="1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99217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3183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5" r:id="rId6"/>
  </p:sldLayoutIdLst>
  <p:txStyles>
    <p:titleStyle>
      <a:lvl1pPr algn="ctr" defTabSz="914395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8" indent="-342898" algn="l" defTabSz="914395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46" indent="-285749" algn="l" defTabSz="914395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93" indent="-228599" algn="l" defTabSz="914395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91" indent="-228599" algn="l" defTabSz="914395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88" indent="-228599" algn="l" defTabSz="914395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85" indent="-228599" algn="l" defTabSz="914395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83" indent="-228599" algn="l" defTabSz="914395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80" indent="-228599" algn="l" defTabSz="914395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77" indent="-228599" algn="l" defTabSz="914395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7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5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2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9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87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4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1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79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310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</p:sldLayoutIdLst>
  <p:txStyles>
    <p:titleStyle>
      <a:lvl1pPr algn="ctr" defTabSz="844083" rtl="0" eaLnBrk="1" latinLnBrk="1" hangingPunct="1"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6531" indent="-316531" algn="l" defTabSz="844083" rtl="0" eaLnBrk="1" latinLnBrk="1" hangingPunct="1">
        <a:spcBef>
          <a:spcPct val="20000"/>
        </a:spcBef>
        <a:buFont typeface="Arial" pitchFamily="34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defTabSz="844083" rtl="0" eaLnBrk="1" latinLnBrk="1" hangingPunct="1">
        <a:spcBef>
          <a:spcPct val="20000"/>
        </a:spcBef>
        <a:buFont typeface="Arial" pitchFamily="34" charset="0"/>
        <a:buChar char="–"/>
        <a:defRPr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844083" rtl="0" eaLnBrk="1" latinLnBrk="1" hangingPunct="1">
        <a:spcBef>
          <a:spcPct val="20000"/>
        </a:spcBef>
        <a:buFont typeface="Arial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844083" rtl="0" eaLnBrk="1" latinLnBrk="1" hangingPunct="1">
        <a:spcBef>
          <a:spcPct val="20000"/>
        </a:spcBef>
        <a:buFont typeface="Arial" pitchFamily="34" charset="0"/>
        <a:buChar char="–"/>
        <a:defRPr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844083" rtl="0" eaLnBrk="1" latinLnBrk="1" hangingPunct="1">
        <a:spcBef>
          <a:spcPct val="20000"/>
        </a:spcBef>
        <a:buFont typeface="Arial" pitchFamily="34" charset="0"/>
        <a:buChar char="»"/>
        <a:defRPr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780DB3-C66B-92E7-17B8-E5FE90200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25244D4-0273-C0E1-1E4E-5F64BBC7CEAC}"/>
              </a:ext>
            </a:extLst>
          </p:cNvPr>
          <p:cNvSpPr txBox="1"/>
          <p:nvPr/>
        </p:nvSpPr>
        <p:spPr>
          <a:xfrm>
            <a:off x="1176621" y="146111"/>
            <a:ext cx="45047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35396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수소저탄소연구소 공모과제 </a:t>
            </a:r>
            <a:r>
              <a:rPr lang="en-US" altLang="ko-KR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RFP </a:t>
            </a:r>
            <a:r>
              <a:rPr lang="ko-KR" altLang="en-US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목록</a:t>
            </a:r>
            <a:endParaRPr lang="ko-KR" altLang="en-US" sz="20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E6943B3A-D567-36E3-4828-2FD4A5DADC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913055"/>
              </p:ext>
            </p:extLst>
          </p:nvPr>
        </p:nvGraphicFramePr>
        <p:xfrm>
          <a:off x="359622" y="1173404"/>
          <a:ext cx="6193578" cy="812671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2078">
                  <a:extLst>
                    <a:ext uri="{9D8B030D-6E8A-4147-A177-3AD203B41FA5}">
                      <a16:colId xmlns:a16="http://schemas.microsoft.com/office/drawing/2014/main" val="953935177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1774478090"/>
                    </a:ext>
                  </a:extLst>
                </a:gridCol>
                <a:gridCol w="3937000">
                  <a:extLst>
                    <a:ext uri="{9D8B030D-6E8A-4147-A177-3AD203B41FA5}">
                      <a16:colId xmlns:a16="http://schemas.microsoft.com/office/drawing/2014/main" val="2798333161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39519956"/>
                    </a:ext>
                  </a:extLst>
                </a:gridCol>
              </a:tblGrid>
              <a:tr h="29708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1"/>
                        <a:t>연번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1"/>
                        <a:t>분야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/>
                        <a:t>RFP</a:t>
                      </a:r>
                      <a:r>
                        <a:rPr lang="ko-KR" altLang="en-US" sz="1050" b="1"/>
                        <a:t>명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1"/>
                        <a:t>담당자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470910"/>
                  </a:ext>
                </a:extLst>
              </a:tr>
              <a:tr h="78296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SOEC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고온수전해 셀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스택 가압 운전 조건 도출 및 검증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>
                          <a:solidFill>
                            <a:schemeClr val="tx1"/>
                          </a:solidFill>
                        </a:rPr>
                        <a:t>이태희</a:t>
                      </a:r>
                    </a:p>
                    <a:p>
                      <a:pPr algn="ctr" latinLnBrk="1"/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(054-222-7065)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6804819"/>
                  </a:ext>
                </a:extLst>
              </a:tr>
              <a:tr h="78296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SOEC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50">
                          <a:solidFill>
                            <a:schemeClr val="tx1"/>
                          </a:solidFill>
                        </a:rPr>
                        <a:t>고온수전해 분리판 제작단가 저감 위한 설계 기술 개발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>
                          <a:solidFill>
                            <a:schemeClr val="tx1"/>
                          </a:solidFill>
                        </a:rPr>
                        <a:t>김상국</a:t>
                      </a:r>
                      <a:br>
                        <a:rPr lang="en-US" altLang="ko-KR" sz="1050">
                          <a:solidFill>
                            <a:schemeClr val="tx1"/>
                          </a:solidFill>
                        </a:rPr>
                      </a:br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(054-222-6859)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4205240"/>
                  </a:ext>
                </a:extLst>
              </a:tr>
              <a:tr h="78296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SOEC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50" b="0">
                          <a:solidFill>
                            <a:schemeClr val="tx1"/>
                          </a:solidFill>
                        </a:rPr>
                        <a:t>수전해 활용 수소 생산 공정 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</a:rPr>
                        <a:t>TEA/LCA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b="0">
                          <a:solidFill>
                            <a:schemeClr val="tx1"/>
                          </a:solidFill>
                        </a:rPr>
                        <a:t>김효원</a:t>
                      </a:r>
                      <a:br>
                        <a:rPr lang="en-US" altLang="ko-KR" sz="1050" b="0">
                          <a:solidFill>
                            <a:schemeClr val="tx1"/>
                          </a:solidFill>
                        </a:rPr>
                      </a:br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(054-222-6861)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9906937"/>
                  </a:ext>
                </a:extLst>
              </a:tr>
              <a:tr h="78296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Ferro-H</a:t>
                      </a:r>
                      <a:r>
                        <a:rPr lang="en-US" altLang="ko-KR" sz="1050" baseline="-250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1050" baseline="-250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0">
                          <a:solidFill>
                            <a:schemeClr val="tx1"/>
                          </a:solidFill>
                        </a:rPr>
                        <a:t>DRI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</a:rPr>
                        <a:t>활용 수소생산 공정 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</a:rPr>
                        <a:t>TEA/LCA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0">
                          <a:solidFill>
                            <a:schemeClr val="tx1"/>
                          </a:solidFill>
                        </a:rPr>
                        <a:t>이가영</a:t>
                      </a:r>
                      <a:endParaRPr lang="en-US" altLang="ko-KR" sz="1050" b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(054-222-7085)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852176"/>
                  </a:ext>
                </a:extLst>
              </a:tr>
              <a:tr h="78296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SAF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0">
                          <a:solidFill>
                            <a:schemeClr val="tx1"/>
                          </a:solidFill>
                        </a:rPr>
                        <a:t>CO</a:t>
                      </a:r>
                      <a:r>
                        <a:rPr lang="en-US" altLang="ko-KR" sz="1050" b="0" baseline="-2500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</a:rPr>
                        <a:t>직접 수소화를 통한 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</a:rPr>
                        <a:t>SAF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</a:rPr>
                        <a:t>제조용 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</a:rPr>
                        <a:t>Tandem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</a:rPr>
                        <a:t>촉매 개발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0">
                          <a:solidFill>
                            <a:schemeClr val="tx1"/>
                          </a:solidFill>
                        </a:rPr>
                        <a:t>주상욱</a:t>
                      </a:r>
                      <a:endParaRPr lang="en-US" altLang="ko-KR" sz="1050" b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(054-222-6858)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9325081"/>
                  </a:ext>
                </a:extLst>
              </a:tr>
              <a:tr h="78296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CO</a:t>
                      </a:r>
                      <a:r>
                        <a:rPr lang="en-US" altLang="ko-KR" sz="1050" baseline="-2500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 latinLnBrk="1"/>
                      <a:r>
                        <a:rPr lang="ko-KR" altLang="en-US" sz="1050">
                          <a:solidFill>
                            <a:schemeClr val="tx1"/>
                          </a:solidFill>
                        </a:rPr>
                        <a:t>포집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제철 부생가스 대상 재생에너지 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2.0 GJ/t-CO</a:t>
                      </a:r>
                      <a:r>
                        <a:rPr lang="en-US" altLang="ko-KR" sz="1050" b="0" baseline="-25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이하 흡수제 개발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0">
                          <a:solidFill>
                            <a:schemeClr val="tx1"/>
                          </a:solidFill>
                        </a:rPr>
                        <a:t>최정호</a:t>
                      </a:r>
                      <a:endParaRPr lang="en-US" altLang="ko-KR" sz="1050" b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(054-222-6841)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0983441"/>
                  </a:ext>
                </a:extLst>
              </a:tr>
              <a:tr h="78296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CCU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AI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활용 고압 역수성가스 전환 촉매 개발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0">
                          <a:solidFill>
                            <a:schemeClr val="tx1"/>
                          </a:solidFill>
                        </a:rPr>
                        <a:t>전남기</a:t>
                      </a:r>
                      <a:endParaRPr lang="en-US" altLang="ko-KR" sz="1050" b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(054-222-6849)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4928882"/>
                  </a:ext>
                </a:extLst>
              </a:tr>
              <a:tr h="78296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CCU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Joule-Heating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방식 전기화 반응기 적용 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RWGS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촉매 개발 </a:t>
                      </a:r>
                      <a:endParaRPr lang="ko-KR" altLang="en-US" sz="3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b="0">
                          <a:solidFill>
                            <a:schemeClr val="tx1"/>
                          </a:solidFill>
                        </a:rPr>
                        <a:t>서해원</a:t>
                      </a:r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(054-222-6842)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7332141"/>
                  </a:ext>
                </a:extLst>
              </a:tr>
              <a:tr h="78296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>
                          <a:solidFill>
                            <a:schemeClr val="tx1"/>
                          </a:solidFill>
                        </a:rPr>
                        <a:t>광물</a:t>
                      </a:r>
                      <a:endParaRPr lang="en-US" altLang="ko-KR" sz="105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050">
                          <a:solidFill>
                            <a:schemeClr val="tx1"/>
                          </a:solidFill>
                        </a:rPr>
                        <a:t>탄산화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슬래그 직접탄산화 효율 및 환경 영향성 개선을 위한 신규 </a:t>
                      </a:r>
                      <a:br>
                        <a:rPr lang="en-US" altLang="ko-KR" sz="105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탄산화 용액 개발</a:t>
                      </a:r>
                      <a:endParaRPr lang="ko-KR" altLang="en-US" sz="105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0">
                          <a:solidFill>
                            <a:schemeClr val="tx1"/>
                          </a:solidFill>
                        </a:rPr>
                        <a:t>하현우</a:t>
                      </a:r>
                      <a:endParaRPr lang="en-US" altLang="ko-KR" sz="1050" b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(054-222-7080)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58265624"/>
                  </a:ext>
                </a:extLst>
              </a:tr>
              <a:tr h="78296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>
                          <a:solidFill>
                            <a:schemeClr val="tx1"/>
                          </a:solidFill>
                        </a:rPr>
                        <a:t>기타</a:t>
                      </a:r>
                      <a:endParaRPr lang="en-US" altLang="ko-KR" sz="105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050">
                          <a:solidFill>
                            <a:schemeClr val="tx1"/>
                          </a:solidFill>
                        </a:rPr>
                        <a:t>저탄소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철강 부생가스의 자원화를 위한 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분리 핵심 기술 개발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>
                          <a:solidFill>
                            <a:schemeClr val="tx1"/>
                          </a:solidFill>
                        </a:rPr>
                        <a:t>최예지</a:t>
                      </a:r>
                      <a:endParaRPr lang="en-US" altLang="ko-KR" sz="105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>
                          <a:solidFill>
                            <a:schemeClr val="tx1"/>
                          </a:solidFill>
                        </a:rPr>
                        <a:t>(054-222-7075)</a:t>
                      </a:r>
                      <a:endParaRPr lang="ko-KR" altLang="en-US" sz="105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33623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602F391-B065-06E6-A255-B90F9F689377}"/>
              </a:ext>
            </a:extLst>
          </p:cNvPr>
          <p:cNvSpPr txBox="1"/>
          <p:nvPr/>
        </p:nvSpPr>
        <p:spPr>
          <a:xfrm>
            <a:off x="88900" y="776916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>
                <a:latin typeface="맑은 고딕" panose="020B0503020000020004" pitchFamily="50" charset="-127"/>
                <a:ea typeface="맑은 고딕" panose="020B0503020000020004" pitchFamily="50" charset="-127"/>
              </a:rPr>
              <a:t>○ 총 </a:t>
            </a:r>
            <a:r>
              <a:rPr lang="en-US" altLang="ko-KR" b="1"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r>
              <a:rPr lang="ko-KR" altLang="en-US" b="1">
                <a:latin typeface="맑은 고딕" panose="020B0503020000020004" pitchFamily="50" charset="-127"/>
                <a:ea typeface="맑은 고딕" panose="020B0503020000020004" pitchFamily="50" charset="-127"/>
              </a:rPr>
              <a:t>건</a:t>
            </a:r>
            <a:endParaRPr lang="ko-KR" altLang="en-US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9DA94F-E1CD-AB5A-8DC0-43B1FC980ECF}"/>
              </a:ext>
            </a:extLst>
          </p:cNvPr>
          <p:cNvSpPr txBox="1"/>
          <p:nvPr/>
        </p:nvSpPr>
        <p:spPr>
          <a:xfrm>
            <a:off x="304800" y="9300122"/>
            <a:ext cx="63843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50" b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1050" b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연구시작일은 과제별 상이</a:t>
            </a:r>
            <a:r>
              <a:rPr lang="en-US" altLang="ko-KR" sz="1050" b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(’25.9</a:t>
            </a:r>
            <a:r>
              <a:rPr lang="en-US" altLang="ko-KR" sz="1050">
                <a:latin typeface="맑은 고딕" panose="020B0503020000020004" pitchFamily="50" charset="-127"/>
                <a:ea typeface="맑은 고딕" panose="020B0503020000020004" pitchFamily="50" charset="-127"/>
              </a:rPr>
              <a:t>~11</a:t>
            </a:r>
            <a:r>
              <a:rPr lang="ko-KR" altLang="en-US" sz="1050">
                <a:latin typeface="맑은 고딕" panose="020B0503020000020004" pitchFamily="50" charset="-127"/>
                <a:ea typeface="맑은 고딕" panose="020B0503020000020004" pitchFamily="50" charset="-127"/>
              </a:rPr>
              <a:t>월 중 착수예정</a:t>
            </a:r>
            <a:r>
              <a:rPr lang="en-US" altLang="ko-KR" sz="105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050" b="0">
                <a:solidFill>
                  <a:schemeClr val="tx1"/>
                </a:solidFill>
                <a:latin typeface="맑은 고딕" panose="020B0503020000020004" pitchFamily="50" charset="-127"/>
                <a:ea typeface="+mn-ea"/>
              </a:rPr>
              <a:t> </a:t>
            </a:r>
            <a:endParaRPr lang="ko-KR" altLang="en-US" sz="1050"/>
          </a:p>
        </p:txBody>
      </p:sp>
    </p:spTree>
    <p:extLst>
      <p:ext uri="{BB962C8B-B14F-4D97-AF65-F5344CB8AC3E}">
        <p14:creationId xmlns:p14="http://schemas.microsoft.com/office/powerpoint/2010/main" val="5474515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71345" y="213922"/>
            <a:ext cx="3315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35396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공모과제 제안 요청서</a:t>
            </a:r>
            <a:r>
              <a:rPr lang="en-US" altLang="ko-KR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(RFP)</a:t>
            </a:r>
            <a:endParaRPr lang="ko-KR" altLang="en-US" sz="20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5BA77696-1B63-1F79-21A0-2FA03EBAD4EB}"/>
              </a:ext>
            </a:extLst>
          </p:cNvPr>
          <p:cNvSpPr/>
          <p:nvPr/>
        </p:nvSpPr>
        <p:spPr>
          <a:xfrm>
            <a:off x="-1" y="0"/>
            <a:ext cx="558801" cy="40011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/>
              <a:t>9</a:t>
            </a:r>
            <a:endParaRPr lang="ko-KR" altLang="en-US" b="1"/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BF844049-2BB3-854F-151A-CC441CDA18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317357"/>
              </p:ext>
            </p:extLst>
          </p:nvPr>
        </p:nvGraphicFramePr>
        <p:xfrm>
          <a:off x="101142" y="866989"/>
          <a:ext cx="6663381" cy="875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571">
                  <a:extLst>
                    <a:ext uri="{9D8B030D-6E8A-4147-A177-3AD203B41FA5}">
                      <a16:colId xmlns:a16="http://schemas.microsoft.com/office/drawing/2014/main" val="1828289916"/>
                    </a:ext>
                  </a:extLst>
                </a:gridCol>
                <a:gridCol w="730801">
                  <a:extLst>
                    <a:ext uri="{9D8B030D-6E8A-4147-A177-3AD203B41FA5}">
                      <a16:colId xmlns:a16="http://schemas.microsoft.com/office/drawing/2014/main" val="2041940327"/>
                    </a:ext>
                  </a:extLst>
                </a:gridCol>
                <a:gridCol w="218386">
                  <a:extLst>
                    <a:ext uri="{9D8B030D-6E8A-4147-A177-3AD203B41FA5}">
                      <a16:colId xmlns:a16="http://schemas.microsoft.com/office/drawing/2014/main" val="3481979450"/>
                    </a:ext>
                  </a:extLst>
                </a:gridCol>
                <a:gridCol w="241300">
                  <a:extLst>
                    <a:ext uri="{9D8B030D-6E8A-4147-A177-3AD203B41FA5}">
                      <a16:colId xmlns:a16="http://schemas.microsoft.com/office/drawing/2014/main" val="2604519464"/>
                    </a:ext>
                  </a:extLst>
                </a:gridCol>
                <a:gridCol w="4275323">
                  <a:extLst>
                    <a:ext uri="{9D8B030D-6E8A-4147-A177-3AD203B41FA5}">
                      <a16:colId xmlns:a16="http://schemas.microsoft.com/office/drawing/2014/main" val="3825964470"/>
                    </a:ext>
                  </a:extLst>
                </a:gridCol>
              </a:tblGrid>
              <a:tr h="2724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과제명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latinLnBrk="1"/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슬래그 직접탄산화 효율 및 환경 영향성 개선을 위한 광물탄산화 흡수제 개발</a:t>
                      </a:r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613157"/>
                  </a:ext>
                </a:extLst>
              </a:tr>
              <a:tr h="2724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연구기간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ko-KR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41727"/>
                  </a:ext>
                </a:extLst>
              </a:tr>
              <a:tr h="272439"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작성자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하현우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4749618"/>
                  </a:ext>
                </a:extLst>
              </a:tr>
              <a:tr h="302978">
                <a:tc gridSpan="3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 </a:t>
                      </a: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제안과제 필요성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8638686"/>
                  </a:ext>
                </a:extLst>
              </a:tr>
              <a:tr h="1692000">
                <a:tc gridSpan="5">
                  <a:txBody>
                    <a:bodyPr/>
                    <a:lstStyle/>
                    <a:p>
                      <a:pPr marL="171450" indent="-171450" algn="just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제철공정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CCUS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방안의 일환으로서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현재 철강슬래그의 광물탄산화 활용을 위한 염기성 수용액 기반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흡수 및 직접탄산화 공정 기술 개발 중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indent="-171450" algn="just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염기성 수용액 위주의 용액 적용 시 공정의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용해도 향상의 장점이 있으나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탄산화 후 생산물 내 잔류 성분에 의한 환경 영향성 및 활용처 제약의 우려가 있음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just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200" b="0" spc="-5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이와 관련</a:t>
                      </a:r>
                      <a:r>
                        <a:rPr lang="en-US" altLang="ko-KR" sz="1200" b="0" spc="-5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 spc="-5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흡수 및 탄산화 반응 속도 등 공정 성능 향상</a:t>
                      </a:r>
                      <a:r>
                        <a:rPr lang="en-US" altLang="ko-KR" sz="1200" b="0" spc="-5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 spc="-5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염기성 용액 사용에 따른 탄산화 공정 생산물의 환경 영향성 저감</a:t>
                      </a:r>
                      <a:r>
                        <a:rPr lang="en-US" altLang="ko-KR" sz="1200" b="0" spc="-5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scale-up </a:t>
                      </a:r>
                      <a:r>
                        <a:rPr lang="ko-KR" altLang="en-US" sz="1200" b="0" spc="-5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및 상용화 시 경제성 확보 등 개선 필요</a:t>
                      </a:r>
                      <a:endParaRPr lang="en-US" altLang="ko-KR" sz="1200" b="0" spc="-5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just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이 과제를 통하여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현재 개발중인 공정 기술 및 사업 모델화의 적용성 확대 방안 마련 추진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59924"/>
                  </a:ext>
                </a:extLst>
              </a:tr>
              <a:tr h="363252">
                <a:tc gridSpan="4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연구목표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및 내용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4793278"/>
                  </a:ext>
                </a:extLst>
              </a:tr>
              <a:tr h="4320000">
                <a:tc gridSpan="5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연구 목표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철강슬래그 직접탄산화 기술을 위한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흡수제 탐색 및 적용 기술 개발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직접탄산화 반응 요소기술 개발을 통한 탄산화 효율 향상 기술 개발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연구내용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기존 염기성 용액 기반 직접탄산화 공정 대비 친환경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ᆞ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고효율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흡수제 탐색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제시한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흡수제 대상 공정 설계 활용 가능한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흡수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ᆞ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탄산화 특성 관련 데이터 확보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공정 배가스 내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H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S, SO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4</a:t>
                      </a:r>
                      <a:r>
                        <a:rPr lang="en-US" altLang="ko-KR" sz="1200" b="0" baseline="30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2-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존재 고려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해당 성분의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흡수능 저해 영향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평가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흡수 및 철강슬래그 광물탄산화 성능 시험 분석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(TGA, TIC, XRD, XRF, SEM-EDS, IC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등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흡수 및 탄산화 성능 향상을 위한 신기술 적용 방안 도출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철강슬래그 직접탄산화 전체 공정 모델링 구축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저비용 고효율 공정최적화 방안 도출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정량적 달성 항목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endParaRPr lang="en-US" altLang="ko-KR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endParaRPr lang="en-US" altLang="ko-KR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endParaRPr lang="en-US" altLang="ko-KR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969530"/>
                  </a:ext>
                </a:extLst>
              </a:tr>
              <a:tr h="272439">
                <a:tc gridSpan="2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3.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기타 특이사항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1170211"/>
                  </a:ext>
                </a:extLst>
              </a:tr>
              <a:tr h="900000">
                <a:tc gridSpan="5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5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 spc="-5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단일 대학</a:t>
                      </a:r>
                      <a:r>
                        <a:rPr lang="en-US" altLang="ko-KR" sz="1200" b="0" spc="-5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 spc="-5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내 복수 연구실 연합하여 지원 가능 </a:t>
                      </a:r>
                      <a:r>
                        <a:rPr lang="en-US" altLang="ko-KR" sz="1200" b="0" spc="-5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200" b="0" spc="-5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실험</a:t>
                      </a:r>
                      <a:r>
                        <a:rPr lang="en-US" altLang="ko-KR" sz="1200" b="0" spc="-5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 spc="-5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모델링 연구실별 세부 수행내용 협의</a:t>
                      </a:r>
                      <a:r>
                        <a:rPr lang="en-US" altLang="ko-KR" sz="1200" b="0" spc="-5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  <a:p>
                      <a:pPr marL="171450" indent="-171450" algn="l" latinLnBrk="1">
                        <a:lnSpc>
                          <a:spcPct val="10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수행 대상 연구실이 기 보유한 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IP 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결과 이외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본 공모과제를 통한 새로운 연구결과 제시 필요</a:t>
                      </a:r>
                      <a:endParaRPr lang="en-US" altLang="ko-KR" sz="120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indent="-171450" algn="l" latinLnBrk="1">
                        <a:lnSpc>
                          <a:spcPct val="10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수행 대상 연구실과 협의를 통해 담당 기관에서 요청하는 성능 시험 분석 실시 가능</a:t>
                      </a:r>
                      <a:endParaRPr lang="en-US" altLang="ko-KR" sz="120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공정 적용 대상 철강슬래그 및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배출원 등 세부 조건은 수행 계획 협의 후 별도 제공</a:t>
                      </a:r>
                      <a:endParaRPr lang="en-US" altLang="ko-KR" sz="120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7440376"/>
                  </a:ext>
                </a:extLst>
              </a:tr>
            </a:tbl>
          </a:graphicData>
        </a:graphic>
      </p:graphicFrame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32769817-8A62-2F3A-808D-2FD06FE71A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732051"/>
              </p:ext>
            </p:extLst>
          </p:nvPr>
        </p:nvGraphicFramePr>
        <p:xfrm>
          <a:off x="172219" y="6831612"/>
          <a:ext cx="6513562" cy="14401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0462">
                  <a:extLst>
                    <a:ext uri="{9D8B030D-6E8A-4147-A177-3AD203B41FA5}">
                      <a16:colId xmlns:a16="http://schemas.microsoft.com/office/drawing/2014/main" val="953935177"/>
                    </a:ext>
                  </a:extLst>
                </a:gridCol>
                <a:gridCol w="3873500">
                  <a:extLst>
                    <a:ext uri="{9D8B030D-6E8A-4147-A177-3AD203B41FA5}">
                      <a16:colId xmlns:a16="http://schemas.microsoft.com/office/drawing/2014/main" val="1774478090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798333161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val="239519956"/>
                    </a:ext>
                  </a:extLst>
                </a:gridCol>
              </a:tblGrid>
              <a:tr h="12249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1">
                          <a:solidFill>
                            <a:schemeClr val="tx1"/>
                          </a:solidFill>
                        </a:rPr>
                        <a:t>항목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1">
                          <a:solidFill>
                            <a:schemeClr val="tx1"/>
                          </a:solidFill>
                        </a:rPr>
                        <a:t>운용정의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1">
                          <a:solidFill>
                            <a:schemeClr val="tx1"/>
                          </a:solidFill>
                        </a:rPr>
                        <a:t>요구 값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1">
                          <a:solidFill>
                            <a:schemeClr val="tx1"/>
                          </a:solidFill>
                        </a:rPr>
                        <a:t>가중치</a:t>
                      </a:r>
                      <a:r>
                        <a:rPr lang="en-US" altLang="ko-KR" sz="1050" b="1">
                          <a:solidFill>
                            <a:schemeClr val="tx1"/>
                          </a:solidFill>
                        </a:rPr>
                        <a:t>(%)</a:t>
                      </a:r>
                      <a:endParaRPr lang="ko-KR" altLang="en-US" sz="105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470910"/>
                  </a:ext>
                </a:extLst>
              </a:tr>
              <a:tr h="19301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CO2 </a:t>
                      </a:r>
                      <a:r>
                        <a:rPr lang="ko-KR" altLang="en-US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흡수제 </a:t>
                      </a:r>
                      <a:br>
                        <a:rPr lang="en-US" altLang="ko-KR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ko-KR" altLang="en-US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탐색</a:t>
                      </a:r>
                      <a:endParaRPr lang="ko-KR" alt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NaOH </a:t>
                      </a:r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대비 향상된 흡수속도</a:t>
                      </a:r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(NaOH 1M </a:t>
                      </a:r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흡수제</a:t>
                      </a:r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대비 </a:t>
                      </a:r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5% </a:t>
                      </a:r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이상</a:t>
                      </a:r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), </a:t>
                      </a:r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흡수능</a:t>
                      </a:r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환경성</a:t>
                      </a:r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경제성 확보한 흡수제 제시 </a:t>
                      </a:r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(293K, 1bar </a:t>
                      </a:r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환경</a:t>
                      </a:r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 3</a:t>
                      </a:r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종류 </a:t>
                      </a:r>
                      <a:br>
                        <a:rPr lang="en-US" altLang="ko-KR" sz="1000">
                          <a:solidFill>
                            <a:schemeClr val="tx1"/>
                          </a:solidFill>
                        </a:rPr>
                      </a:br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이상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ko-KR" alt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6804819"/>
                  </a:ext>
                </a:extLst>
              </a:tr>
              <a:tr h="26725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광물탄산화 </a:t>
                      </a:r>
                      <a:br>
                        <a:rPr lang="en-US" altLang="ko-KR" sz="1000">
                          <a:solidFill>
                            <a:schemeClr val="tx1"/>
                          </a:solidFill>
                        </a:rPr>
                      </a:br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성능분석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TGA/TIC/XRD/XRF/SEM-EDS/IC </a:t>
                      </a:r>
                      <a:r>
                        <a:rPr lang="ko-KR" altLang="en-US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등 분석을 통해 용액성분</a:t>
                      </a:r>
                      <a:r>
                        <a:rPr lang="en-US" altLang="ko-KR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</a:t>
                      </a:r>
                      <a:r>
                        <a:rPr lang="ko-KR" altLang="en-US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탄산화율</a:t>
                      </a:r>
                      <a:r>
                        <a:rPr lang="en-US" altLang="ko-KR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반응속도 등 특성 평가를 위한 정량적 데이터 제공</a:t>
                      </a:r>
                      <a:endParaRPr lang="ko-KR" alt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분석 </a:t>
                      </a:r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data</a:t>
                      </a:r>
                      <a:br>
                        <a:rPr lang="en-US" altLang="ko-KR" sz="1000">
                          <a:solidFill>
                            <a:schemeClr val="tx1"/>
                          </a:solidFill>
                        </a:rPr>
                      </a:br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100</a:t>
                      </a:r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건 이상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ko-KR" alt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4205240"/>
                  </a:ext>
                </a:extLst>
              </a:tr>
              <a:tr h="26725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공정모델링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Aspen plus </a:t>
                      </a:r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활용 전체 공정 </a:t>
                      </a:r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Heat &amp; mass balance </a:t>
                      </a:r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및 모델링 구축</a:t>
                      </a:r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 algn="ctr" latinLnBrk="1"/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저</a:t>
                      </a:r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OPEX </a:t>
                      </a:r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공정 최적안 도출 </a:t>
                      </a:r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열교환망</a:t>
                      </a:r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, energy balance </a:t>
                      </a:r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최적화 포함</a:t>
                      </a:r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000">
                        <a:solidFill>
                          <a:schemeClr val="tx1"/>
                        </a:solidFill>
                      </a:endParaRPr>
                    </a:p>
                  </a:txBody>
                  <a:tcPr marL="72000" marR="7200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simulation</a:t>
                      </a:r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file 1</a:t>
                      </a:r>
                      <a:r>
                        <a:rPr lang="ko-KR" altLang="en-US" sz="1000">
                          <a:solidFill>
                            <a:schemeClr val="tx1"/>
                          </a:solidFill>
                        </a:rPr>
                        <a:t>건 이상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ko-KR" alt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3962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2987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242670-638D-93A5-74EF-1DF7E053C1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24036A2-22EF-0E67-9620-B6F1E639C765}"/>
              </a:ext>
            </a:extLst>
          </p:cNvPr>
          <p:cNvSpPr txBox="1"/>
          <p:nvPr/>
        </p:nvSpPr>
        <p:spPr>
          <a:xfrm>
            <a:off x="1771345" y="213922"/>
            <a:ext cx="3315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35396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공모과제 제안 요청서</a:t>
            </a:r>
            <a:r>
              <a:rPr lang="en-US" altLang="ko-KR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(RFP)</a:t>
            </a:r>
            <a:endParaRPr lang="ko-KR" altLang="en-US" sz="20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ED898270-DB6D-17AB-1714-62ED7AB17E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238681"/>
              </p:ext>
            </p:extLst>
          </p:nvPr>
        </p:nvGraphicFramePr>
        <p:xfrm>
          <a:off x="191528" y="854242"/>
          <a:ext cx="6468763" cy="8632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0710">
                  <a:extLst>
                    <a:ext uri="{9D8B030D-6E8A-4147-A177-3AD203B41FA5}">
                      <a16:colId xmlns:a16="http://schemas.microsoft.com/office/drawing/2014/main" val="1828289916"/>
                    </a:ext>
                  </a:extLst>
                </a:gridCol>
                <a:gridCol w="531340">
                  <a:extLst>
                    <a:ext uri="{9D8B030D-6E8A-4147-A177-3AD203B41FA5}">
                      <a16:colId xmlns:a16="http://schemas.microsoft.com/office/drawing/2014/main" val="2041940327"/>
                    </a:ext>
                  </a:extLst>
                </a:gridCol>
                <a:gridCol w="4596713">
                  <a:extLst>
                    <a:ext uri="{9D8B030D-6E8A-4147-A177-3AD203B41FA5}">
                      <a16:colId xmlns:a16="http://schemas.microsoft.com/office/drawing/2014/main" val="3481979450"/>
                    </a:ext>
                  </a:extLst>
                </a:gridCol>
              </a:tblGrid>
              <a:tr h="2775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과제명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철강 부생가스의 자원화를 위한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분리 핵심 기술 개발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613157"/>
                  </a:ext>
                </a:extLst>
              </a:tr>
              <a:tr h="2775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연구기간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41727"/>
                  </a:ext>
                </a:extLst>
              </a:tr>
              <a:tr h="2775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최예지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242849"/>
                  </a:ext>
                </a:extLst>
              </a:tr>
              <a:tr h="277554"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 </a:t>
                      </a: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제안과제 연구 필요성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8638686"/>
                  </a:ext>
                </a:extLst>
              </a:tr>
              <a:tr h="1749809">
                <a:tc gridSpan="3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제철 공정에서 발생하는 부생가스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(BFG, LDG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등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에는 다량의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 포함되어 있으나 현재는 대부분 발전 연료로 사용 중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부생가스 내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고순도로 분리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·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회수하여 제철 공정의 환원제로 취입하거나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SAF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 생산 공정의 원료 등으로로 활용시 부가가치 창출과 연소시 발생하는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감축 효과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기대 가능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일반적 부생가스 정제 공정은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포집 이후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CO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분리 회수의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2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단계로 구성되고 있으나 경제적인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CO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분리 공정 구축을 위해 부생가스에서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CO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만을 선택적으로 고순도 회수하는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CO-VPSA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공정 고도화 및 신규 흡착제 개발이 수행이 필요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기존 문헌들은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CO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흡착량 및 선택도 증진을 위한 소재 설계에 초점이 맞추어져 있으며 대부분 파우더 기반 연구에 그치고 있어 실증을 위한 펠렛형 고성능 흡착제 개발이 필요</a:t>
                      </a:r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59924"/>
                  </a:ext>
                </a:extLst>
              </a:tr>
              <a:tr h="277554"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연구목표 및 내용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4793278"/>
                  </a:ext>
                </a:extLst>
              </a:tr>
              <a:tr h="3748087">
                <a:tc gridSpan="3">
                  <a:txBody>
                    <a:bodyPr/>
                    <a:lstStyle/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목표</a:t>
                      </a: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Tx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제철 부생가스 대상 펠렛형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흡착제 개발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내용</a:t>
                      </a: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고성능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흡착제 펠렛화 방안 도출 및 성능 평가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펠렛형 흡착제의 흡착 공정 파라미터 도출 </a:t>
                      </a: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지표</a:t>
                      </a: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96953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3.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기타 특이사항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1170211"/>
                  </a:ext>
                </a:extLst>
              </a:tr>
              <a:tr h="864000">
                <a:tc gridSpan="3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흡착 파과 실험 장치 및 데이터 해석 역량 필수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향후 흡착제 대량 생산 및 공급 필요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(kg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급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부생가스 주요 성분 및 불순물은 과제 선정시 향후 제공 예정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AI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기술을 활용한 흡착제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screening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등 추천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7440376"/>
                  </a:ext>
                </a:extLst>
              </a:tr>
            </a:tbl>
          </a:graphicData>
        </a:graphic>
      </p:graphicFrame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1648A876-098A-555C-C08A-98123EF0F9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898403"/>
              </p:ext>
            </p:extLst>
          </p:nvPr>
        </p:nvGraphicFramePr>
        <p:xfrm>
          <a:off x="289664" y="5923243"/>
          <a:ext cx="6272489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4000">
                  <a:extLst>
                    <a:ext uri="{9D8B030D-6E8A-4147-A177-3AD203B41FA5}">
                      <a16:colId xmlns:a16="http://schemas.microsoft.com/office/drawing/2014/main" val="953935177"/>
                    </a:ext>
                  </a:extLst>
                </a:gridCol>
                <a:gridCol w="3573780">
                  <a:extLst>
                    <a:ext uri="{9D8B030D-6E8A-4147-A177-3AD203B41FA5}">
                      <a16:colId xmlns:a16="http://schemas.microsoft.com/office/drawing/2014/main" val="1774478090"/>
                    </a:ext>
                  </a:extLst>
                </a:gridCol>
                <a:gridCol w="682709">
                  <a:extLst>
                    <a:ext uri="{9D8B030D-6E8A-4147-A177-3AD203B41FA5}">
                      <a16:colId xmlns:a16="http://schemas.microsoft.com/office/drawing/2014/main" val="279833316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39519956"/>
                    </a:ext>
                  </a:extLst>
                </a:gridCol>
              </a:tblGrid>
              <a:tr h="1253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/>
                        <a:t>항목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/>
                        <a:t>운용정의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/>
                        <a:t>요구 값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/>
                        <a:t>가중치</a:t>
                      </a:r>
                      <a:r>
                        <a:rPr lang="en-US" altLang="ko-KR" sz="1100" b="1"/>
                        <a:t>(%)</a:t>
                      </a:r>
                      <a:endParaRPr lang="ko-KR" altLang="en-US" sz="1100" b="1"/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470910"/>
                  </a:ext>
                </a:extLst>
              </a:tr>
              <a:tr h="287527"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펠렛형 흡착제 합성 및 성능 평가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일정 수준 이상의 입자 크기를 가지는 펠렛형 흡착제의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adsorption isotherm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측정</a:t>
                      </a:r>
                      <a:endParaRPr lang="en-US" altLang="ko-KR" sz="1100">
                        <a:solidFill>
                          <a:schemeClr val="tx1"/>
                        </a:solidFill>
                      </a:endParaRPr>
                    </a:p>
                    <a:p>
                      <a:pPr algn="ctr" latinLnBrk="0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(~ 10bar, 20-80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°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C)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건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6804819"/>
                  </a:ext>
                </a:extLst>
              </a:tr>
              <a:tr h="287527"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신규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CO</a:t>
                      </a:r>
                    </a:p>
                    <a:p>
                      <a:pPr algn="ctr" latinLnBrk="0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흡착제 개발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25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°C 1 bar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흡착량≥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mol kg</a:t>
                      </a:r>
                      <a:r>
                        <a:rPr lang="en-US" altLang="ko-KR" sz="1100" baseline="30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endParaRPr lang="en-US" altLang="ko-KR" sz="1100" baseline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latinLnBrk="0"/>
                      <a:r>
                        <a:rPr lang="en-US" altLang="ko-KR" sz="11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CO/N</a:t>
                      </a:r>
                      <a:r>
                        <a:rPr lang="en-US" altLang="ko-KR" sz="1100" baseline="-25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ko-KR" altLang="en-US" sz="11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1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CO/CO</a:t>
                      </a:r>
                      <a:r>
                        <a:rPr lang="en-US" altLang="ko-KR" sz="1100" baseline="-25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11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1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선택도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altLang="ko-KR" sz="1100" baseline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latinLnBrk="0"/>
                      <a:r>
                        <a:rPr lang="en-US" altLang="ko-KR" sz="11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cycle </a:t>
                      </a:r>
                      <a:r>
                        <a:rPr lang="ko-KR" altLang="en-US" sz="11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이후 초기 흡착량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90%</a:t>
                      </a:r>
                      <a:endParaRPr lang="ko-KR" altLang="en-US" sz="1100" baseline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종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4205240"/>
                  </a:ext>
                </a:extLst>
              </a:tr>
              <a:tr h="139568"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기계적 특성평가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100" baseline="0">
                          <a:solidFill>
                            <a:schemeClr val="tx1"/>
                          </a:solidFill>
                        </a:rPr>
                        <a:t>신규 개발 흡착제의 </a:t>
                      </a:r>
                      <a:r>
                        <a:rPr lang="en-US" altLang="ko-KR" sz="1100" baseline="0">
                          <a:solidFill>
                            <a:schemeClr val="tx1"/>
                          </a:solidFill>
                        </a:rPr>
                        <a:t>porosity, </a:t>
                      </a:r>
                      <a:r>
                        <a:rPr lang="ko-KR" altLang="en-US" sz="1100" baseline="0">
                          <a:solidFill>
                            <a:schemeClr val="tx1"/>
                          </a:solidFill>
                        </a:rPr>
                        <a:t>입자 크기</a:t>
                      </a:r>
                      <a:r>
                        <a:rPr lang="en-US" altLang="ko-KR" sz="1100" baseline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100" baseline="0">
                          <a:solidFill>
                            <a:schemeClr val="tx1"/>
                          </a:solidFill>
                        </a:rPr>
                        <a:t>기계적 강도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개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2416693"/>
                  </a:ext>
                </a:extLst>
              </a:tr>
              <a:tr h="206430"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흡착 공정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parameter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도출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신규 개발 흡착제 대상 등온 흡착 및 파과 실험을 통한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isotherm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반응열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, kinetic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, MTZ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 특성 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개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3035615"/>
                  </a:ext>
                </a:extLst>
              </a:tr>
            </a:tbl>
          </a:graphicData>
        </a:graphic>
      </p:graphicFrame>
      <p:sp>
        <p:nvSpPr>
          <p:cNvPr id="3" name="직사각형 2">
            <a:extLst>
              <a:ext uri="{FF2B5EF4-FFF2-40B4-BE49-F238E27FC236}">
                <a16:creationId xmlns:a16="http://schemas.microsoft.com/office/drawing/2014/main" id="{F0A459DF-2901-4916-B890-F5D2917D4795}"/>
              </a:ext>
            </a:extLst>
          </p:cNvPr>
          <p:cNvSpPr/>
          <p:nvPr/>
        </p:nvSpPr>
        <p:spPr>
          <a:xfrm>
            <a:off x="-1" y="0"/>
            <a:ext cx="558801" cy="40011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/>
              <a:t>10</a:t>
            </a:r>
            <a:endParaRPr lang="ko-KR" altLang="en-US" b="1"/>
          </a:p>
        </p:txBody>
      </p:sp>
    </p:spTree>
    <p:extLst>
      <p:ext uri="{BB962C8B-B14F-4D97-AF65-F5344CB8AC3E}">
        <p14:creationId xmlns:p14="http://schemas.microsoft.com/office/powerpoint/2010/main" val="4031274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437C96-4789-B290-56D9-E20EC467CE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3564DBD-A7DA-4C63-36BC-85926947537E}"/>
              </a:ext>
            </a:extLst>
          </p:cNvPr>
          <p:cNvSpPr txBox="1"/>
          <p:nvPr/>
        </p:nvSpPr>
        <p:spPr>
          <a:xfrm>
            <a:off x="1771345" y="213922"/>
            <a:ext cx="3315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35396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20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공모과제 제안 요청서</a:t>
            </a:r>
            <a:r>
              <a:rPr lang="en-US" altLang="ko-KR" sz="20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(RFP)</a:t>
            </a:r>
            <a:endParaRPr lang="ko-KR" altLang="en-US" sz="20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F3A28C55-AAA9-0264-97E4-907D81846A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448924"/>
              </p:ext>
            </p:extLst>
          </p:nvPr>
        </p:nvGraphicFramePr>
        <p:xfrm>
          <a:off x="191528" y="812800"/>
          <a:ext cx="6468763" cy="8879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0710">
                  <a:extLst>
                    <a:ext uri="{9D8B030D-6E8A-4147-A177-3AD203B41FA5}">
                      <a16:colId xmlns:a16="http://schemas.microsoft.com/office/drawing/2014/main" val="1828289916"/>
                    </a:ext>
                  </a:extLst>
                </a:gridCol>
                <a:gridCol w="531340">
                  <a:extLst>
                    <a:ext uri="{9D8B030D-6E8A-4147-A177-3AD203B41FA5}">
                      <a16:colId xmlns:a16="http://schemas.microsoft.com/office/drawing/2014/main" val="2041940327"/>
                    </a:ext>
                  </a:extLst>
                </a:gridCol>
                <a:gridCol w="4596713">
                  <a:extLst>
                    <a:ext uri="{9D8B030D-6E8A-4147-A177-3AD203B41FA5}">
                      <a16:colId xmlns:a16="http://schemas.microsoft.com/office/drawing/2014/main" val="3481979450"/>
                    </a:ext>
                  </a:extLst>
                </a:gridCol>
              </a:tblGrid>
              <a:tr h="2927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과제명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고온수전해 셀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스택 가압 운전 조건 도출 및 실험 검증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613157"/>
                  </a:ext>
                </a:extLst>
              </a:tr>
              <a:tr h="2927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연구기간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41727"/>
                  </a:ext>
                </a:extLst>
              </a:tr>
              <a:tr h="2927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담당자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이태희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242849"/>
                  </a:ext>
                </a:extLst>
              </a:tr>
              <a:tr h="292704"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 </a:t>
                      </a: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제안과제 연구 필요성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8638686"/>
                  </a:ext>
                </a:extLst>
              </a:tr>
              <a:tr h="1823822">
                <a:tc gridSpan="3">
                  <a:txBody>
                    <a:bodyPr/>
                    <a:lstStyle/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○ 고온수전해 셀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스택 개발 단계에서 대용량 시스템 설계로 넘어가기 위해서 압력조건에 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</a:b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대한 실질적인 연구가 요구됨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○ 수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kW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급부터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MW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급까지 고온수전해 시스템이 대용량화가 진행됨에 따라 내부 압력손실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</a:b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최소화 및 후단 압축공정 연계를 위해 시스템 설계 시 요구되는 압력조건에 대한 다양한 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</a:b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실험적 검증이 필요함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○ 운전압력에 민감한 스택구성요소별 특성을 이해하고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가압챔버 설계 및 평가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등 실용성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</a:b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있는 스택의 가압 운전 조건을 도출할 필요가 있음</a:t>
                      </a: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59924"/>
                  </a:ext>
                </a:extLst>
              </a:tr>
              <a:tr h="292704"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2.</a:t>
                      </a:r>
                      <a:r>
                        <a:rPr lang="en-US" altLang="ko-KR" sz="1200" b="1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연구목표 및 내용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4793278"/>
                  </a:ext>
                </a:extLst>
              </a:tr>
              <a:tr h="4373154">
                <a:tc gridSpan="3">
                  <a:txBody>
                    <a:bodyPr/>
                    <a:lstStyle/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</a:t>
                      </a:r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연구 목표</a:t>
                      </a: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Tx/>
                        <a:buChar char="-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고압 수증기 대응가능한 셀</a:t>
                      </a: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스택</a:t>
                      </a: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가압 운전 조건 도출 및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평가 검증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Tx/>
                        <a:buNone/>
                      </a:pPr>
                      <a:endParaRPr lang="en-US" altLang="ko-KR" sz="1200" b="0" baseline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연구 내용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1</a:t>
                      </a: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 </a:t>
                      </a:r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연료극</a:t>
                      </a: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단독 가압 단전지 실험  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 *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셀 및 밀봉재 한계 압력 극복안 제안 必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2)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스택용 컴팩트 케이스형 가압 챔버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혹은 압력용기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설계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 *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단전지 및 스택용 가압 챔버 열유동 전산해석 수행 必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3)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연료극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공기극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동시 가압 단전지 실험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 *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동시 가압 시 차압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: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≤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0.05 barg</a:t>
                      </a: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5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정량적 달성 항목 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algn="just"/>
                      <a:r>
                        <a:rPr lang="en-US" altLang="ko-KR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※ </a:t>
                      </a:r>
                      <a:r>
                        <a:rPr lang="ko-KR" altLang="en-US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공기극 개방형 구조</a:t>
                      </a:r>
                      <a:r>
                        <a:rPr lang="en-US" altLang="ko-KR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운전 온도 </a:t>
                      </a:r>
                      <a:r>
                        <a:rPr lang="en-US" altLang="ko-KR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700°C, </a:t>
                      </a:r>
                      <a:r>
                        <a:rPr lang="ko-KR" altLang="en-US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운전 압력</a:t>
                      </a:r>
                      <a:r>
                        <a:rPr lang="en-US" altLang="ko-KR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최대 </a:t>
                      </a:r>
                      <a:r>
                        <a:rPr lang="en-US" altLang="ko-KR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1 barg, </a:t>
                      </a:r>
                      <a:r>
                        <a:rPr lang="ko-KR" altLang="en-US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셀 활성면적 </a:t>
                      </a:r>
                      <a:r>
                        <a:rPr lang="en-US" altLang="ko-KR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100 cm</a:t>
                      </a:r>
                      <a:r>
                        <a:rPr lang="en-US" altLang="ko-KR" sz="1000" b="0" baseline="30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 </a:t>
                      </a:r>
                      <a:r>
                        <a:rPr lang="en-US" altLang="ko-KR" sz="10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en-US" altLang="ko-KR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100 A </a:t>
                      </a:r>
                      <a:r>
                        <a:rPr lang="ko-KR" altLang="en-US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정전류 운전</a:t>
                      </a:r>
                      <a:r>
                        <a:rPr lang="en-US" altLang="ko-KR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endParaRPr lang="ko-KR" altLang="en-US" sz="10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969530"/>
                  </a:ext>
                </a:extLst>
              </a:tr>
              <a:tr h="292704">
                <a:tc gridSpan="2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3.</a:t>
                      </a:r>
                      <a:r>
                        <a:rPr lang="en-US" altLang="ko-KR" sz="1200" b="1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기타 특이사항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1170211"/>
                  </a:ext>
                </a:extLst>
              </a:tr>
              <a:tr h="926079">
                <a:tc gridSpan="3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본 과제 지원자는</a:t>
                      </a:r>
                      <a:r>
                        <a:rPr lang="en-US" altLang="ko-KR" sz="120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100</a:t>
                      </a:r>
                      <a:r>
                        <a:rPr lang="ko-KR" altLang="en-US" sz="120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en-US" altLang="ko-KR" sz="120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cm</a:t>
                      </a:r>
                      <a:r>
                        <a:rPr lang="en-US" altLang="ko-KR" sz="1200" b="0" baseline="300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ko-KR" altLang="en-US" sz="120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면적의 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단전지 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100 A </a:t>
                      </a:r>
                      <a:r>
                        <a:rPr lang="ko-KR" altLang="en-US" sz="120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실험 운전이 가능한 환경 보유 필수</a:t>
                      </a:r>
                      <a:br>
                        <a:rPr lang="en-US" altLang="ko-KR" sz="120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05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05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연구비에 퍼니스 및 </a:t>
                      </a:r>
                      <a:r>
                        <a:rPr lang="en-US" altLang="ko-KR" sz="105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DCPS </a:t>
                      </a:r>
                      <a:r>
                        <a:rPr lang="ko-KR" altLang="en-US" sz="105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비용 편성 불가</a:t>
                      </a:r>
                      <a:r>
                        <a:rPr lang="en-US" altLang="ko-KR" sz="105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셀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밀봉재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스택 등의 세부 조건은 수행 계획 협의 후 별도 제공</a:t>
                      </a:r>
                      <a:endParaRPr lang="en-US" altLang="ko-KR" sz="1200" b="0" baseline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7440376"/>
                  </a:ext>
                </a:extLst>
              </a:tr>
            </a:tbl>
          </a:graphicData>
        </a:graphic>
      </p:graphicFrame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FCFF3645-8F6A-126F-499A-D20927035E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552113"/>
              </p:ext>
            </p:extLst>
          </p:nvPr>
        </p:nvGraphicFramePr>
        <p:xfrm>
          <a:off x="363603" y="6886705"/>
          <a:ext cx="6124611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9205">
                  <a:extLst>
                    <a:ext uri="{9D8B030D-6E8A-4147-A177-3AD203B41FA5}">
                      <a16:colId xmlns:a16="http://schemas.microsoft.com/office/drawing/2014/main" val="953935177"/>
                    </a:ext>
                  </a:extLst>
                </a:gridCol>
                <a:gridCol w="2827477">
                  <a:extLst>
                    <a:ext uri="{9D8B030D-6E8A-4147-A177-3AD203B41FA5}">
                      <a16:colId xmlns:a16="http://schemas.microsoft.com/office/drawing/2014/main" val="1774478090"/>
                    </a:ext>
                  </a:extLst>
                </a:gridCol>
                <a:gridCol w="1093046">
                  <a:extLst>
                    <a:ext uri="{9D8B030D-6E8A-4147-A177-3AD203B41FA5}">
                      <a16:colId xmlns:a16="http://schemas.microsoft.com/office/drawing/2014/main" val="2798333161"/>
                    </a:ext>
                  </a:extLst>
                </a:gridCol>
                <a:gridCol w="944883">
                  <a:extLst>
                    <a:ext uri="{9D8B030D-6E8A-4147-A177-3AD203B41FA5}">
                      <a16:colId xmlns:a16="http://schemas.microsoft.com/office/drawing/2014/main" val="239519956"/>
                    </a:ext>
                  </a:extLst>
                </a:gridCol>
              </a:tblGrid>
              <a:tr h="22207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/>
                        <a:t>항목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solidFill>
                            <a:schemeClr val="tx1"/>
                          </a:solidFill>
                        </a:rPr>
                        <a:t>운용정의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solidFill>
                            <a:schemeClr val="tx1"/>
                          </a:solidFill>
                        </a:rPr>
                        <a:t>요구 값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/>
                        <a:t>가중치 </a:t>
                      </a:r>
                      <a:r>
                        <a:rPr lang="en-US" altLang="ko-KR" sz="1100" b="1" dirty="0"/>
                        <a:t>(%)</a:t>
                      </a:r>
                      <a:endParaRPr lang="ko-KR" altLang="en-US" sz="1100" b="1" dirty="0"/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470910"/>
                  </a:ext>
                </a:extLst>
              </a:tr>
              <a:tr h="22207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</a:rPr>
                        <a:t>챔버 부피  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스택 대비 가압 챔버의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</a:rPr>
                        <a:t>부피비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&lt; 1.2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배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4205240"/>
                  </a:ext>
                </a:extLst>
              </a:tr>
              <a:tr h="2342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운전 성능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가압조건 하 단전지 열화율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0.5%/kh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이하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Tx/>
                        <a:buNone/>
                      </a:pP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&gt; 500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시간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3035615"/>
                  </a:ext>
                </a:extLst>
              </a:tr>
              <a:tr h="2342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운전 압력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</a:rPr>
                        <a:t>가압조건 하 단전지 성능 확보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Tx/>
                        <a:buNone/>
                      </a:pP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≤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2.6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</a:rPr>
                        <a:t>barg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9517675"/>
                  </a:ext>
                </a:extLst>
              </a:tr>
            </a:tbl>
          </a:graphicData>
        </a:graphic>
      </p:graphicFrame>
      <p:pic>
        <p:nvPicPr>
          <p:cNvPr id="1052" name="그림 1051">
            <a:extLst>
              <a:ext uri="{FF2B5EF4-FFF2-40B4-BE49-F238E27FC236}">
                <a16:creationId xmlns:a16="http://schemas.microsoft.com/office/drawing/2014/main" id="{679FA26A-90FE-AC78-9EDA-82F4CD722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2676" y="4531180"/>
            <a:ext cx="1212524" cy="1964189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0F0931A8-8A97-7C1E-C316-2214986991A5}"/>
              </a:ext>
            </a:extLst>
          </p:cNvPr>
          <p:cNvSpPr/>
          <p:nvPr/>
        </p:nvSpPr>
        <p:spPr>
          <a:xfrm>
            <a:off x="-1" y="0"/>
            <a:ext cx="558801" cy="40011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/>
              <a:t>1</a:t>
            </a:r>
            <a:endParaRPr lang="ko-KR" altLang="en-US" b="1"/>
          </a:p>
        </p:txBody>
      </p:sp>
    </p:spTree>
    <p:extLst>
      <p:ext uri="{BB962C8B-B14F-4D97-AF65-F5344CB8AC3E}">
        <p14:creationId xmlns:p14="http://schemas.microsoft.com/office/powerpoint/2010/main" val="2111077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D408AE-3E23-F119-9E21-A4D3712138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0A78C7A-8A7F-B0FD-52B1-5417402E4B61}"/>
              </a:ext>
            </a:extLst>
          </p:cNvPr>
          <p:cNvSpPr txBox="1"/>
          <p:nvPr/>
        </p:nvSpPr>
        <p:spPr>
          <a:xfrm>
            <a:off x="1771345" y="213922"/>
            <a:ext cx="3315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35396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공모과제 제안 요청서</a:t>
            </a:r>
            <a:r>
              <a:rPr lang="en-US" altLang="ko-KR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(RFP)</a:t>
            </a:r>
            <a:endParaRPr lang="ko-KR" altLang="en-US" sz="20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EFFE9E71-2287-CC3F-E254-444FADB030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317246"/>
              </p:ext>
            </p:extLst>
          </p:nvPr>
        </p:nvGraphicFramePr>
        <p:xfrm>
          <a:off x="173587" y="792669"/>
          <a:ext cx="6468763" cy="89190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0710">
                  <a:extLst>
                    <a:ext uri="{9D8B030D-6E8A-4147-A177-3AD203B41FA5}">
                      <a16:colId xmlns:a16="http://schemas.microsoft.com/office/drawing/2014/main" val="1828289916"/>
                    </a:ext>
                  </a:extLst>
                </a:gridCol>
                <a:gridCol w="531340">
                  <a:extLst>
                    <a:ext uri="{9D8B030D-6E8A-4147-A177-3AD203B41FA5}">
                      <a16:colId xmlns:a16="http://schemas.microsoft.com/office/drawing/2014/main" val="2041940327"/>
                    </a:ext>
                  </a:extLst>
                </a:gridCol>
                <a:gridCol w="4596713">
                  <a:extLst>
                    <a:ext uri="{9D8B030D-6E8A-4147-A177-3AD203B41FA5}">
                      <a16:colId xmlns:a16="http://schemas.microsoft.com/office/drawing/2014/main" val="3481979450"/>
                    </a:ext>
                  </a:extLst>
                </a:gridCol>
              </a:tblGrid>
              <a:tr h="182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과제명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고온수전해 분리판 제작단가 저감 위한 설계 기술 개발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613157"/>
                  </a:ext>
                </a:extLst>
              </a:tr>
              <a:tr h="182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연구기간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41727"/>
                  </a:ext>
                </a:extLst>
              </a:tr>
              <a:tr h="182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담당자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김상국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242849"/>
                  </a:ext>
                </a:extLst>
              </a:tr>
              <a:tr h="303334"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 </a:t>
                      </a: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제안과제 연구 필요성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8638686"/>
                  </a:ext>
                </a:extLst>
              </a:tr>
              <a:tr h="1778337">
                <a:tc gridSpan="3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[</a:t>
                      </a: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제안과제 필요성</a:t>
                      </a:r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]</a:t>
                      </a: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SOEC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스택에서 분리판은 단전지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셀을 전기적으로 연결하고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연료와 공기 흐름을 유도함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</a:t>
                      </a: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현재 분리판은 두꺼운 소재를 식각 가공하나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선진사 대비 높은 두께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높은 비용으로 개선이 필요함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</a:t>
                      </a: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스탬핑 공정은 분리판 두께 저감 및 저비용 양산이 가능함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그러나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현재 분리판과 동등한 성능을 유지하기 위해선 스탬핑 공정에 적합한 최적 유로를 설계하고 검증할 필요가 있음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</a:t>
                      </a: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대용량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SOEC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모듈  과제에는 저비용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&amp;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고용량 스택이 다량으로 필요함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본 제안과제는 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스택 고도화 과정에 필요한 신규 분리판을 설계하기 위한 기초 연구가 될 예정임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59924"/>
                  </a:ext>
                </a:extLst>
              </a:tr>
              <a:tr h="182000"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연구목표 및 내용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4793278"/>
                  </a:ext>
                </a:extLst>
              </a:tr>
              <a:tr h="4034601">
                <a:tc gridSpan="3">
                  <a:txBody>
                    <a:bodyPr/>
                    <a:lstStyle/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목표</a:t>
                      </a: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열응력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유동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해석을 활용한 스탬핑 유로 최적 소재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형상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및 패턴 도출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</a:t>
                      </a:r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내용</a:t>
                      </a: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Tx/>
                        <a:buNone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- SOEC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용 분리판 소재 선정을 위한 기계적 특성 분석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스탬핑 유로 형상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패턴에 따른 분리판 열응력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열유동 해석 및 개선 도출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</a:t>
                      </a: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Tx/>
                        <a:buNone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상기 모델링 기반의 분리판 유로 스탬핑 샘플 제작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&amp;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실성능 검증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</a:t>
                      </a: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지표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969530"/>
                  </a:ext>
                </a:extLst>
              </a:tr>
              <a:tr h="182000">
                <a:tc gridSpan="2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3.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기타 특이사항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1170211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설계에 관련된 연구업무는 수행 연구소와 협업이 필요할 수 있음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 (AI 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활용 권장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구체적인 조건과 연구 목표에 대한 검토는 수행 연구소와 세부 논의 필요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7440376"/>
                  </a:ext>
                </a:extLst>
              </a:tr>
            </a:tbl>
          </a:graphicData>
        </a:graphic>
      </p:graphicFrame>
      <p:sp>
        <p:nvSpPr>
          <p:cNvPr id="3" name="직사각형 2">
            <a:extLst>
              <a:ext uri="{FF2B5EF4-FFF2-40B4-BE49-F238E27FC236}">
                <a16:creationId xmlns:a16="http://schemas.microsoft.com/office/drawing/2014/main" id="{9088E466-8C0F-0DEC-0D6C-BF4EA11AB524}"/>
              </a:ext>
            </a:extLst>
          </p:cNvPr>
          <p:cNvSpPr/>
          <p:nvPr/>
        </p:nvSpPr>
        <p:spPr>
          <a:xfrm>
            <a:off x="-1" y="0"/>
            <a:ext cx="558801" cy="40011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/>
              <a:t>2</a:t>
            </a:r>
            <a:endParaRPr lang="ko-KR" altLang="en-US" b="1"/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079FA26B-FE48-FB32-2B35-108C6CB4E4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328443"/>
              </p:ext>
            </p:extLst>
          </p:nvPr>
        </p:nvGraphicFramePr>
        <p:xfrm>
          <a:off x="237877" y="6051044"/>
          <a:ext cx="6346245" cy="2804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2670">
                  <a:extLst>
                    <a:ext uri="{9D8B030D-6E8A-4147-A177-3AD203B41FA5}">
                      <a16:colId xmlns:a16="http://schemas.microsoft.com/office/drawing/2014/main" val="953935177"/>
                    </a:ext>
                  </a:extLst>
                </a:gridCol>
                <a:gridCol w="3095625">
                  <a:extLst>
                    <a:ext uri="{9D8B030D-6E8A-4147-A177-3AD203B41FA5}">
                      <a16:colId xmlns:a16="http://schemas.microsoft.com/office/drawing/2014/main" val="1774478090"/>
                    </a:ext>
                  </a:extLst>
                </a:gridCol>
                <a:gridCol w="1885950">
                  <a:extLst>
                    <a:ext uri="{9D8B030D-6E8A-4147-A177-3AD203B41FA5}">
                      <a16:colId xmlns:a16="http://schemas.microsoft.com/office/drawing/2014/main" val="279833316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39519956"/>
                    </a:ext>
                  </a:extLst>
                </a:gridCol>
              </a:tblGrid>
              <a:tr h="1336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/>
                        <a:t>항목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/>
                        <a:t>운용정의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/>
                        <a:t>요구 값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/>
                        <a:t>가중치</a:t>
                      </a:r>
                      <a:r>
                        <a:rPr lang="en-US" altLang="ko-KR" sz="1100" b="1"/>
                        <a:t>(%)</a:t>
                      </a:r>
                      <a:endParaRPr lang="ko-KR" altLang="en-US" sz="1100" b="1"/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470910"/>
                  </a:ext>
                </a:extLst>
              </a:tr>
              <a:tr h="39300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소재 검증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aseline="0">
                          <a:solidFill>
                            <a:schemeClr val="tx1"/>
                          </a:solidFill>
                        </a:rPr>
                        <a:t>포스코홀딩스 지정 소재</a:t>
                      </a:r>
                      <a:r>
                        <a:rPr lang="en-US" altLang="ko-KR" sz="1100" baseline="0">
                          <a:solidFill>
                            <a:schemeClr val="tx1"/>
                          </a:solidFill>
                        </a:rPr>
                        <a:t>(2~3 ea)</a:t>
                      </a:r>
                      <a:r>
                        <a:rPr lang="ko-KR" altLang="en-US" sz="1100" baseline="0">
                          <a:solidFill>
                            <a:schemeClr val="tx1"/>
                          </a:solidFill>
                        </a:rPr>
                        <a:t>로 영률</a:t>
                      </a:r>
                      <a:r>
                        <a:rPr lang="en-US" altLang="ko-KR" sz="1100" baseline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sz="1100" baseline="0">
                          <a:solidFill>
                            <a:schemeClr val="tx1"/>
                          </a:solidFill>
                        </a:rPr>
                        <a:t> 항복강도를 포함한 </a:t>
                      </a:r>
                      <a:r>
                        <a:rPr lang="en-US" altLang="ko-KR" sz="1100" baseline="0">
                          <a:solidFill>
                            <a:schemeClr val="tx1"/>
                          </a:solidFill>
                        </a:rPr>
                        <a:t>stress-strain</a:t>
                      </a:r>
                      <a:r>
                        <a:rPr lang="ko-KR" altLang="en-US" sz="1100" baseline="0">
                          <a:solidFill>
                            <a:schemeClr val="tx1"/>
                          </a:solidFill>
                        </a:rPr>
                        <a:t>을 온도별</a:t>
                      </a:r>
                      <a:br>
                        <a:rPr lang="en-US" altLang="ko-KR" sz="1100" baseline="0">
                          <a:solidFill>
                            <a:schemeClr val="tx1"/>
                          </a:solidFill>
                        </a:rPr>
                      </a:br>
                      <a:r>
                        <a:rPr lang="ko-KR" altLang="en-US" sz="1100" baseline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100" baseline="0">
                          <a:solidFill>
                            <a:schemeClr val="tx1"/>
                          </a:solidFill>
                        </a:rPr>
                        <a:t>(50</a:t>
                      </a:r>
                      <a:r>
                        <a:rPr lang="ko-KR" altLang="en-US" sz="1100" baseline="0">
                          <a:solidFill>
                            <a:schemeClr val="tx1"/>
                          </a:solidFill>
                        </a:rPr>
                        <a:t>℃ 단위</a:t>
                      </a:r>
                      <a:r>
                        <a:rPr lang="en-US" altLang="ko-KR" sz="1100" baseline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ko-KR" altLang="en-US" sz="1100" baseline="0">
                          <a:solidFill>
                            <a:schemeClr val="tx1"/>
                          </a:solidFill>
                        </a:rPr>
                        <a:t> 확인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aseline="0">
                          <a:solidFill>
                            <a:schemeClr val="tx1"/>
                          </a:solidFill>
                        </a:rPr>
                        <a:t>소재별 영률</a:t>
                      </a:r>
                      <a:r>
                        <a:rPr lang="en-US" altLang="ko-KR" sz="1100" baseline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1100" baseline="0">
                          <a:solidFill>
                            <a:schemeClr val="tx1"/>
                          </a:solidFill>
                        </a:rPr>
                        <a:t>항복강도 도출</a:t>
                      </a:r>
                      <a:endParaRPr lang="en-US" altLang="ko-KR" sz="110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두께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&lt; 0.5T (0.3T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권장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algn="ctr" latinLnBrk="1"/>
                      <a:r>
                        <a:rPr lang="ko-KR" altLang="en-US" sz="1100" baseline="0">
                          <a:solidFill>
                            <a:schemeClr val="tx1"/>
                          </a:solidFill>
                        </a:rPr>
                        <a:t>온도 구간 </a:t>
                      </a:r>
                      <a:r>
                        <a:rPr lang="en-US" altLang="ko-KR" sz="1100" baseline="0">
                          <a:solidFill>
                            <a:schemeClr val="tx1"/>
                          </a:solidFill>
                        </a:rPr>
                        <a:t>25</a:t>
                      </a:r>
                      <a:r>
                        <a:rPr lang="ko-KR" altLang="en-US" sz="1100" baseline="0">
                          <a:solidFill>
                            <a:schemeClr val="tx1"/>
                          </a:solidFill>
                        </a:rPr>
                        <a:t>℃</a:t>
                      </a:r>
                      <a:r>
                        <a:rPr lang="en-US" altLang="ko-KR" sz="1100" baseline="0">
                          <a:solidFill>
                            <a:schemeClr val="tx1"/>
                          </a:solidFill>
                        </a:rPr>
                        <a:t> ~ 800</a:t>
                      </a:r>
                      <a:r>
                        <a:rPr lang="ko-KR" altLang="en-US" sz="1100" baseline="0">
                          <a:solidFill>
                            <a:schemeClr val="tx1"/>
                          </a:solidFill>
                        </a:rPr>
                        <a:t>℃</a:t>
                      </a:r>
                      <a:r>
                        <a:rPr lang="en-US" altLang="ko-KR" sz="1100" baseline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6804819"/>
                  </a:ext>
                </a:extLst>
              </a:tr>
              <a:tr h="39300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열</a:t>
                      </a:r>
                      <a:br>
                        <a:rPr lang="en-US" altLang="ko-KR" sz="1100">
                          <a:solidFill>
                            <a:schemeClr val="tx1"/>
                          </a:solidFill>
                        </a:rPr>
                      </a:b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응력 해석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just" latinLnBrk="1">
                        <a:buFont typeface="Arial" panose="020B0604020202020204" pitchFamily="34" charset="0"/>
                        <a:buNone/>
                      </a:pPr>
                      <a:r>
                        <a:rPr lang="ko-KR" altLang="en-US" sz="1100" baseline="0">
                          <a:solidFill>
                            <a:schemeClr val="tx1"/>
                          </a:solidFill>
                        </a:rPr>
                        <a:t>고온 가압</a:t>
                      </a:r>
                      <a:r>
                        <a:rPr lang="en-US" altLang="ko-KR" sz="1100" baseline="0">
                          <a:solidFill>
                            <a:schemeClr val="tx1"/>
                          </a:solidFill>
                        </a:rPr>
                        <a:t>(~ 800</a:t>
                      </a:r>
                      <a:r>
                        <a:rPr lang="ko-KR" altLang="en-US" sz="1100" baseline="0">
                          <a:solidFill>
                            <a:schemeClr val="tx1"/>
                          </a:solidFill>
                        </a:rPr>
                        <a:t>℃</a:t>
                      </a:r>
                      <a:r>
                        <a:rPr lang="en-US" altLang="ko-KR" sz="1100" baseline="0">
                          <a:solidFill>
                            <a:schemeClr val="tx1"/>
                          </a:solidFill>
                        </a:rPr>
                        <a:t>, ~20 N/cm</a:t>
                      </a:r>
                      <a:r>
                        <a:rPr lang="en-US" altLang="ko-KR" sz="1100" baseline="3000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ko-KR" sz="1100" baseline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ko-KR" altLang="en-US" sz="1100" baseline="0">
                          <a:solidFill>
                            <a:schemeClr val="tx1"/>
                          </a:solidFill>
                        </a:rPr>
                        <a:t> 환경에서 유로에 발생하는 열응력 해석</a:t>
                      </a:r>
                      <a:r>
                        <a:rPr lang="en-US" altLang="ko-KR" sz="1100" baseline="0">
                          <a:solidFill>
                            <a:schemeClr val="tx1"/>
                          </a:solidFill>
                        </a:rPr>
                        <a:t>&amp;mapping. </a:t>
                      </a:r>
                    </a:p>
                    <a:p>
                      <a:pPr marL="0" indent="0" algn="just" latinLnBrk="1">
                        <a:buFont typeface="Arial" panose="020B0604020202020204" pitchFamily="34" charset="0"/>
                        <a:buNone/>
                      </a:pPr>
                      <a:r>
                        <a:rPr lang="ko-KR" altLang="en-US" sz="1100" baseline="0">
                          <a:solidFill>
                            <a:schemeClr val="tx1"/>
                          </a:solidFill>
                        </a:rPr>
                        <a:t>응력 균일화 및 최소화를 위한 개선안 도출</a:t>
                      </a:r>
                      <a:r>
                        <a:rPr lang="en-US" altLang="ko-KR" sz="1100" baseline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등가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응력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max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&lt; 50 Mpa</a:t>
                      </a:r>
                      <a:br>
                        <a:rPr lang="en-US" altLang="ko-KR" sz="1100">
                          <a:solidFill>
                            <a:schemeClr val="tx1"/>
                          </a:solidFill>
                        </a:rPr>
                      </a:b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항복강도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50 Mpa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가정시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 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4205240"/>
                  </a:ext>
                </a:extLst>
              </a:tr>
              <a:tr h="56592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열</a:t>
                      </a:r>
                      <a:br>
                        <a:rPr lang="en-US" altLang="ko-KR" sz="1100">
                          <a:solidFill>
                            <a:schemeClr val="tx1"/>
                          </a:solidFill>
                        </a:rPr>
                      </a:b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유동 해석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최대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12*12 cm</a:t>
                      </a:r>
                      <a:r>
                        <a:rPr lang="en-US" altLang="ko-KR" sz="1100" baseline="3000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 영역에서 전기화학반응 중 유로 패턴별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직선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, S,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돌기 등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열유동 해석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개선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.</a:t>
                      </a:r>
                      <a:br>
                        <a:rPr lang="en-US" altLang="ko-KR" sz="1100">
                          <a:solidFill>
                            <a:schemeClr val="tx1"/>
                          </a:solidFill>
                        </a:rPr>
                      </a:b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* ~100A, U</a:t>
                      </a:r>
                      <a:r>
                        <a:rPr lang="en-US" altLang="ko-KR" sz="1100" baseline="-25000">
                          <a:solidFill>
                            <a:schemeClr val="tx1"/>
                          </a:solidFill>
                        </a:rPr>
                        <a:t>H2O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50%,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집전체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~0.4T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등 가정</a:t>
                      </a:r>
                      <a:endParaRPr lang="en-US" altLang="ko-KR" sz="11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* In-out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압력 변화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온도 분포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전류 분포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, </a:t>
                      </a:r>
                      <a:br>
                        <a:rPr lang="en-US" altLang="ko-KR" sz="1100">
                          <a:solidFill>
                            <a:schemeClr val="tx1"/>
                          </a:solidFill>
                        </a:rPr>
                      </a:b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연료 농도 분포 등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mapping.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ΔP &lt; 15 mbar</a:t>
                      </a:r>
                    </a:p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ΔT &lt; 15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℃</a:t>
                      </a:r>
                      <a:br>
                        <a:rPr lang="en-US" altLang="ko-KR" sz="1100">
                          <a:solidFill>
                            <a:schemeClr val="tx1"/>
                          </a:solidFill>
                        </a:rPr>
                      </a:b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Δ(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전류밀도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) &lt; 10 mA/</a:t>
                      </a:r>
                      <a:r>
                        <a:rPr lang="en-US" altLang="ko-KR" sz="1100" baseline="0">
                          <a:solidFill>
                            <a:schemeClr val="tx1"/>
                          </a:solidFill>
                        </a:rPr>
                        <a:t>cm</a:t>
                      </a:r>
                      <a:r>
                        <a:rPr lang="en-US" altLang="ko-KR" sz="1100" baseline="30000">
                          <a:solidFill>
                            <a:schemeClr val="tx1"/>
                          </a:solidFill>
                        </a:rPr>
                        <a:t>2</a:t>
                      </a:r>
                      <a:br>
                        <a:rPr lang="en-US" altLang="ko-KR" sz="1100">
                          <a:solidFill>
                            <a:schemeClr val="tx1"/>
                          </a:solidFill>
                        </a:rPr>
                      </a:b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H</a:t>
                      </a:r>
                      <a:r>
                        <a:rPr lang="en-US" altLang="ko-KR" sz="1100" baseline="-2500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ko-KR" sz="1100" baseline="0">
                          <a:solidFill>
                            <a:schemeClr val="tx1"/>
                          </a:solidFill>
                        </a:rPr>
                        <a:t>O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잔여</a:t>
                      </a:r>
                      <a:r>
                        <a:rPr lang="en-US" altLang="ko-KR" sz="1100" baseline="-25000">
                          <a:solidFill>
                            <a:schemeClr val="tx1"/>
                          </a:solidFill>
                        </a:rPr>
                        <a:t>min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&gt; input * 40%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3035615"/>
                  </a:ext>
                </a:extLst>
              </a:tr>
              <a:tr h="22008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샘플 검증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최적 유로 형상으로 샘플 제작 후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 고온 가압 환경 성능 검증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높이 변형률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&lt; 5%</a:t>
                      </a:r>
                      <a:br>
                        <a:rPr lang="en-US" altLang="ko-KR" sz="1100">
                          <a:solidFill>
                            <a:schemeClr val="tx1"/>
                          </a:solidFill>
                        </a:rPr>
                      </a:b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저항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&lt; 0.1 Ω∙cm</a:t>
                      </a:r>
                      <a:r>
                        <a:rPr lang="en-US" altLang="ko-KR" sz="1100" baseline="300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804730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48D9218-07EB-FE51-F4C9-890367D15BB8}"/>
              </a:ext>
            </a:extLst>
          </p:cNvPr>
          <p:cNvSpPr txBox="1"/>
          <p:nvPr/>
        </p:nvSpPr>
        <p:spPr>
          <a:xfrm>
            <a:off x="-1878227" y="2139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4077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7A3471-287C-3400-C5C0-FA4134D489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5AD59A2-B704-292B-1940-E60C57DE7A08}"/>
              </a:ext>
            </a:extLst>
          </p:cNvPr>
          <p:cNvSpPr txBox="1"/>
          <p:nvPr/>
        </p:nvSpPr>
        <p:spPr>
          <a:xfrm>
            <a:off x="1771345" y="213922"/>
            <a:ext cx="3315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35396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공모과제 제안 요청서</a:t>
            </a:r>
            <a:r>
              <a:rPr lang="en-US" altLang="ko-KR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(RFP)</a:t>
            </a:r>
            <a:endParaRPr lang="ko-KR" altLang="en-US" sz="20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B126682-5DDE-EAE8-F5C3-9279946D17C7}"/>
              </a:ext>
            </a:extLst>
          </p:cNvPr>
          <p:cNvSpPr/>
          <p:nvPr/>
        </p:nvSpPr>
        <p:spPr>
          <a:xfrm>
            <a:off x="-1" y="0"/>
            <a:ext cx="558801" cy="40011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/>
              <a:t>3</a:t>
            </a:r>
            <a:endParaRPr lang="ko-KR" altLang="en-US" b="1"/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7FDC7A98-A0C3-6B65-0872-48F6D4C00F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328842"/>
              </p:ext>
            </p:extLst>
          </p:nvPr>
        </p:nvGraphicFramePr>
        <p:xfrm>
          <a:off x="166128" y="765340"/>
          <a:ext cx="6468763" cy="90846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0710">
                  <a:extLst>
                    <a:ext uri="{9D8B030D-6E8A-4147-A177-3AD203B41FA5}">
                      <a16:colId xmlns:a16="http://schemas.microsoft.com/office/drawing/2014/main" val="1828289916"/>
                    </a:ext>
                  </a:extLst>
                </a:gridCol>
                <a:gridCol w="531340">
                  <a:extLst>
                    <a:ext uri="{9D8B030D-6E8A-4147-A177-3AD203B41FA5}">
                      <a16:colId xmlns:a16="http://schemas.microsoft.com/office/drawing/2014/main" val="2041940327"/>
                    </a:ext>
                  </a:extLst>
                </a:gridCol>
                <a:gridCol w="4596713">
                  <a:extLst>
                    <a:ext uri="{9D8B030D-6E8A-4147-A177-3AD203B41FA5}">
                      <a16:colId xmlns:a16="http://schemas.microsoft.com/office/drawing/2014/main" val="3481979450"/>
                    </a:ext>
                  </a:extLst>
                </a:gridCol>
              </a:tblGrid>
              <a:tr h="29428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과제명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수전해 활용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수소 생산 공정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TEA/LCA</a:t>
                      </a:r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613157"/>
                  </a:ext>
                </a:extLst>
              </a:tr>
              <a:tr h="29428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연구기간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개월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41727"/>
                  </a:ext>
                </a:extLst>
              </a:tr>
              <a:tr h="29428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담당자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김효원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242849"/>
                  </a:ext>
                </a:extLst>
              </a:tr>
              <a:tr h="294284"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 </a:t>
                      </a: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제안과제 연구 필요성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8638686"/>
                  </a:ext>
                </a:extLst>
              </a:tr>
              <a:tr h="799742">
                <a:tc gridSpan="3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수소환원제철용 수소 조달에 대한 수전해 기술의 활용성 분석 필요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수전해 기반 수소 생산 공정의 경제성 확보를 위한 최적 시나리오 도출 필요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원전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수전해 연계 생산 수소의 국내외 청정수소 인증을 위한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배출량 평가 필요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59924"/>
                  </a:ext>
                </a:extLst>
              </a:tr>
              <a:tr h="294284"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연구목표 및 내용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4793278"/>
                  </a:ext>
                </a:extLst>
              </a:tr>
              <a:tr h="5580000">
                <a:tc gridSpan="3">
                  <a:txBody>
                    <a:bodyPr/>
                    <a:lstStyle/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목표</a:t>
                      </a: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Tx/>
                        <a:buChar char="-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수전해 활용 수소 생산 공정에 대한 시나리오별 최적 공정 도출 및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TEA/LCA</a:t>
                      </a:r>
                      <a:endParaRPr lang="ko-KR" altLang="en-US" sz="7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내용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시나리오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(Case: 42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개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별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원자력 연계 수전해 수소 생산 공정 모사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공정모델링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(Aspen Plus or HYSYS)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및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PFD/HMB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도출 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최적 수소 생산량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용량 규모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 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생산 효율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수소 생산 단가 도출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3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공정모사 기반 경제성 평가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(TEA)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및 전과정 평가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(LCA)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TEA/LCA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를 통한 수소 생산단가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(Levelized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Cost of Hydrogen, LCOH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및 탄소배출량 도출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주요 변수 영향에 따른 수소 생산단가 및 탄소배출량 변화 평가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(Sensitivity Analysis)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  (‘30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년 국내 청정수소 인증제 및 국외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RED-II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규정 충족 여부 포함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시나리오별 수소생산 공정에 대한 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TEA/LCA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통합 툴 개발</a:t>
                      </a:r>
                      <a:endParaRPr lang="en-US" altLang="ko-KR" sz="120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120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120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120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4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4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지표</a:t>
                      </a:r>
                      <a:endParaRPr lang="en-US" altLang="ko-KR" sz="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3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3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3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3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3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3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3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3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3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3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5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5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5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969530"/>
                  </a:ext>
                </a:extLst>
              </a:tr>
              <a:tr h="294284">
                <a:tc gridSpan="2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3.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기타 특이사항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1170211"/>
                  </a:ext>
                </a:extLst>
              </a:tr>
              <a:tr h="740963">
                <a:tc gridSpan="3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공정 구성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kW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당 단가 등 주요 변수 변화에 유연하게 대응할 수 있는 통합 툴 구축 필요</a:t>
                      </a:r>
                      <a:endParaRPr lang="en-US" altLang="ko-KR" sz="1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심의 과정 중 포스코 수소 조달 계획 변동에 따라 시나리오가 추가될 수 있음</a:t>
                      </a:r>
                      <a:endParaRPr lang="en-US" altLang="ko-KR" sz="1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공정설계 및 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TEA/LCA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관련 산업체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정부 연구과제 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건 이상 수행 실적 필요 </a:t>
                      </a:r>
                      <a:endParaRPr lang="en-US" altLang="ko-KR" sz="1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최종결과물 제출 시 공정모사 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raw file,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보고서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기타 자료 등 제출</a:t>
                      </a:r>
                      <a:endParaRPr lang="en-US" altLang="ko-KR" sz="1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7440376"/>
                  </a:ext>
                </a:extLst>
              </a:tr>
            </a:tbl>
          </a:graphicData>
        </a:graphic>
      </p:graphicFrame>
      <p:graphicFrame>
        <p:nvGraphicFramePr>
          <p:cNvPr id="10" name="표 9">
            <a:extLst>
              <a:ext uri="{FF2B5EF4-FFF2-40B4-BE49-F238E27FC236}">
                <a16:creationId xmlns:a16="http://schemas.microsoft.com/office/drawing/2014/main" id="{8E7E0501-8C17-E3E3-FC37-A1E3FE1735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67064"/>
              </p:ext>
            </p:extLst>
          </p:nvPr>
        </p:nvGraphicFramePr>
        <p:xfrm>
          <a:off x="451316" y="7355786"/>
          <a:ext cx="5966625" cy="1228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2000">
                  <a:extLst>
                    <a:ext uri="{9D8B030D-6E8A-4147-A177-3AD203B41FA5}">
                      <a16:colId xmlns:a16="http://schemas.microsoft.com/office/drawing/2014/main" val="953935177"/>
                    </a:ext>
                  </a:extLst>
                </a:gridCol>
                <a:gridCol w="3543300">
                  <a:extLst>
                    <a:ext uri="{9D8B030D-6E8A-4147-A177-3AD203B41FA5}">
                      <a16:colId xmlns:a16="http://schemas.microsoft.com/office/drawing/2014/main" val="1774478090"/>
                    </a:ext>
                  </a:extLst>
                </a:gridCol>
                <a:gridCol w="695325">
                  <a:extLst>
                    <a:ext uri="{9D8B030D-6E8A-4147-A177-3AD203B41FA5}">
                      <a16:colId xmlns:a16="http://schemas.microsoft.com/office/drawing/2014/main" val="2798333161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val="239519956"/>
                    </a:ext>
                  </a:extLst>
                </a:gridCol>
              </a:tblGrid>
              <a:tr h="20223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/>
                        <a:t>항목</a:t>
                      </a:r>
                    </a:p>
                  </a:txBody>
                  <a:tcPr marT="36000" marB="36000"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/>
                        <a:t>운용정의</a:t>
                      </a:r>
                    </a:p>
                  </a:txBody>
                  <a:tcPr marT="36000" marB="36000"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/>
                        <a:t>요구 값</a:t>
                      </a:r>
                    </a:p>
                  </a:txBody>
                  <a:tcPr marT="36000" marB="36000"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/>
                        <a:t>가중치 </a:t>
                      </a:r>
                      <a:r>
                        <a:rPr lang="en-US" altLang="ko-KR" sz="900" b="1"/>
                        <a:t>(%)</a:t>
                      </a:r>
                      <a:endParaRPr lang="ko-KR" altLang="en-US" sz="900" b="1"/>
                    </a:p>
                  </a:txBody>
                  <a:tcPr marT="36000" marB="36000" anchor="ctr">
                    <a:solidFill>
                      <a:srgbClr val="E9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470910"/>
                  </a:ext>
                </a:extLst>
              </a:tr>
              <a:tr h="1875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공정모사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시나리오별 공정모사 및 최적 공정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(PFD/HMB)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Tx/>
                        <a:buNone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42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건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3806804819"/>
                  </a:ext>
                </a:extLst>
              </a:tr>
              <a:tr h="1875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수소 생산 단가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수소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1kg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생산에 필요한 최소 단가 시나리오 도출</a:t>
                      </a:r>
                      <a:endParaRPr lang="ko-KR" altLang="en-US" sz="70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Tx/>
                        <a:buNone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&lt; $3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3708607296"/>
                  </a:ext>
                </a:extLst>
              </a:tr>
              <a:tr h="42326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TEA/LCA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시나리오별 수소 생산단가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(U$/kg-H</a:t>
                      </a:r>
                      <a:r>
                        <a:rPr lang="en-US" altLang="ko-KR" sz="800" baseline="-2500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및 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CO</a:t>
                      </a:r>
                      <a:r>
                        <a:rPr lang="en-US" altLang="ko-KR" sz="800" baseline="-25000">
                          <a:solidFill>
                            <a:schemeClr val="tx1"/>
                          </a:solidFill>
                        </a:rPr>
                        <a:t>2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배출량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(kg-CO</a:t>
                      </a:r>
                      <a:r>
                        <a:rPr lang="en-US" altLang="ko-KR" sz="800" baseline="-25000">
                          <a:solidFill>
                            <a:schemeClr val="tx1"/>
                          </a:solidFill>
                        </a:rPr>
                        <a:t>2eq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/kg-H</a:t>
                      </a:r>
                      <a:r>
                        <a:rPr lang="en-US" altLang="ko-KR" sz="800" baseline="-2500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제시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(WtG (Well-to-Gate) / WtW (Well-to-Wheel)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케이스 포함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Tx/>
                        <a:buNone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각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42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건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1943035615"/>
                  </a:ext>
                </a:extLst>
              </a:tr>
              <a:tr h="187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TEA/LCA 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툴 개발 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시나리오별 수소생산 공정에 대한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TEA/LCA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통합 툴 개발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Tx/>
                        <a:buNone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42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건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387808373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5671CE4-AE98-1C51-04BF-5E2048660A1E}"/>
              </a:ext>
            </a:extLst>
          </p:cNvPr>
          <p:cNvSpPr txBox="1"/>
          <p:nvPr/>
        </p:nvSpPr>
        <p:spPr>
          <a:xfrm>
            <a:off x="430508" y="6781826"/>
            <a:ext cx="59400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/>
              <a:t>※ </a:t>
            </a:r>
            <a:r>
              <a:rPr lang="ko-KR" altLang="en-US" sz="800"/>
              <a:t>공정 조건 </a:t>
            </a:r>
            <a:r>
              <a:rPr lang="en-US" altLang="ko-KR" sz="800"/>
              <a:t>: HyREX </a:t>
            </a:r>
            <a:r>
              <a:rPr lang="ko-KR" altLang="en-US" sz="800"/>
              <a:t>혹은 제철소 기타 폐열원 등의 통합 연계를 통한 </a:t>
            </a:r>
            <a:r>
              <a:rPr lang="en-US" altLang="ko-KR" sz="800"/>
              <a:t>120 </a:t>
            </a:r>
            <a:r>
              <a:rPr lang="en-US" altLang="ko-KR" sz="800" baseline="30000"/>
              <a:t>o</a:t>
            </a:r>
            <a:r>
              <a:rPr lang="en-US" altLang="ko-KR" sz="800"/>
              <a:t>C </a:t>
            </a:r>
            <a:r>
              <a:rPr lang="ko-KR" altLang="en-US" sz="800"/>
              <a:t>열교환 공급</a:t>
            </a:r>
            <a:r>
              <a:rPr lang="en-US" altLang="ko-KR" sz="800"/>
              <a:t>, </a:t>
            </a:r>
            <a:r>
              <a:rPr lang="ko-KR" altLang="en-US" sz="800"/>
              <a:t>생산 수소 </a:t>
            </a:r>
            <a:r>
              <a:rPr lang="en-US" altLang="ko-KR" sz="800"/>
              <a:t>ISO </a:t>
            </a:r>
            <a:r>
              <a:rPr lang="ko-KR" altLang="en-US" sz="800"/>
              <a:t>인증 불요</a:t>
            </a:r>
            <a:r>
              <a:rPr lang="en-US" altLang="ko-KR" sz="800"/>
              <a:t>, </a:t>
            </a:r>
            <a:r>
              <a:rPr lang="ko-KR" altLang="en-US" sz="800"/>
              <a:t>압력탱크 </a:t>
            </a:r>
            <a:br>
              <a:rPr lang="en-US" altLang="ko-KR" sz="800"/>
            </a:br>
            <a:r>
              <a:rPr lang="en-US" altLang="ko-KR" sz="800"/>
              <a:t>   </a:t>
            </a:r>
            <a:r>
              <a:rPr lang="ko-KR" altLang="en-US" sz="800"/>
              <a:t>수소 저장</a:t>
            </a:r>
            <a:r>
              <a:rPr lang="en-US" altLang="ko-KR" sz="800"/>
              <a:t>, SMR </a:t>
            </a:r>
            <a:r>
              <a:rPr lang="ko-KR" altLang="en-US" sz="800"/>
              <a:t>폐열 연계 시 전력 출력 감소 고려</a:t>
            </a:r>
          </a:p>
        </p:txBody>
      </p:sp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6F196DA1-574A-29AD-EB07-3F4630C258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1169787"/>
              </p:ext>
            </p:extLst>
          </p:nvPr>
        </p:nvGraphicFramePr>
        <p:xfrm>
          <a:off x="481043" y="5773342"/>
          <a:ext cx="5940000" cy="10159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4000">
                  <a:extLst>
                    <a:ext uri="{9D8B030D-6E8A-4147-A177-3AD203B41FA5}">
                      <a16:colId xmlns:a16="http://schemas.microsoft.com/office/drawing/2014/main" val="2728508184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575820337"/>
                    </a:ext>
                  </a:extLst>
                </a:gridCol>
                <a:gridCol w="1692000">
                  <a:extLst>
                    <a:ext uri="{9D8B030D-6E8A-4147-A177-3AD203B41FA5}">
                      <a16:colId xmlns:a16="http://schemas.microsoft.com/office/drawing/2014/main" val="6354481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81980201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071899805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val="3828853576"/>
                    </a:ext>
                  </a:extLst>
                </a:gridCol>
              </a:tblGrid>
              <a:tr h="321802">
                <a:tc>
                  <a:txBody>
                    <a:bodyPr/>
                    <a:lstStyle/>
                    <a:p>
                      <a:pPr algn="ctr" latinLnBrk="1"/>
                      <a:endParaRPr lang="ko-KR" altLang="en-US" sz="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solidFill>
                      <a:srgbClr val="E6F5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수전해 방식 및 설치 부지</a:t>
                      </a:r>
                      <a:endParaRPr lang="ko-KR" altLang="en-US" sz="800" baseline="300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solidFill>
                      <a:srgbClr val="E6F5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전력원</a:t>
                      </a:r>
                    </a:p>
                  </a:txBody>
                  <a:tcPr marL="0" marR="0" marT="0" marB="0" anchor="ctr">
                    <a:solidFill>
                      <a:srgbClr val="E6F5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PPA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전용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선로 구축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solidFill>
                      <a:srgbClr val="E6F5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연안 바닷물 </a:t>
                      </a:r>
                      <a:endParaRPr lang="en-US" altLang="ko-KR" sz="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냉각 활용</a:t>
                      </a:r>
                    </a:p>
                  </a:txBody>
                  <a:tcPr marL="0" marR="0" marT="0" marB="0" anchor="ctr">
                    <a:solidFill>
                      <a:srgbClr val="E6F5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수소 소요처</a:t>
                      </a:r>
                    </a:p>
                  </a:txBody>
                  <a:tcPr marL="0" marR="0" marT="0" marB="0" anchor="ctr">
                    <a:solidFill>
                      <a:srgbClr val="E6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6428051"/>
                  </a:ext>
                </a:extLst>
              </a:tr>
              <a:tr h="167498"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CASE 1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~24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포항소 내</a:t>
                      </a:r>
                      <a:br>
                        <a:rPr lang="en-US" altLang="ko-KR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알칼라인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/PEM/SOEC</a:t>
                      </a:r>
                      <a:endParaRPr lang="ko-KR" altLang="en-US" sz="800" b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원전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A/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원전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A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부지 내 신규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SMR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O/X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O/X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포항소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86076786"/>
                  </a:ext>
                </a:extLst>
              </a:tr>
              <a:tr h="160899"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CASE 25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~30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일반 그리드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X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855594"/>
                  </a:ext>
                </a:extLst>
              </a:tr>
              <a:tr h="32180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CASE 31~42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원전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A 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내 알칼라인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/PEM/SOEC (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포항소 공급을 위한 수소배관망 구축 조건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800" b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원전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A/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원전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A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부지 내 신규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SMR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X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81043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1829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A9DB61-4F45-FA24-260C-678999D81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17F9C6C-E617-A9C0-C637-38338DE99FA0}"/>
              </a:ext>
            </a:extLst>
          </p:cNvPr>
          <p:cNvSpPr txBox="1"/>
          <p:nvPr/>
        </p:nvSpPr>
        <p:spPr>
          <a:xfrm>
            <a:off x="1771345" y="213922"/>
            <a:ext cx="3315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83539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공모과제 제안 요청서</a:t>
            </a:r>
            <a:r>
              <a:rPr kumimoji="0" lang="en-US" altLang="ko-KR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(RFP)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CBC1DE88-621E-2E05-B458-A676F2DADF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856674"/>
              </p:ext>
            </p:extLst>
          </p:nvPr>
        </p:nvGraphicFramePr>
        <p:xfrm>
          <a:off x="166128" y="765341"/>
          <a:ext cx="6468763" cy="8926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0710">
                  <a:extLst>
                    <a:ext uri="{9D8B030D-6E8A-4147-A177-3AD203B41FA5}">
                      <a16:colId xmlns:a16="http://schemas.microsoft.com/office/drawing/2014/main" val="1828289916"/>
                    </a:ext>
                  </a:extLst>
                </a:gridCol>
                <a:gridCol w="531340">
                  <a:extLst>
                    <a:ext uri="{9D8B030D-6E8A-4147-A177-3AD203B41FA5}">
                      <a16:colId xmlns:a16="http://schemas.microsoft.com/office/drawing/2014/main" val="2041940327"/>
                    </a:ext>
                  </a:extLst>
                </a:gridCol>
                <a:gridCol w="4596713">
                  <a:extLst>
                    <a:ext uri="{9D8B030D-6E8A-4147-A177-3AD203B41FA5}">
                      <a16:colId xmlns:a16="http://schemas.microsoft.com/office/drawing/2014/main" val="3481979450"/>
                    </a:ext>
                  </a:extLst>
                </a:gridCol>
              </a:tblGrid>
              <a:tr h="3020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과제명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DRI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활용 수소 생산 공정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TEA/LCA</a:t>
                      </a:r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613157"/>
                  </a:ext>
                </a:extLst>
              </a:tr>
              <a:tr h="3020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연구기간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개월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41727"/>
                  </a:ext>
                </a:extLst>
              </a:tr>
              <a:tr h="3020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이가영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242849"/>
                  </a:ext>
                </a:extLst>
              </a:tr>
              <a:tr h="302039"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 </a:t>
                      </a: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제안과제 연구 필요성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8638686"/>
                  </a:ext>
                </a:extLst>
              </a:tr>
              <a:tr h="1030870">
                <a:tc gridSpan="3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수소환원제철 위한 경제적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·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안정적 청정수소 생산 및 공급 관심 고조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직접환원철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(DRI, Direct Reduced Iron)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열원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촉매 활용 수소 제조 공정의 경제적 수소생산을 위한 최적 시나리오 도출 필요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청정수소 인증 예측 위한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배출량 평가 필요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59924"/>
                  </a:ext>
                </a:extLst>
              </a:tr>
              <a:tr h="302039"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연구목표 및 내용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4793278"/>
                  </a:ext>
                </a:extLst>
              </a:tr>
              <a:tr h="5351982">
                <a:tc gridSpan="3">
                  <a:txBody>
                    <a:bodyPr/>
                    <a:lstStyle/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목표</a:t>
                      </a: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Tx/>
                        <a:buChar char="-"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DRI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활용 수소 생산 공정에 대한 시나리오별 최적 공정 도출 및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TEA/LCA</a:t>
                      </a:r>
                      <a:endParaRPr lang="ko-KR" altLang="en-US" sz="7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내용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시나리오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(Case: 9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개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별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DRI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열원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촉매 활용 수소 생산 공정 모사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공정모델링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(Aspen Plus or HYSYS)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및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PFD/HMB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도출 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수소 생산량 및 수소 생산단가 관점에서 최적 공정 도출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  </a:t>
                      </a: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</a:t>
                      </a: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※ 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대상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DRI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따라 반응기 형태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유동층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로터리킬른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등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변경 가능</a:t>
                      </a:r>
                      <a:endParaRPr lang="en-US" altLang="ko-KR" sz="8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공정모사 기반 경제성 평가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(TEA)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및 전과정 평가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(LCA)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TEA/LCA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를 통한 수소 생산단가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(Levelized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Cost of Hydrogen, LCOH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및 탄소배출량 도출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주요 변수 영향에 따른 수소 생산단가 및 탄소배출량 변화 평가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(Sensitivity Analysis)</a:t>
                      </a: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- 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시나리오별 수소생산 공정에 대한 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TEA/LCA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통합 툴 개발</a:t>
                      </a:r>
                      <a:endParaRPr lang="en-US" altLang="ko-KR" sz="4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지표</a:t>
                      </a:r>
                      <a:endParaRPr lang="en-US" altLang="ko-KR" sz="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5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3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3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3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3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3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3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5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5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5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969530"/>
                  </a:ext>
                </a:extLst>
              </a:tr>
              <a:tr h="302039">
                <a:tc gridSpan="2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3.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기타 특이사항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1170211"/>
                  </a:ext>
                </a:extLst>
              </a:tr>
              <a:tr h="731651">
                <a:tc gridSpan="3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공정설계 및 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TEA/LCA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관련 산업체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정부 연구과제 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건 이상 수행 실적 필요 </a:t>
                      </a:r>
                      <a:endParaRPr lang="en-US" altLang="ko-KR" sz="1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최종결과물 제출시 공정모사 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raw file,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보고서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기타 자료 등 제출</a:t>
                      </a:r>
                      <a:endParaRPr lang="en-US" altLang="ko-KR" sz="1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시나리오별 공정 범위를 포함한 구체적인 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Block Flow Diagram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공유 예정</a:t>
                      </a:r>
                      <a:endParaRPr lang="en-US" altLang="ko-KR" sz="1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7440376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표 1">
                <a:extLst>
                  <a:ext uri="{FF2B5EF4-FFF2-40B4-BE49-F238E27FC236}">
                    <a16:creationId xmlns:a16="http://schemas.microsoft.com/office/drawing/2014/main" id="{9B24B502-1B31-EC88-4D2D-8A9C5C63282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5290431"/>
                  </p:ext>
                </p:extLst>
              </p:nvPr>
            </p:nvGraphicFramePr>
            <p:xfrm>
              <a:off x="328771" y="7157570"/>
              <a:ext cx="6200457" cy="1415669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147603">
                      <a:extLst>
                        <a:ext uri="{9D8B030D-6E8A-4147-A177-3AD203B41FA5}">
                          <a16:colId xmlns:a16="http://schemas.microsoft.com/office/drawing/2014/main" val="953935177"/>
                        </a:ext>
                      </a:extLst>
                    </a:gridCol>
                    <a:gridCol w="3543300">
                      <a:extLst>
                        <a:ext uri="{9D8B030D-6E8A-4147-A177-3AD203B41FA5}">
                          <a16:colId xmlns:a16="http://schemas.microsoft.com/office/drawing/2014/main" val="1774478090"/>
                        </a:ext>
                      </a:extLst>
                    </a:gridCol>
                    <a:gridCol w="695325">
                      <a:extLst>
                        <a:ext uri="{9D8B030D-6E8A-4147-A177-3AD203B41FA5}">
                          <a16:colId xmlns:a16="http://schemas.microsoft.com/office/drawing/2014/main" val="2798333161"/>
                        </a:ext>
                      </a:extLst>
                    </a:gridCol>
                    <a:gridCol w="814229">
                      <a:extLst>
                        <a:ext uri="{9D8B030D-6E8A-4147-A177-3AD203B41FA5}">
                          <a16:colId xmlns:a16="http://schemas.microsoft.com/office/drawing/2014/main" val="239519956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900" b="1"/>
                            <a:t>항목</a:t>
                          </a:r>
                        </a:p>
                      </a:txBody>
                      <a:tcPr anchor="ctr">
                        <a:solidFill>
                          <a:srgbClr val="E9F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900" b="1"/>
                            <a:t>운용정의</a:t>
                          </a:r>
                        </a:p>
                      </a:txBody>
                      <a:tcPr anchor="ctr">
                        <a:solidFill>
                          <a:srgbClr val="E9F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900" b="1"/>
                            <a:t>요구 값</a:t>
                          </a:r>
                        </a:p>
                      </a:txBody>
                      <a:tcPr anchor="ctr">
                        <a:solidFill>
                          <a:srgbClr val="E9F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900" b="1"/>
                            <a:t>가중치 </a:t>
                          </a:r>
                          <a:r>
                            <a:rPr lang="en-US" altLang="ko-KR" sz="900" b="1"/>
                            <a:t>(%)</a:t>
                          </a:r>
                          <a:endParaRPr lang="ko-KR" altLang="en-US" sz="900" b="1"/>
                        </a:p>
                      </a:txBody>
                      <a:tcPr anchor="ctr">
                        <a:solidFill>
                          <a:srgbClr val="E9F8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3847091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공정모사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800" b="0">
                              <a:solidFill>
                                <a:schemeClr val="tx1"/>
                              </a:solidFill>
                              <a:latin typeface="맑은 고딕" panose="020B0503020000020004" pitchFamily="50" charset="-127"/>
                              <a:ea typeface="+mn-ea"/>
                            </a:rPr>
                            <a:t>시나리오별 공정모사 및 최적 공정도출</a:t>
                          </a: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(PFD/HMB)</a:t>
                          </a:r>
                          <a:endParaRPr lang="ko-KR" altLang="en-US" sz="8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 latinLnBrk="1">
                            <a:buFontTx/>
                            <a:buNone/>
                          </a:pP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9</a:t>
                          </a: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건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30</a:t>
                          </a:r>
                          <a:endParaRPr lang="ko-KR" altLang="en-US" sz="8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0680481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에너지 저감율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메탄</a:t>
                          </a: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암모니아 분해 공정 </a:t>
                          </a: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HMB </a:t>
                          </a: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기반 에너지 저감율 </a:t>
                          </a:r>
                          <a:endParaRPr lang="en-US" altLang="ko-KR" sz="80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algn="ctr" latinLnBrk="1"/>
                          <a:r>
                            <a:rPr lang="en-US" altLang="ko-KR" sz="700">
                              <a:solidFill>
                                <a:schemeClr val="tx1"/>
                              </a:solidFill>
                            </a:rPr>
                            <a:t>(1 -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ko-KR" sz="7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𝐷𝑅𝐼</m:t>
                                  </m:r>
                                  <m:r>
                                    <a:rPr lang="en-US" altLang="ko-KR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ko-KR" altLang="en-US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활용</m:t>
                                  </m:r>
                                  <m:r>
                                    <a:rPr lang="en-US" altLang="ko-KR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ko-KR" altLang="en-US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수소</m:t>
                                  </m:r>
                                  <m:r>
                                    <a:rPr lang="en-US" altLang="ko-KR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ko-KR" altLang="en-US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생산</m:t>
                                  </m:r>
                                  <m:r>
                                    <a:rPr lang="en-US" altLang="ko-KR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ko-KR" altLang="en-US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에너지</m:t>
                                  </m:r>
                                  <m:r>
                                    <a:rPr lang="en-US" altLang="ko-KR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ko-KR" altLang="en-US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소모량</m:t>
                                  </m:r>
                                </m:num>
                                <m:den>
                                  <m:r>
                                    <a:rPr lang="ko-KR" altLang="en-US" sz="7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기존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altLang="ko-KR" sz="7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ko-KR" altLang="en-US" sz="700" smtClean="0">
                                      <a:solidFill>
                                        <a:schemeClr val="tx1"/>
                                      </a:solidFill>
                                    </a:rPr>
                                    <m:t>메탄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altLang="ko-KR" sz="700" smtClean="0">
                                      <a:solidFill>
                                        <a:schemeClr val="tx1"/>
                                      </a:solidFill>
                                    </a:rPr>
                                    <m:t>/</m:t>
                                  </m:r>
                                  <m:r>
                                    <m:rPr>
                                      <m:nor/>
                                    </m:rPr>
                                    <a:rPr lang="ko-KR" altLang="en-US" sz="700" smtClean="0">
                                      <a:solidFill>
                                        <a:schemeClr val="tx1"/>
                                      </a:solidFill>
                                    </a:rPr>
                                    <m:t>암모니아</m:t>
                                  </m:r>
                                  <m:r>
                                    <a:rPr lang="en-US" altLang="ko-KR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ko-KR" altLang="en-US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열분해</m:t>
                                  </m:r>
                                  <m:r>
                                    <a:rPr lang="en-US" altLang="ko-KR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ko-KR" altLang="en-US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에너지</m:t>
                                  </m:r>
                                  <m:r>
                                    <a:rPr lang="en-US" altLang="ko-KR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ko-KR" altLang="en-US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소모량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ko-KR" sz="70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ko-KR" altLang="en-US" sz="7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 latinLnBrk="1">
                            <a:buFontTx/>
                            <a:buNone/>
                          </a:pP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  <a:latin typeface="맑은 고딕" panose="020B0503020000020004" pitchFamily="50" charset="-127"/>
                              <a:ea typeface="맑은 고딕" panose="020B0503020000020004" pitchFamily="50" charset="-127"/>
                            </a:rPr>
                            <a:t>≥ </a:t>
                          </a: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  <a:latin typeface="맑은 고딕" panose="020B0503020000020004" pitchFamily="50" charset="-127"/>
                              <a:ea typeface="맑은 고딕" panose="020B0503020000020004" pitchFamily="50" charset="-127"/>
                            </a:rPr>
                            <a:t>25% </a:t>
                          </a:r>
                        </a:p>
                        <a:p>
                          <a:pPr marL="0" indent="0" algn="ctr" latinLnBrk="1">
                            <a:buFontTx/>
                            <a:buNone/>
                          </a:pP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  <a:latin typeface="맑은 고딕" panose="020B0503020000020004" pitchFamily="50" charset="-127"/>
                              <a:ea typeface="맑은 고딕" panose="020B0503020000020004" pitchFamily="50" charset="-127"/>
                            </a:rPr>
                            <a:t>저감</a:t>
                          </a:r>
                          <a:endParaRPr lang="ko-KR" altLang="en-US" sz="8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20</a:t>
                          </a:r>
                          <a:endParaRPr lang="ko-KR" altLang="en-US" sz="8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0860729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TEA/LCA</a:t>
                          </a:r>
                          <a:endParaRPr lang="ko-KR" altLang="en-US" sz="8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95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시나리오별 수소 생산단가</a:t>
                          </a: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(U$/kg-H</a:t>
                          </a:r>
                          <a:r>
                            <a:rPr lang="en-US" altLang="ko-KR" sz="800" baseline="-2500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) </a:t>
                          </a: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및 </a:t>
                          </a:r>
                          <a:endParaRPr lang="en-US" altLang="ko-KR" sz="80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395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CO</a:t>
                          </a:r>
                          <a:r>
                            <a:rPr lang="en-US" altLang="ko-KR" sz="800" baseline="-25000">
                              <a:solidFill>
                                <a:schemeClr val="tx1"/>
                              </a:solidFill>
                            </a:rPr>
                            <a:t>2 </a:t>
                          </a: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배출량</a:t>
                          </a: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(kg-CO</a:t>
                          </a:r>
                          <a:r>
                            <a:rPr lang="en-US" altLang="ko-KR" sz="800" baseline="-25000">
                              <a:solidFill>
                                <a:schemeClr val="tx1"/>
                              </a:solidFill>
                            </a:rPr>
                            <a:t>2eq</a:t>
                          </a: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/kg-H</a:t>
                          </a:r>
                          <a:r>
                            <a:rPr lang="en-US" altLang="ko-KR" sz="800" baseline="-2500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) </a:t>
                          </a: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제시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 latinLnBrk="1">
                            <a:buFontTx/>
                            <a:buNone/>
                          </a:pP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각 </a:t>
                          </a: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9</a:t>
                          </a: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건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40</a:t>
                          </a:r>
                          <a:endParaRPr lang="ko-KR" altLang="en-US" sz="8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4303561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800" b="0">
                              <a:solidFill>
                                <a:schemeClr val="tx1"/>
                              </a:solidFill>
                              <a:latin typeface="맑은 고딕" panose="020B0503020000020004" pitchFamily="50" charset="-127"/>
                              <a:ea typeface="+mn-ea"/>
                            </a:rPr>
                            <a:t>TEA/LCA </a:t>
                          </a:r>
                          <a:r>
                            <a:rPr lang="ko-KR" altLang="en-US" sz="800" b="0">
                              <a:solidFill>
                                <a:schemeClr val="tx1"/>
                              </a:solidFill>
                              <a:latin typeface="맑은 고딕" panose="020B0503020000020004" pitchFamily="50" charset="-127"/>
                              <a:ea typeface="+mn-ea"/>
                            </a:rPr>
                            <a:t>툴 개발 </a:t>
                          </a:r>
                          <a:endParaRPr lang="ko-KR" altLang="en-US" sz="8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시나리오별 수소생산 공정에 대한 </a:t>
                          </a: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TEA/LCA </a:t>
                          </a: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통합 툴 개발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 latinLnBrk="1">
                            <a:buFontTx/>
                            <a:buNone/>
                          </a:pP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건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10</a:t>
                          </a:r>
                          <a:endParaRPr lang="ko-KR" altLang="en-US" sz="8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7808373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" name="표 1">
                <a:extLst>
                  <a:ext uri="{FF2B5EF4-FFF2-40B4-BE49-F238E27FC236}">
                    <a16:creationId xmlns:a16="http://schemas.microsoft.com/office/drawing/2014/main" id="{9B24B502-1B31-EC88-4D2D-8A9C5C63282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5290431"/>
                  </p:ext>
                </p:extLst>
              </p:nvPr>
            </p:nvGraphicFramePr>
            <p:xfrm>
              <a:off x="328771" y="7157570"/>
              <a:ext cx="6200457" cy="1415669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147603">
                      <a:extLst>
                        <a:ext uri="{9D8B030D-6E8A-4147-A177-3AD203B41FA5}">
                          <a16:colId xmlns:a16="http://schemas.microsoft.com/office/drawing/2014/main" val="953935177"/>
                        </a:ext>
                      </a:extLst>
                    </a:gridCol>
                    <a:gridCol w="3543300">
                      <a:extLst>
                        <a:ext uri="{9D8B030D-6E8A-4147-A177-3AD203B41FA5}">
                          <a16:colId xmlns:a16="http://schemas.microsoft.com/office/drawing/2014/main" val="1774478090"/>
                        </a:ext>
                      </a:extLst>
                    </a:gridCol>
                    <a:gridCol w="695325">
                      <a:extLst>
                        <a:ext uri="{9D8B030D-6E8A-4147-A177-3AD203B41FA5}">
                          <a16:colId xmlns:a16="http://schemas.microsoft.com/office/drawing/2014/main" val="2798333161"/>
                        </a:ext>
                      </a:extLst>
                    </a:gridCol>
                    <a:gridCol w="814229">
                      <a:extLst>
                        <a:ext uri="{9D8B030D-6E8A-4147-A177-3AD203B41FA5}">
                          <a16:colId xmlns:a16="http://schemas.microsoft.com/office/drawing/2014/main" val="239519956"/>
                        </a:ext>
                      </a:extLst>
                    </a:gridCol>
                  </a:tblGrid>
                  <a:tr h="22860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900" b="1"/>
                            <a:t>항목</a:t>
                          </a:r>
                        </a:p>
                      </a:txBody>
                      <a:tcPr anchor="ctr">
                        <a:solidFill>
                          <a:srgbClr val="E9F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900" b="1"/>
                            <a:t>운용정의</a:t>
                          </a:r>
                        </a:p>
                      </a:txBody>
                      <a:tcPr anchor="ctr">
                        <a:solidFill>
                          <a:srgbClr val="E9F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900" b="1"/>
                            <a:t>요구 값</a:t>
                          </a:r>
                        </a:p>
                      </a:txBody>
                      <a:tcPr anchor="ctr">
                        <a:solidFill>
                          <a:srgbClr val="E9F8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900" b="1"/>
                            <a:t>가중치 </a:t>
                          </a:r>
                          <a:r>
                            <a:rPr lang="en-US" altLang="ko-KR" sz="900" b="1"/>
                            <a:t>(%)</a:t>
                          </a:r>
                          <a:endParaRPr lang="ko-KR" altLang="en-US" sz="900" b="1"/>
                        </a:p>
                      </a:txBody>
                      <a:tcPr anchor="ctr">
                        <a:solidFill>
                          <a:srgbClr val="E9F8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38470910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공정모사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800" b="0">
                              <a:solidFill>
                                <a:schemeClr val="tx1"/>
                              </a:solidFill>
                              <a:latin typeface="맑은 고딕" panose="020B0503020000020004" pitchFamily="50" charset="-127"/>
                              <a:ea typeface="+mn-ea"/>
                            </a:rPr>
                            <a:t>시나리오별 공정모사 및 최적 공정도출</a:t>
                          </a: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(PFD/HMB)</a:t>
                          </a:r>
                          <a:endParaRPr lang="ko-KR" altLang="en-US" sz="8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 latinLnBrk="1">
                            <a:buFontTx/>
                            <a:buNone/>
                          </a:pP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9</a:t>
                          </a: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건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30</a:t>
                          </a:r>
                          <a:endParaRPr lang="ko-KR" altLang="en-US" sz="8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06804819"/>
                      </a:ext>
                    </a:extLst>
                  </a:tr>
                  <a:tr h="425069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에너지 저감율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2646" t="-105714" r="-42955" b="-13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>
                            <a:buFontTx/>
                            <a:buNone/>
                          </a:pP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  <a:latin typeface="맑은 고딕" panose="020B0503020000020004" pitchFamily="50" charset="-127"/>
                              <a:ea typeface="맑은 고딕" panose="020B0503020000020004" pitchFamily="50" charset="-127"/>
                            </a:rPr>
                            <a:t>≥ </a:t>
                          </a: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  <a:latin typeface="맑은 고딕" panose="020B0503020000020004" pitchFamily="50" charset="-127"/>
                              <a:ea typeface="맑은 고딕" panose="020B0503020000020004" pitchFamily="50" charset="-127"/>
                            </a:rPr>
                            <a:t>25% </a:t>
                          </a:r>
                        </a:p>
                        <a:p>
                          <a:pPr marL="0" indent="0" algn="ctr" latinLnBrk="1">
                            <a:buFontTx/>
                            <a:buNone/>
                          </a:pP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  <a:latin typeface="맑은 고딕" panose="020B0503020000020004" pitchFamily="50" charset="-127"/>
                              <a:ea typeface="맑은 고딕" panose="020B0503020000020004" pitchFamily="50" charset="-127"/>
                            </a:rPr>
                            <a:t>저감</a:t>
                          </a:r>
                          <a:endParaRPr lang="ko-KR" altLang="en-US" sz="8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20</a:t>
                          </a:r>
                          <a:endParaRPr lang="ko-KR" altLang="en-US" sz="8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0860729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TEA/LCA</a:t>
                          </a:r>
                          <a:endParaRPr lang="ko-KR" altLang="en-US" sz="8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95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시나리오별 수소 생산단가</a:t>
                          </a: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(U$/kg-H</a:t>
                          </a:r>
                          <a:r>
                            <a:rPr lang="en-US" altLang="ko-KR" sz="800" baseline="-2500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) </a:t>
                          </a: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및 </a:t>
                          </a:r>
                          <a:endParaRPr lang="en-US" altLang="ko-KR" sz="80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395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CO</a:t>
                          </a:r>
                          <a:r>
                            <a:rPr lang="en-US" altLang="ko-KR" sz="800" baseline="-25000">
                              <a:solidFill>
                                <a:schemeClr val="tx1"/>
                              </a:solidFill>
                            </a:rPr>
                            <a:t>2 </a:t>
                          </a: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배출량</a:t>
                          </a: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(kg-CO</a:t>
                          </a:r>
                          <a:r>
                            <a:rPr lang="en-US" altLang="ko-KR" sz="800" baseline="-25000">
                              <a:solidFill>
                                <a:schemeClr val="tx1"/>
                              </a:solidFill>
                            </a:rPr>
                            <a:t>2eq</a:t>
                          </a: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/kg-H</a:t>
                          </a:r>
                          <a:r>
                            <a:rPr lang="en-US" altLang="ko-KR" sz="800" baseline="-2500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) </a:t>
                          </a: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제시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 latinLnBrk="1">
                            <a:buFontTx/>
                            <a:buNone/>
                          </a:pP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각 </a:t>
                          </a: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9</a:t>
                          </a: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건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40</a:t>
                          </a:r>
                          <a:endParaRPr lang="ko-KR" altLang="en-US" sz="8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43035615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800" b="0">
                              <a:solidFill>
                                <a:schemeClr val="tx1"/>
                              </a:solidFill>
                              <a:latin typeface="맑은 고딕" panose="020B0503020000020004" pitchFamily="50" charset="-127"/>
                              <a:ea typeface="+mn-ea"/>
                            </a:rPr>
                            <a:t>TEA/LCA </a:t>
                          </a:r>
                          <a:r>
                            <a:rPr lang="ko-KR" altLang="en-US" sz="800" b="0">
                              <a:solidFill>
                                <a:schemeClr val="tx1"/>
                              </a:solidFill>
                              <a:latin typeface="맑은 고딕" panose="020B0503020000020004" pitchFamily="50" charset="-127"/>
                              <a:ea typeface="+mn-ea"/>
                            </a:rPr>
                            <a:t>툴 개발 </a:t>
                          </a:r>
                          <a:endParaRPr lang="ko-KR" altLang="en-US" sz="8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시나리오별 수소생산 공정에 대한 </a:t>
                          </a: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TEA/LCA </a:t>
                          </a: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통합 툴 개발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 latinLnBrk="1">
                            <a:buFontTx/>
                            <a:buNone/>
                          </a:pPr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  <a:r>
                            <a:rPr lang="ko-KR" altLang="en-US" sz="800">
                              <a:solidFill>
                                <a:schemeClr val="tx1"/>
                              </a:solidFill>
                            </a:rPr>
                            <a:t>건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800">
                              <a:solidFill>
                                <a:schemeClr val="tx1"/>
                              </a:solidFill>
                            </a:rPr>
                            <a:t>10</a:t>
                          </a:r>
                          <a:endParaRPr lang="ko-KR" altLang="en-US" sz="8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78083739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758C32F5-5B16-19D0-CC5C-8E1EF2DFFD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966691"/>
              </p:ext>
            </p:extLst>
          </p:nvPr>
        </p:nvGraphicFramePr>
        <p:xfrm>
          <a:off x="519514" y="4851400"/>
          <a:ext cx="5818970" cy="868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5734">
                  <a:extLst>
                    <a:ext uri="{9D8B030D-6E8A-4147-A177-3AD203B41FA5}">
                      <a16:colId xmlns:a16="http://schemas.microsoft.com/office/drawing/2014/main" val="2728508184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val="575820337"/>
                    </a:ext>
                  </a:extLst>
                </a:gridCol>
                <a:gridCol w="3017236">
                  <a:extLst>
                    <a:ext uri="{9D8B030D-6E8A-4147-A177-3AD203B41FA5}">
                      <a16:colId xmlns:a16="http://schemas.microsoft.com/office/drawing/2014/main" val="281980201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E6F5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>
                          <a:solidFill>
                            <a:schemeClr val="tx1"/>
                          </a:solidFill>
                        </a:rPr>
                        <a:t>대상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</a:rPr>
                        <a:t>DRI</a:t>
                      </a:r>
                      <a:r>
                        <a:rPr lang="en-US" altLang="ko-KR" sz="900" baseline="30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※</a:t>
                      </a:r>
                      <a:endParaRPr lang="ko-KR" altLang="en-US" sz="900" baseline="300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E6F5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>
                          <a:solidFill>
                            <a:schemeClr val="tx1"/>
                          </a:solidFill>
                        </a:rPr>
                        <a:t>H</a:t>
                      </a:r>
                      <a:r>
                        <a:rPr lang="en-US" altLang="ko-KR" sz="900" baseline="-2500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900">
                          <a:solidFill>
                            <a:schemeClr val="tx1"/>
                          </a:solidFill>
                        </a:rPr>
                        <a:t>생산공정</a:t>
                      </a:r>
                      <a:endParaRPr lang="ko-KR" altLang="en-US" sz="9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E6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64280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CASE 1/2/3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미분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DRI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열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촉매 활용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(HyREX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)</a:t>
                      </a:r>
                      <a:endParaRPr lang="ko-KR" altLang="en-US" sz="800" b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altLang="ko-KR" sz="800" b="0" kern="1200" spc="0" baseline="-2500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분해→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NH</a:t>
                      </a:r>
                      <a:r>
                        <a:rPr lang="en-US" altLang="ko-KR" sz="800" b="0" kern="1200" spc="0" baseline="-2500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분해 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/ NH</a:t>
                      </a:r>
                      <a:r>
                        <a:rPr lang="en-US" altLang="ko-KR" sz="800" b="0" kern="1200" spc="0" baseline="-2500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분해→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altLang="ko-KR" sz="800" b="0" kern="1200" spc="0" baseline="-2500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분해 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/ CH</a:t>
                      </a:r>
                      <a:r>
                        <a:rPr lang="en-US" altLang="ko-KR" sz="800" b="0" kern="1200" spc="0" baseline="-2500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분해 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20319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CASE 4/5/6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펠렛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DRI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열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촉매 활용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Shaft </a:t>
                      </a:r>
                      <a:r>
                        <a:rPr lang="ko-KR" altLang="en-US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환원로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)</a:t>
                      </a:r>
                      <a:endParaRPr lang="ko-KR" altLang="en-US" sz="800" b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altLang="ko-KR" sz="800" b="0" kern="1200" spc="0" baseline="-2500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분해→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NH</a:t>
                      </a:r>
                      <a:r>
                        <a:rPr lang="en-US" altLang="ko-KR" sz="800" b="0" kern="1200" spc="0" baseline="-2500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분해 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/ NH</a:t>
                      </a:r>
                      <a:r>
                        <a:rPr lang="en-US" altLang="ko-KR" sz="800" b="0" kern="1200" spc="0" baseline="-2500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분해→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altLang="ko-KR" sz="800" b="0" kern="1200" spc="0" baseline="-2500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분해 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/ CH</a:t>
                      </a:r>
                      <a:r>
                        <a:rPr lang="en-US" altLang="ko-KR" sz="800" b="0" kern="1200" spc="0" baseline="-2500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분해 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32148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CASE 7/8/9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</a:t>
                      </a:r>
                      <a:endParaRPr lang="ko-KR" altLang="en-US" sz="800" b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촉매 활용 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NH</a:t>
                      </a:r>
                      <a:r>
                        <a:rPr lang="en-US" altLang="ko-KR" sz="800" b="0" kern="1200" spc="0" baseline="-2500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분해 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/ CH</a:t>
                      </a:r>
                      <a:r>
                        <a:rPr lang="en-US" altLang="ko-KR" sz="800" b="0" kern="1200" spc="0" baseline="-2500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분해 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en-US" altLang="ko-KR" sz="800" b="0" kern="1200" spc="0" baseline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Co feeding(CH</a:t>
                      </a:r>
                      <a:r>
                        <a:rPr lang="en-US" altLang="ko-KR" sz="800" b="0" kern="1200" spc="0" baseline="-2500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altLang="ko-KR" sz="800" b="0" kern="1200" spc="0" baseline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+NH</a:t>
                      </a:r>
                      <a:r>
                        <a:rPr lang="en-US" altLang="ko-KR" sz="800" b="0" kern="1200" spc="0" baseline="-2500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ko-KR" sz="800" b="0" kern="1200" spc="0" baseline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ko-KR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 b="0" kern="1200" spc="0">
                          <a:ln>
                            <a:solidFill>
                              <a:srgbClr val="1F497D">
                                <a:satMod val="155000"/>
                                <a:alpha val="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</a:rPr>
                        <a:t>분해 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7559990"/>
                  </a:ext>
                </a:extLst>
              </a:tr>
            </a:tbl>
          </a:graphicData>
        </a:graphic>
      </p:graphicFrame>
      <p:sp>
        <p:nvSpPr>
          <p:cNvPr id="6" name="직사각형 5">
            <a:extLst>
              <a:ext uri="{FF2B5EF4-FFF2-40B4-BE49-F238E27FC236}">
                <a16:creationId xmlns:a16="http://schemas.microsoft.com/office/drawing/2014/main" id="{B0AB38B4-E105-50F3-D302-FDA94AF3FBD7}"/>
              </a:ext>
            </a:extLst>
          </p:cNvPr>
          <p:cNvSpPr/>
          <p:nvPr/>
        </p:nvSpPr>
        <p:spPr>
          <a:xfrm>
            <a:off x="-1" y="0"/>
            <a:ext cx="558801" cy="40011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4</a:t>
            </a:r>
            <a:endParaRPr kumimoji="0" lang="ko-KR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3071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437C96-4789-B290-56D9-E20EC467CE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3564DBD-A7DA-4C63-36BC-85926947537E}"/>
              </a:ext>
            </a:extLst>
          </p:cNvPr>
          <p:cNvSpPr txBox="1"/>
          <p:nvPr/>
        </p:nvSpPr>
        <p:spPr>
          <a:xfrm>
            <a:off x="1771345" y="213922"/>
            <a:ext cx="3315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35396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공모과제 제안 요청서</a:t>
            </a:r>
            <a:r>
              <a:rPr lang="en-US" altLang="ko-KR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(RFP)</a:t>
            </a:r>
            <a:endParaRPr lang="ko-KR" altLang="en-US" sz="20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F3A28C55-AAA9-0264-97E4-907D81846A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46501"/>
              </p:ext>
            </p:extLst>
          </p:nvPr>
        </p:nvGraphicFramePr>
        <p:xfrm>
          <a:off x="191528" y="854242"/>
          <a:ext cx="6468763" cy="8837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0710">
                  <a:extLst>
                    <a:ext uri="{9D8B030D-6E8A-4147-A177-3AD203B41FA5}">
                      <a16:colId xmlns:a16="http://schemas.microsoft.com/office/drawing/2014/main" val="1828289916"/>
                    </a:ext>
                  </a:extLst>
                </a:gridCol>
                <a:gridCol w="531340">
                  <a:extLst>
                    <a:ext uri="{9D8B030D-6E8A-4147-A177-3AD203B41FA5}">
                      <a16:colId xmlns:a16="http://schemas.microsoft.com/office/drawing/2014/main" val="2041940327"/>
                    </a:ext>
                  </a:extLst>
                </a:gridCol>
                <a:gridCol w="4596713">
                  <a:extLst>
                    <a:ext uri="{9D8B030D-6E8A-4147-A177-3AD203B41FA5}">
                      <a16:colId xmlns:a16="http://schemas.microsoft.com/office/drawing/2014/main" val="3481979450"/>
                    </a:ext>
                  </a:extLst>
                </a:gridCol>
              </a:tblGrid>
              <a:tr h="27751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과제명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직접 수소화를 통한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SAF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제조용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Tandem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촉매 개발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613157"/>
                  </a:ext>
                </a:extLst>
              </a:tr>
              <a:tr h="27751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연구기간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41727"/>
                  </a:ext>
                </a:extLst>
              </a:tr>
              <a:tr h="27751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주상욱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242849"/>
                  </a:ext>
                </a:extLst>
              </a:tr>
              <a:tr h="277513"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 </a:t>
                      </a: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제안과제 연구 필요성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8638686"/>
                  </a:ext>
                </a:extLst>
              </a:tr>
              <a:tr h="2230578">
                <a:tc gridSpan="3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항공산업의 경우 전기화가 불가능하여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고에너지 밀도의 액체 연료가 필수적임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따라서 항공연료의 탈탄소화를 위해 기존 화석 연료를 대체하는 지속 가능한 항공 연료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(SAF)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개발 필요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상용화된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SAF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는 주로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HEFA, FT-bio, Alcohol-to-Jet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등 바이오매스 기반 경로에 의존하나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원료 공급 및 생산량의 한계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지속가능성 이슈로 인해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2050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SAF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의 수요 충족 불가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직접 수소화 기반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SAF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생산은 원료의 무제한성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탄소중립 실현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정책적 요구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기반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SAF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의무화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기술적 진보 측면에서 필수적인 대안임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특히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Tandem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촉매 시스템은 기존 다단 공정을 단일 반응기로 통합해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SAF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생산의 경제성과 효율성을 동시에 확보할 수 있어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향후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SAF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시장을 선점할 수 있는 핵심 기술로 평가됨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59924"/>
                  </a:ext>
                </a:extLst>
              </a:tr>
              <a:tr h="277513"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연구목표 및 내용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4793278"/>
                  </a:ext>
                </a:extLst>
              </a:tr>
              <a:tr h="4395181">
                <a:tc gridSpan="3">
                  <a:txBody>
                    <a:bodyPr/>
                    <a:lstStyle/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목표</a:t>
                      </a: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Tx/>
                        <a:buChar char="-"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SAF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제조를 위한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RWGS, FTS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동시 반응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Tandem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촉매 개발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내용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Tx/>
                        <a:buChar char="-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비귀금속 촉매 활용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RWGS, FTS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동시 반응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Tandem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촉매 개발 및 레시피 도출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Tx/>
                        <a:buChar char="-"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SAF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합성 반응 최적 조건 도출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반응조건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: Feed gas H/C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비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2~3,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압력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≤3 MPa,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온도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≤350ºC, GHSV</a:t>
                      </a:r>
                      <a:r>
                        <a:rPr lang="en-US" altLang="ko-KR" sz="1200">
                          <a:solidFill>
                            <a:schemeClr val="tx1"/>
                          </a:solidFill>
                        </a:rPr>
                        <a:t>≥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3000 h</a:t>
                      </a:r>
                      <a:r>
                        <a:rPr lang="en-US" altLang="ko-KR" sz="1200" b="0" baseline="30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-1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Feed gas (CO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H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 H/C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비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2~3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평가 및 추가 실험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포함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*</a:t>
                      </a: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Tx/>
                        <a:buNone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*Tail gas recycle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가정 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05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/CO/H</a:t>
                      </a:r>
                      <a:r>
                        <a:rPr lang="en-US" altLang="ko-KR" sz="105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혼합가스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미반응 재순환 가스 모사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조건 포함</a:t>
                      </a:r>
                      <a:endParaRPr lang="en-US" altLang="ko-KR" sz="105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Tx/>
                        <a:buChar char="-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최적 조건 기준 장기안정성 평가 및 촉매 성능 저하 원인 규명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지표</a:t>
                      </a: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969530"/>
                  </a:ext>
                </a:extLst>
              </a:tr>
              <a:tr h="277513">
                <a:tc gridSpan="2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3.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기타 특이사항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1170211"/>
                  </a:ext>
                </a:extLst>
              </a:tr>
              <a:tr h="546997">
                <a:tc gridSpan="3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기발표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공개 된 논문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특허 내용 제외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IP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창출 목적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SAF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합성 반응 및 생성물 분석 시스템 보유 필수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연구비에 반응기 제작비용 편성 불가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7440376"/>
                  </a:ext>
                </a:extLst>
              </a:tr>
            </a:tbl>
          </a:graphicData>
        </a:graphic>
      </p:graphicFrame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349A5E44-A0B6-FCAF-C34F-A25C266122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319063"/>
              </p:ext>
            </p:extLst>
          </p:nvPr>
        </p:nvGraphicFramePr>
        <p:xfrm>
          <a:off x="390728" y="7205244"/>
          <a:ext cx="6104304" cy="1463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2000">
                  <a:extLst>
                    <a:ext uri="{9D8B030D-6E8A-4147-A177-3AD203B41FA5}">
                      <a16:colId xmlns:a16="http://schemas.microsoft.com/office/drawing/2014/main" val="953935177"/>
                    </a:ext>
                  </a:extLst>
                </a:gridCol>
                <a:gridCol w="3043361">
                  <a:extLst>
                    <a:ext uri="{9D8B030D-6E8A-4147-A177-3AD203B41FA5}">
                      <a16:colId xmlns:a16="http://schemas.microsoft.com/office/drawing/2014/main" val="1774478090"/>
                    </a:ext>
                  </a:extLst>
                </a:gridCol>
                <a:gridCol w="936943">
                  <a:extLst>
                    <a:ext uri="{9D8B030D-6E8A-4147-A177-3AD203B41FA5}">
                      <a16:colId xmlns:a16="http://schemas.microsoft.com/office/drawing/2014/main" val="279833316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3951995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/>
                        <a:t>항목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/>
                        <a:t>운용정의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/>
                        <a:t>요구 값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/>
                        <a:t>가중치</a:t>
                      </a:r>
                      <a:r>
                        <a:rPr lang="en-US" altLang="ko-KR" sz="1100" b="1"/>
                        <a:t>(%)</a:t>
                      </a:r>
                      <a:endParaRPr lang="ko-KR" altLang="en-US" sz="1100" b="1"/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470910"/>
                  </a:ext>
                </a:extLst>
              </a:tr>
              <a:tr h="11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CO</a:t>
                      </a:r>
                      <a:r>
                        <a:rPr lang="en-US" altLang="ko-KR" sz="1100" baseline="-2500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전환율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(1-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배출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CO</a:t>
                      </a:r>
                      <a:r>
                        <a:rPr lang="en-US" altLang="ko-KR" sz="1100" baseline="-2500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질량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투입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CO</a:t>
                      </a:r>
                      <a:r>
                        <a:rPr lang="en-US" altLang="ko-KR" sz="1100" baseline="-2500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 질량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) x 100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≥ 50%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68048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SAF(C</a:t>
                      </a:r>
                      <a:r>
                        <a:rPr lang="en-US" altLang="ko-KR" sz="1100" baseline="-2500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en-US" altLang="ko-KR" sz="1100" baseline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 선택도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US" altLang="ko-KR" sz="1100" baseline="-2500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생산량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/CO</a:t>
                      </a:r>
                      <a:r>
                        <a:rPr lang="en-US" altLang="ko-KR" sz="1100" baseline="-2500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전환량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x 100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(C balance)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≥ 40%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42052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촉매 장기 안정성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전환율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선택도 감소율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1%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이내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Tx/>
                        <a:buNone/>
                      </a:pP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≥ 100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시간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30356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촉매 제조 레시피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성능지표 만족 최적 촉매 레시피 및</a:t>
                      </a:r>
                      <a:endParaRPr lang="en-US" altLang="ko-KR" sz="110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대량 생산 시 촉매제조원가 도출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Tx/>
                        <a:buNone/>
                      </a:pP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≥ 1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3511050"/>
                  </a:ext>
                </a:extLst>
              </a:tr>
            </a:tbl>
          </a:graphicData>
        </a:graphic>
      </p:graphicFrame>
      <p:sp>
        <p:nvSpPr>
          <p:cNvPr id="3" name="직사각형 2">
            <a:extLst>
              <a:ext uri="{FF2B5EF4-FFF2-40B4-BE49-F238E27FC236}">
                <a16:creationId xmlns:a16="http://schemas.microsoft.com/office/drawing/2014/main" id="{24603E6C-7A90-3DCB-8B57-1A92F6EF8200}"/>
              </a:ext>
            </a:extLst>
          </p:cNvPr>
          <p:cNvSpPr/>
          <p:nvPr/>
        </p:nvSpPr>
        <p:spPr>
          <a:xfrm>
            <a:off x="-1" y="0"/>
            <a:ext cx="558801" cy="40011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/>
              <a:t>5</a:t>
            </a:r>
            <a:endParaRPr lang="ko-KR" altLang="en-US" b="1"/>
          </a:p>
        </p:txBody>
      </p:sp>
    </p:spTree>
    <p:extLst>
      <p:ext uri="{BB962C8B-B14F-4D97-AF65-F5344CB8AC3E}">
        <p14:creationId xmlns:p14="http://schemas.microsoft.com/office/powerpoint/2010/main" val="2368384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F55939-1569-6CCF-89FD-FA114E2356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1269EC4-58BB-C586-D7C9-DDA704330183}"/>
              </a:ext>
            </a:extLst>
          </p:cNvPr>
          <p:cNvSpPr txBox="1"/>
          <p:nvPr/>
        </p:nvSpPr>
        <p:spPr>
          <a:xfrm>
            <a:off x="1771345" y="213922"/>
            <a:ext cx="3315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35396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공모과제 제안 요청서</a:t>
            </a:r>
            <a:r>
              <a:rPr lang="en-US" altLang="ko-KR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(RFP)</a:t>
            </a:r>
            <a:endParaRPr lang="ko-KR" altLang="en-US" sz="20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86DAAC5-FED7-99CD-3DF0-C40D903FA5C1}"/>
              </a:ext>
            </a:extLst>
          </p:cNvPr>
          <p:cNvSpPr/>
          <p:nvPr/>
        </p:nvSpPr>
        <p:spPr>
          <a:xfrm>
            <a:off x="-1" y="0"/>
            <a:ext cx="558801" cy="40011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/>
              <a:t>6</a:t>
            </a:r>
            <a:endParaRPr lang="ko-KR" altLang="en-US" b="1"/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BE193CE5-35CE-5C1C-8CAA-7B4416836A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1570118"/>
              </p:ext>
            </p:extLst>
          </p:nvPr>
        </p:nvGraphicFramePr>
        <p:xfrm>
          <a:off x="191528" y="873397"/>
          <a:ext cx="6468763" cy="89181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0710">
                  <a:extLst>
                    <a:ext uri="{9D8B030D-6E8A-4147-A177-3AD203B41FA5}">
                      <a16:colId xmlns:a16="http://schemas.microsoft.com/office/drawing/2014/main" val="1828289916"/>
                    </a:ext>
                  </a:extLst>
                </a:gridCol>
                <a:gridCol w="531340">
                  <a:extLst>
                    <a:ext uri="{9D8B030D-6E8A-4147-A177-3AD203B41FA5}">
                      <a16:colId xmlns:a16="http://schemas.microsoft.com/office/drawing/2014/main" val="2041940327"/>
                    </a:ext>
                  </a:extLst>
                </a:gridCol>
                <a:gridCol w="4596713">
                  <a:extLst>
                    <a:ext uri="{9D8B030D-6E8A-4147-A177-3AD203B41FA5}">
                      <a16:colId xmlns:a16="http://schemas.microsoft.com/office/drawing/2014/main" val="3481979450"/>
                    </a:ext>
                  </a:extLst>
                </a:gridCol>
              </a:tblGrid>
              <a:tr h="29074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과제명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제철 부생가스 대상 재생에너지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2.0 GJ/t-CO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이하 흡수제 개발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613157"/>
                  </a:ext>
                </a:extLst>
              </a:tr>
              <a:tr h="276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연구기간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41727"/>
                  </a:ext>
                </a:extLst>
              </a:tr>
              <a:tr h="276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최정호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242849"/>
                  </a:ext>
                </a:extLst>
              </a:tr>
              <a:tr h="276930"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 </a:t>
                      </a: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제안과제 연구 필요성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8638686"/>
                  </a:ext>
                </a:extLst>
              </a:tr>
              <a:tr h="1745880">
                <a:tc gridSpan="3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30000"/>
                        </a:lnSpc>
                        <a:buFontTx/>
                        <a:buChar char="-"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대량 포집을 위한 기술 중 기술 개발 성숙도가 가장 높은 기술은 흡수법으로 대부분의 경우 연소 배가스를 대상으로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포집 공정 및 흡수제를 개발중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Tx/>
                        <a:buChar char="-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제철 공정은 배가스 뿐 아니라 부생가스가 존재함에 따라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포집 공정을 개발할 경우 다양한 조건에서의 성능 및 불순물에 대한 영향 평가가 필요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Tx/>
                        <a:buChar char="-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제철 공정의 배가스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부생가스 대상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포집 기술 적용시 재생에너지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포집률 뿐 아니라 흡수제 성능 저하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손실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분해 등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에 따른 영향을 평가하고 이에 대한 대응 방안 수립이 반드시 필요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59924"/>
                  </a:ext>
                </a:extLst>
              </a:tr>
              <a:tr h="276930"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위탁연구목표 및 내용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4793278"/>
                  </a:ext>
                </a:extLst>
              </a:tr>
              <a:tr h="4776862">
                <a:tc gridSpan="3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■ 연구 목표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제철 부생가스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배가스 대상 저에너지형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포집 흡수제 개발 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(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제철소 부생가스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배가스 기반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– 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/CO/H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/N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 baseline="30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1)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등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내용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제철 부생가스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배가스 대상 포집에너지 저감을 위한 흡수제 제시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(ex. 2.0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GJ/tCO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이하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제철 부생가스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배가스 대상 포집 기술 적용시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포집 흡수제와 제철소 발생 가스 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 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성분과의 부반응 예측 및 반응 기작 도출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제철 부생가스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배가스 대상 포집 기술 적용시 흡수제 분해 산물 및 흡수제 손실량 분석</a:t>
                      </a:r>
                      <a:endParaRPr lang="en-US" altLang="ko-KR" sz="120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제철 부생가스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배가스 대상 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포집 기술 적용시 부반응 억제 및 반응 부산물 제어를 </a:t>
                      </a:r>
                      <a:b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  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위한 방안 도출</a:t>
                      </a:r>
                      <a:endParaRPr lang="en-US" altLang="ko-KR" sz="120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지표</a:t>
                      </a:r>
                      <a:endParaRPr lang="en-US" altLang="ko-KR" sz="120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120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120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120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120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120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120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120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120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969530"/>
                  </a:ext>
                </a:extLst>
              </a:tr>
              <a:tr h="276930">
                <a:tc gridSpan="2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3.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기타 특이사항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1170211"/>
                  </a:ext>
                </a:extLst>
              </a:tr>
              <a:tr h="720000">
                <a:tc gridSpan="3">
                  <a:txBody>
                    <a:bodyPr/>
                    <a:lstStyle/>
                    <a:p>
                      <a:pPr marL="0" indent="0" algn="l" latinLnBrk="1"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부생가스 및 배가스의 상세 성분 및 불순물 조건은 과제 체결 후 제공 예정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</a:b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포집 관련 연구과제 수행 이력 보유 필수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7440376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8DCFD158-DB48-E342-0674-57B9466F40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406791"/>
              </p:ext>
            </p:extLst>
          </p:nvPr>
        </p:nvGraphicFramePr>
        <p:xfrm>
          <a:off x="341623" y="6544840"/>
          <a:ext cx="6168572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7340">
                  <a:extLst>
                    <a:ext uri="{9D8B030D-6E8A-4147-A177-3AD203B41FA5}">
                      <a16:colId xmlns:a16="http://schemas.microsoft.com/office/drawing/2014/main" val="267010903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val="1923428229"/>
                    </a:ext>
                  </a:extLst>
                </a:gridCol>
                <a:gridCol w="1046922">
                  <a:extLst>
                    <a:ext uri="{9D8B030D-6E8A-4147-A177-3AD203B41FA5}">
                      <a16:colId xmlns:a16="http://schemas.microsoft.com/office/drawing/2014/main" val="3692949242"/>
                    </a:ext>
                  </a:extLst>
                </a:gridCol>
                <a:gridCol w="715617">
                  <a:extLst>
                    <a:ext uri="{9D8B030D-6E8A-4147-A177-3AD203B41FA5}">
                      <a16:colId xmlns:a16="http://schemas.microsoft.com/office/drawing/2014/main" val="3997849026"/>
                    </a:ext>
                  </a:extLst>
                </a:gridCol>
                <a:gridCol w="1938919">
                  <a:extLst>
                    <a:ext uri="{9D8B030D-6E8A-4147-A177-3AD203B41FA5}">
                      <a16:colId xmlns:a16="http://schemas.microsoft.com/office/drawing/2014/main" val="589363058"/>
                    </a:ext>
                  </a:extLst>
                </a:gridCol>
              </a:tblGrid>
              <a:tr h="12029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항목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운용정의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개발목표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가중치</a:t>
                      </a:r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(%)</a:t>
                      </a:r>
                      <a:endParaRPr lang="ko-KR" altLang="en-US" sz="1000" b="0" kern="120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기타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0328927"/>
                  </a:ext>
                </a:extLst>
              </a:tr>
              <a:tr h="4210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흡수제 </a:t>
                      </a:r>
                      <a:endParaRPr lang="en-US" altLang="ko-KR" sz="1000" b="0" kern="120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  <a:p>
                      <a:pPr algn="ctr" latinLnBrk="1"/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개발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CO/H</a:t>
                      </a:r>
                      <a:r>
                        <a:rPr lang="en-US" altLang="ko-KR" sz="1000" b="0" kern="120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2</a:t>
                      </a:r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/N</a:t>
                      </a:r>
                      <a:r>
                        <a:rPr lang="en-US" altLang="ko-KR" sz="1000" b="0" kern="120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2</a:t>
                      </a:r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미량 </a:t>
                      </a:r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O</a:t>
                      </a:r>
                      <a:r>
                        <a:rPr lang="en-US" altLang="ko-KR" sz="1000" b="0" kern="120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2</a:t>
                      </a:r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등의</a:t>
                      </a:r>
                      <a:endParaRPr lang="en-US" altLang="ko-KR" sz="1000" b="0" kern="120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  <a:p>
                      <a:pPr algn="ctr" latinLnBrk="1"/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부생가스</a:t>
                      </a:r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연소배가스 모사가스 활용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None/>
                      </a:pP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재생에너지 </a:t>
                      </a:r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: 2.0 GJ/tCO</a:t>
                      </a:r>
                      <a:r>
                        <a:rPr lang="en-US" altLang="ko-KR" sz="1000" b="0" kern="120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흡수소재 </a:t>
                      </a:r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: 2</a:t>
                      </a: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건 이상 제시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40</a:t>
                      </a:r>
                      <a:endParaRPr lang="ko-KR" altLang="en-US" sz="1000" b="0" kern="120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상용 흡수제 포함 </a:t>
                      </a:r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50</a:t>
                      </a: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건 이상 흡수제 </a:t>
                      </a:r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screening</a:t>
                      </a:r>
                    </a:p>
                    <a:p>
                      <a:pPr algn="l" latinLnBrk="1"/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흡수</a:t>
                      </a:r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재생 조건 下</a:t>
                      </a:r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재생에너지</a:t>
                      </a:r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흡수용량</a:t>
                      </a:r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(cyclic capacity) </a:t>
                      </a: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기반 흡수소재선정</a:t>
                      </a:r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)</a:t>
                      </a:r>
                      <a:endParaRPr lang="ko-KR" altLang="en-US" sz="1000" b="0" kern="120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7368468"/>
                  </a:ext>
                </a:extLst>
              </a:tr>
              <a:tr h="201867"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부반응 </a:t>
                      </a:r>
                      <a:endParaRPr lang="en-US" altLang="ko-KR" sz="1000" b="0" kern="120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기작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CO/O</a:t>
                      </a:r>
                      <a:r>
                        <a:rPr lang="en-US" altLang="ko-KR" sz="1000" b="0" kern="120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2</a:t>
                      </a:r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/H</a:t>
                      </a:r>
                      <a:r>
                        <a:rPr lang="en-US" altLang="ko-KR" sz="1000" b="0" kern="120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2</a:t>
                      </a: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에 대한 부반응 </a:t>
                      </a:r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mechanism</a:t>
                      </a: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개발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분해 메커니즘 </a:t>
                      </a:r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: 1</a:t>
                      </a: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Screening </a:t>
                      </a: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기반 실제 분석데이터 활용</a:t>
                      </a:r>
                      <a:endParaRPr lang="en-US" altLang="ko-KR" sz="1000" b="0" kern="120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6024111"/>
                  </a:ext>
                </a:extLst>
              </a:tr>
              <a:tr h="270668"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부반응</a:t>
                      </a:r>
                      <a:endParaRPr lang="en-US" altLang="ko-KR" sz="1000" b="0" kern="120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억제 </a:t>
                      </a:r>
                      <a:endParaRPr lang="en-US" altLang="ko-KR" sz="1000" b="0" kern="120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기술 제안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부반응 억제 첨가제</a:t>
                      </a:r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기술 등부반응 억제 방안 제시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부반응 억제 방안 </a:t>
                      </a:r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: 1</a:t>
                      </a:r>
                      <a:r>
                        <a:rPr lang="ko-KR" altLang="en-US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30</a:t>
                      </a:r>
                      <a:endParaRPr lang="ko-KR" altLang="en-US" sz="1000" b="0" kern="120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kern="120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-</a:t>
                      </a:r>
                      <a:endParaRPr lang="ko-KR" altLang="en-US" sz="1000" b="0" kern="120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68213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3754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94E70C-C33D-637B-97F0-9FFD5B62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8E13600-4998-236E-707E-C03C7377CE9D}"/>
              </a:ext>
            </a:extLst>
          </p:cNvPr>
          <p:cNvSpPr txBox="1"/>
          <p:nvPr/>
        </p:nvSpPr>
        <p:spPr>
          <a:xfrm>
            <a:off x="1771345" y="213922"/>
            <a:ext cx="3315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35396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공모과제 제안 요청서</a:t>
            </a:r>
            <a:r>
              <a:rPr lang="en-US" altLang="ko-KR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(RFP)</a:t>
            </a:r>
            <a:endParaRPr lang="ko-KR" altLang="en-US" sz="20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A75EE1E7-7D5A-D8FD-2E0D-9FEC5FC85A88}"/>
              </a:ext>
            </a:extLst>
          </p:cNvPr>
          <p:cNvSpPr/>
          <p:nvPr/>
        </p:nvSpPr>
        <p:spPr>
          <a:xfrm>
            <a:off x="-1" y="0"/>
            <a:ext cx="558801" cy="40011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/>
              <a:t>7</a:t>
            </a:r>
            <a:endParaRPr lang="ko-KR" altLang="en-US" b="1"/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9664B720-80CB-7630-C77F-A17B94149D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092409"/>
              </p:ext>
            </p:extLst>
          </p:nvPr>
        </p:nvGraphicFramePr>
        <p:xfrm>
          <a:off x="191528" y="778042"/>
          <a:ext cx="6468763" cy="895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0710">
                  <a:extLst>
                    <a:ext uri="{9D8B030D-6E8A-4147-A177-3AD203B41FA5}">
                      <a16:colId xmlns:a16="http://schemas.microsoft.com/office/drawing/2014/main" val="1828289916"/>
                    </a:ext>
                  </a:extLst>
                </a:gridCol>
                <a:gridCol w="531340">
                  <a:extLst>
                    <a:ext uri="{9D8B030D-6E8A-4147-A177-3AD203B41FA5}">
                      <a16:colId xmlns:a16="http://schemas.microsoft.com/office/drawing/2014/main" val="2041940327"/>
                    </a:ext>
                  </a:extLst>
                </a:gridCol>
                <a:gridCol w="4596713">
                  <a:extLst>
                    <a:ext uri="{9D8B030D-6E8A-4147-A177-3AD203B41FA5}">
                      <a16:colId xmlns:a16="http://schemas.microsoft.com/office/drawing/2014/main" val="3481979450"/>
                    </a:ext>
                  </a:extLst>
                </a:gridCol>
              </a:tblGrid>
              <a:tr h="2910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과제명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AI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활용 고압 역수성가스 전환 촉매 개발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613157"/>
                  </a:ext>
                </a:extLst>
              </a:tr>
              <a:tr h="2910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연구기간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41727"/>
                  </a:ext>
                </a:extLst>
              </a:tr>
              <a:tr h="2910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전남기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242849"/>
                  </a:ext>
                </a:extLst>
              </a:tr>
              <a:tr h="291045"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 </a:t>
                      </a: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제안과제 연구 필요성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8638686"/>
                  </a:ext>
                </a:extLst>
              </a:tr>
              <a:tr h="3156124">
                <a:tc gridSpan="3">
                  <a:txBody>
                    <a:bodyPr/>
                    <a:lstStyle/>
                    <a:p>
                      <a:pPr marL="342900" lvl="0" indent="-342900" algn="just" latinLnBrk="1">
                        <a:lnSpc>
                          <a:spcPct val="90000"/>
                        </a:lnSpc>
                        <a:spcAft>
                          <a:spcPts val="800"/>
                        </a:spcAft>
                        <a:buFont typeface="맑은 고딕" panose="020B0503020000020004" pitchFamily="50" charset="-127"/>
                        <a:buChar char="○"/>
                      </a:pPr>
                      <a:r>
                        <a:rPr lang="ko-KR" altLang="en-US" sz="1200" kern="10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탄소중립 달성 및 부가가치 창출을 위한 산업공정 배출 </a:t>
                      </a:r>
                      <a:r>
                        <a:rPr lang="en-US" altLang="ko-KR" sz="1200" kern="10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altLang="ko-KR" sz="1200" kern="100" baseline="-2500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ko-KR" altLang="en-US" sz="1200" kern="10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 자원화 기술 개발 필요</a:t>
                      </a:r>
                      <a:endParaRPr lang="en-US" altLang="ko-KR" sz="1200" kern="10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 latinLnBrk="1">
                        <a:lnSpc>
                          <a:spcPct val="90000"/>
                        </a:lnSpc>
                        <a:spcAft>
                          <a:spcPts val="800"/>
                        </a:spcAft>
                        <a:buFont typeface="맑은 고딕" panose="020B0503020000020004" pitchFamily="50" charset="-127"/>
                        <a:buChar char="○"/>
                      </a:pPr>
                      <a:r>
                        <a:rPr lang="en-US" altLang="ko-KR" sz="1200" kern="10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altLang="ko-KR" sz="1200" kern="100" baseline="-2500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ko-KR" altLang="en-US" sz="1200" kern="10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와 </a:t>
                      </a:r>
                      <a:r>
                        <a:rPr lang="en-US" altLang="ko-KR" sz="1200" kern="10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altLang="ko-KR" sz="1200" kern="100" baseline="-2500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ko-KR" altLang="en-US" sz="1200" kern="10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를 반응시켜 </a:t>
                      </a:r>
                      <a:r>
                        <a:rPr lang="en-US" altLang="ko-KR" sz="1200" kern="10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ko-KR" altLang="en-US" sz="1200" kern="10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를 제조하는 역수성가스전환</a:t>
                      </a:r>
                      <a:r>
                        <a:rPr lang="en-US" altLang="ko-KR" sz="1200" kern="10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ko-KR" sz="1200">
                          <a:solidFill>
                            <a:schemeClr val="tx1"/>
                          </a:solidFill>
                          <a:effectLst/>
                          <a:ea typeface="+mn-ea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altLang="ko-KR" sz="1200" baseline="-25000">
                          <a:solidFill>
                            <a:schemeClr val="tx1"/>
                          </a:solidFill>
                          <a:effectLst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ko-KR" sz="1200">
                          <a:solidFill>
                            <a:schemeClr val="tx1"/>
                          </a:solidFill>
                          <a:effectLst/>
                          <a:ea typeface="+mn-ea"/>
                          <a:cs typeface="Times New Roman" panose="02020603050405020304" pitchFamily="18" charset="0"/>
                        </a:rPr>
                        <a:t> + H</a:t>
                      </a:r>
                      <a:r>
                        <a:rPr lang="en-US" altLang="ko-KR" sz="1200" baseline="-25000">
                          <a:solidFill>
                            <a:schemeClr val="tx1"/>
                          </a:solidFill>
                          <a:effectLst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ko-KR" sz="1200">
                          <a:solidFill>
                            <a:schemeClr val="tx1"/>
                          </a:solidFill>
                          <a:effectLst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20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↔</a:t>
                      </a:r>
                      <a:r>
                        <a:rPr lang="en-US" altLang="ko-KR" sz="1200">
                          <a:solidFill>
                            <a:schemeClr val="tx1"/>
                          </a:solidFill>
                          <a:effectLst/>
                          <a:ea typeface="+mn-ea"/>
                          <a:cs typeface="Times New Roman" panose="02020603050405020304" pitchFamily="18" charset="0"/>
                        </a:rPr>
                        <a:t> CO + H</a:t>
                      </a:r>
                      <a:r>
                        <a:rPr lang="en-US" altLang="ko-KR" sz="1200" baseline="-25000">
                          <a:solidFill>
                            <a:schemeClr val="tx1"/>
                          </a:solidFill>
                          <a:effectLst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ko-KR" sz="1200">
                          <a:solidFill>
                            <a:schemeClr val="tx1"/>
                          </a:solidFill>
                          <a:effectLst/>
                          <a:ea typeface="+mn-ea"/>
                          <a:cs typeface="Times New Roman" panose="02020603050405020304" pitchFamily="18" charset="0"/>
                        </a:rPr>
                        <a:t>O, </a:t>
                      </a:r>
                      <a:r>
                        <a:rPr lang="en-US" altLang="ko-KR" sz="1200" kern="10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RWGS)</a:t>
                      </a:r>
                      <a:r>
                        <a:rPr lang="ko-KR" altLang="en-US" sz="1200" kern="10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반응은 메탄올</a:t>
                      </a:r>
                      <a:r>
                        <a:rPr lang="en-US" altLang="ko-KR" sz="1200" kern="10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, e-fuel </a:t>
                      </a:r>
                      <a:r>
                        <a:rPr lang="ko-KR" altLang="en-US" sz="1200" kern="10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등 탄소저감 케미칼 제조 시스템의 핵심 단위 공정으로 활용되며</a:t>
                      </a:r>
                      <a:r>
                        <a:rPr lang="en-US" altLang="ko-KR" sz="1200" kern="10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altLang="en-US" sz="1200" kern="10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제철공정 환원가스 제조 목적으로도 활용 가능 </a:t>
                      </a:r>
                      <a:endParaRPr lang="ko-KR" altLang="ko-KR" sz="1200" kern="10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 latinLnBrk="1">
                        <a:lnSpc>
                          <a:spcPct val="90000"/>
                        </a:lnSpc>
                        <a:spcAft>
                          <a:spcPts val="800"/>
                        </a:spcAft>
                        <a:buFont typeface="맑은 고딕" panose="020B0503020000020004" pitchFamily="50" charset="-127"/>
                        <a:buChar char="○"/>
                      </a:pPr>
                      <a:r>
                        <a:rPr lang="ko-KR" altLang="en-US" sz="1200" kern="100"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고압 </a:t>
                      </a:r>
                      <a:r>
                        <a:rPr lang="en-US" altLang="ko-KR" sz="1200" kern="100"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RWGS</a:t>
                      </a:r>
                      <a:r>
                        <a:rPr lang="ko-KR" altLang="en-US" sz="1200" kern="100"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 반응 진행 시 생성물인 </a:t>
                      </a:r>
                      <a:r>
                        <a:rPr lang="en-US" altLang="ko-KR" sz="1200" kern="100"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ko-KR" altLang="en-US" sz="1200" kern="100"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를 </a:t>
                      </a:r>
                      <a:r>
                        <a:rPr lang="en-US" altLang="ko-KR" sz="1200" kern="100"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Fischer-Trposch, </a:t>
                      </a:r>
                      <a:r>
                        <a:rPr lang="ko-KR" altLang="en-US" sz="1200" kern="100"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메탄올 합성 반응 등 </a:t>
                      </a:r>
                      <a:r>
                        <a:rPr lang="en-US" altLang="ko-KR" sz="1200" kern="100"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30 bar </a:t>
                      </a:r>
                      <a:r>
                        <a:rPr lang="ko-KR" altLang="en-US" sz="1200" kern="100"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이상의 고압 공정의 </a:t>
                      </a:r>
                      <a:r>
                        <a:rPr lang="en-US" altLang="ko-KR" sz="1200" kern="100"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feed</a:t>
                      </a:r>
                      <a:r>
                        <a:rPr lang="ko-KR" altLang="en-US" sz="1200" kern="100"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로 효율적 연계가 가능하다는 장점이 있으나</a:t>
                      </a:r>
                      <a:r>
                        <a:rPr lang="en-US" altLang="ko-KR" sz="1200" kern="100"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altLang="en-US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고압조건에서 부반응인 메탄화</a:t>
                      </a:r>
                      <a:r>
                        <a:rPr lang="en-US" altLang="ko-KR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(CO</a:t>
                      </a:r>
                      <a:r>
                        <a:rPr lang="en-US" altLang="ko-KR" sz="1200" baseline="-250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ko-KR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 + 4H</a:t>
                      </a:r>
                      <a:r>
                        <a:rPr lang="en-US" altLang="ko-KR" sz="1200" baseline="-250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ko-KR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200"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↔</a:t>
                      </a:r>
                      <a:r>
                        <a:rPr lang="en-US" altLang="ko-KR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 CH</a:t>
                      </a:r>
                      <a:r>
                        <a:rPr lang="en-US" altLang="ko-KR" sz="1200" baseline="-250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altLang="ko-KR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 + 2H</a:t>
                      </a:r>
                      <a:r>
                        <a:rPr lang="en-US" altLang="ko-KR" sz="1200" baseline="-250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ko-KR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O) </a:t>
                      </a:r>
                      <a:r>
                        <a:rPr lang="ko-KR" altLang="en-US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및 탄소침적이 촉진되어 선택적 </a:t>
                      </a:r>
                      <a:r>
                        <a:rPr lang="en-US" altLang="ko-KR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CO </a:t>
                      </a:r>
                      <a:r>
                        <a:rPr lang="ko-KR" altLang="en-US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생산이 제한되는 문제점이 있음</a:t>
                      </a:r>
                      <a:endParaRPr lang="en-US" altLang="ko-KR" sz="1200">
                        <a:effectLst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 latinLnBrk="1">
                        <a:lnSpc>
                          <a:spcPct val="90000"/>
                        </a:lnSpc>
                        <a:spcAft>
                          <a:spcPts val="800"/>
                        </a:spcAft>
                        <a:buFont typeface="맑은 고딕" panose="020B0503020000020004" pitchFamily="50" charset="-127"/>
                        <a:buChar char="○"/>
                      </a:pPr>
                      <a:r>
                        <a:rPr lang="en-US" altLang="ko-KR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10 bar</a:t>
                      </a:r>
                      <a:r>
                        <a:rPr lang="ko-KR" altLang="en-US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이상의 </a:t>
                      </a:r>
                      <a:r>
                        <a:rPr lang="en-US" altLang="ko-KR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RWGS </a:t>
                      </a:r>
                      <a:r>
                        <a:rPr lang="ko-KR" altLang="en-US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실증사례들은 메탄 생성 및 탄소침적 회피를 위해 </a:t>
                      </a:r>
                      <a:r>
                        <a:rPr lang="en-US" altLang="ko-KR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800 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°C</a:t>
                      </a:r>
                      <a:r>
                        <a:rPr lang="ko-KR" altLang="en-US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이상의 고온에서 수행되며</a:t>
                      </a:r>
                      <a:r>
                        <a:rPr lang="en-US" altLang="ko-KR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ko-KR" altLang="en-US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 고내구성 소재가 요구되고 연계공정 효율이 떨어지는 문제가 있음</a:t>
                      </a:r>
                      <a:endParaRPr lang="en-US" altLang="ko-KR" sz="1200">
                        <a:effectLst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 latinLnBrk="1">
                        <a:lnSpc>
                          <a:spcPct val="90000"/>
                        </a:lnSpc>
                        <a:spcAft>
                          <a:spcPts val="800"/>
                        </a:spcAft>
                        <a:buFont typeface="맑은 고딕" panose="020B0503020000020004" pitchFamily="50" charset="-127"/>
                        <a:buChar char="○"/>
                      </a:pPr>
                      <a:r>
                        <a:rPr lang="ko-KR" altLang="en-US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고압 </a:t>
                      </a:r>
                      <a:r>
                        <a:rPr lang="en-US" altLang="ko-KR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RWGS </a:t>
                      </a:r>
                      <a:r>
                        <a:rPr lang="ko-KR" altLang="en-US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공정의 에너지 효율 향상을 위해서는</a:t>
                      </a:r>
                      <a:r>
                        <a:rPr lang="en-US" altLang="ko-KR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600~800 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°C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조건</a:t>
                      </a:r>
                      <a:r>
                        <a:rPr lang="ko-KR" altLang="en-US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에서 선택적 </a:t>
                      </a:r>
                      <a:r>
                        <a:rPr lang="en-US" altLang="ko-KR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ko-KR" altLang="en-US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 생산이 가능한 신규</a:t>
                      </a:r>
                      <a:r>
                        <a:rPr lang="en-US" altLang="ko-KR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촉매 개발이 필수적이나</a:t>
                      </a:r>
                      <a:r>
                        <a:rPr lang="en-US" altLang="ko-KR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altLang="en-US" sz="1200">
                          <a:effectLst/>
                          <a:ea typeface="+mn-ea"/>
                          <a:cs typeface="Times New Roman" panose="02020603050405020304" pitchFamily="18" charset="0"/>
                        </a:rPr>
                        <a:t>일반적으로 수행되는 시행착오 기반 실험적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촉매 스크리닝 및 최적 촉매 도출 시 많은 시간이 소요되는 문제가 있음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342900" lvl="0" indent="-342900" algn="just" latinLnBrk="1">
                        <a:lnSpc>
                          <a:spcPct val="90000"/>
                        </a:lnSpc>
                        <a:spcAft>
                          <a:spcPts val="800"/>
                        </a:spcAft>
                        <a:buFont typeface="맑은 고딕" panose="020B0503020000020004" pitchFamily="50" charset="-127"/>
                        <a:buChar char="○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최소한의 촉매 합성 및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RWGS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성능 평가를 통한 신뢰성있는 데이터베이스 구축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및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AI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예측모델 활용 고활성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고선택성 다성분계 신규 촉매 개발 기간 단축 필요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59924"/>
                  </a:ext>
                </a:extLst>
              </a:tr>
              <a:tr h="291045"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연구목표 및 내용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4793278"/>
                  </a:ext>
                </a:extLst>
              </a:tr>
              <a:tr h="3229275">
                <a:tc gridSpan="3">
                  <a:txBody>
                    <a:bodyPr/>
                    <a:lstStyle/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목표</a:t>
                      </a: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- AI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기술 활용 고압 역수성가스전환반응을 통한 선택적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생산 촉매 개발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내용</a:t>
                      </a: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대량생산이 용이한 저가 금속 기반 담지 촉매 합성 및 활성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선택도 데이터베이스 구축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- AI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기술을 활용한 고압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RWGS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최적 촉매 개발 및 장기 안정성 평가</a:t>
                      </a:r>
                      <a:endParaRPr lang="en-US" altLang="ko-KR" sz="120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지표</a:t>
                      </a: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969530"/>
                  </a:ext>
                </a:extLst>
              </a:tr>
              <a:tr h="291045">
                <a:tc gridSpan="2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3.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기타 특이사항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1170211"/>
                  </a:ext>
                </a:extLst>
              </a:tr>
              <a:tr h="818491">
                <a:tc gridSpan="3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AI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기술 활용 신규 촉매 개발 경험 필수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고온 가압 기상 반응 및 생성물 실시간 분석 시스템 보유 필수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공모과제 제안 연구실에서 기발표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공개 된 논문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특허 내용 제외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신규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IP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창출 목적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7440376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334A222-9E67-7CFF-8BF8-B53DAC35A4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801142"/>
              </p:ext>
            </p:extLst>
          </p:nvPr>
        </p:nvGraphicFramePr>
        <p:xfrm>
          <a:off x="318117" y="6898981"/>
          <a:ext cx="6215583" cy="1630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000">
                  <a:extLst>
                    <a:ext uri="{9D8B030D-6E8A-4147-A177-3AD203B41FA5}">
                      <a16:colId xmlns:a16="http://schemas.microsoft.com/office/drawing/2014/main" val="953935177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774478090"/>
                    </a:ext>
                  </a:extLst>
                </a:gridCol>
                <a:gridCol w="808383">
                  <a:extLst>
                    <a:ext uri="{9D8B030D-6E8A-4147-A177-3AD203B41FA5}">
                      <a16:colId xmlns:a16="http://schemas.microsoft.com/office/drawing/2014/main" val="279833316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3951995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>
                          <a:latin typeface="+mn-lt"/>
                        </a:rPr>
                        <a:t>항목</a:t>
                      </a:r>
                    </a:p>
                  </a:txBody>
                  <a:tcPr marL="93278" marR="93278"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>
                          <a:latin typeface="+mn-lt"/>
                        </a:rPr>
                        <a:t>운용정의</a:t>
                      </a:r>
                    </a:p>
                  </a:txBody>
                  <a:tcPr marL="93278" marR="93278"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>
                          <a:latin typeface="+mn-lt"/>
                        </a:rPr>
                        <a:t>요구 값</a:t>
                      </a:r>
                    </a:p>
                  </a:txBody>
                  <a:tcPr marL="93278" marR="93278"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>
                          <a:latin typeface="+mn-lt"/>
                        </a:rPr>
                        <a:t>가중치</a:t>
                      </a:r>
                      <a:r>
                        <a:rPr lang="en-US" altLang="ko-KR" sz="1100" b="1">
                          <a:latin typeface="+mn-lt"/>
                        </a:rPr>
                        <a:t>(%)</a:t>
                      </a:r>
                      <a:endParaRPr lang="ko-KR" altLang="en-US" sz="1100" b="1">
                        <a:latin typeface="+mn-lt"/>
                      </a:endParaRPr>
                    </a:p>
                  </a:txBody>
                  <a:tcPr marL="93278" marR="93278" anchor="ctr">
                    <a:solidFill>
                      <a:srgbClr val="E9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4709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RWGS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촉매 합성</a:t>
                      </a: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저가 금속 기반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RWGS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담지 촉매 합성</a:t>
                      </a: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≥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60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종</a:t>
                      </a: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20</a:t>
                      </a:r>
                      <a:endParaRPr lang="ko-KR" altLang="en-US" sz="11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3278" marR="93278" anchor="ctr"/>
                </a:tc>
                <a:extLst>
                  <a:ext uri="{0D108BD9-81ED-4DB2-BD59-A6C34878D82A}">
                    <a16:rowId xmlns:a16="http://schemas.microsoft.com/office/drawing/2014/main" val="38068048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촉매 활성데이터 수집</a:t>
                      </a: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촉매 활성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/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선택도 분석</a:t>
                      </a:r>
                      <a:endParaRPr lang="en-US" altLang="ko-KR" sz="1100" b="0">
                        <a:solidFill>
                          <a:schemeClr val="tx1"/>
                        </a:solidFill>
                        <a:latin typeface="+mn-lt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(20 bar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이상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, 600~800 </a:t>
                      </a:r>
                      <a:r>
                        <a:rPr lang="en-US" altLang="ko-KR" sz="1100" b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°C, 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H</a:t>
                      </a:r>
                      <a:r>
                        <a:rPr lang="en-US" altLang="ko-KR" sz="1100" b="0" baseline="-2500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2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/CO</a:t>
                      </a:r>
                      <a:r>
                        <a:rPr lang="en-US" altLang="ko-KR" sz="1100" b="0" baseline="-2500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2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=2~3)</a:t>
                      </a:r>
                      <a:endParaRPr lang="ko-KR" altLang="en-US" sz="11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Tx/>
                        <a:buNone/>
                      </a:pPr>
                      <a:r>
                        <a:rPr lang="en-US" altLang="ko-KR" sz="1100" b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≥150</a:t>
                      </a:r>
                      <a:r>
                        <a:rPr lang="ko-KR" altLang="en-US" sz="1100" b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건</a:t>
                      </a:r>
                      <a:endParaRPr lang="ko-KR" altLang="en-US" sz="11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30</a:t>
                      </a:r>
                      <a:endParaRPr lang="ko-KR" altLang="en-US" sz="11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3278" marR="93278" anchor="ctr"/>
                </a:tc>
                <a:extLst>
                  <a:ext uri="{0D108BD9-81ED-4DB2-BD59-A6C34878D82A}">
                    <a16:rowId xmlns:a16="http://schemas.microsoft.com/office/drawing/2014/main" val="19430356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AI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 예측모델 기반</a:t>
                      </a:r>
                      <a:endParaRPr lang="en-US" altLang="ko-KR" sz="110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다성분계 신규 촉매 개발</a:t>
                      </a: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CO</a:t>
                      </a:r>
                      <a:r>
                        <a:rPr lang="en-US" altLang="ko-KR" sz="1100" b="0" baseline="-2500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2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전환율</a:t>
                      </a:r>
                      <a:r>
                        <a:rPr lang="en-US" altLang="ko-KR" sz="1100" b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≥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50%, CO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선택도</a:t>
                      </a:r>
                      <a:r>
                        <a:rPr lang="en-US" altLang="ko-KR" sz="1100" b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≥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95%</a:t>
                      </a:r>
                    </a:p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(20 bar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이상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, 650</a:t>
                      </a:r>
                      <a:r>
                        <a:rPr lang="en-US" altLang="ko-KR" sz="1100" b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 °C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,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 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H</a:t>
                      </a:r>
                      <a:r>
                        <a:rPr lang="en-US" altLang="ko-KR" sz="1100" b="0" baseline="-2500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2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/CO</a:t>
                      </a:r>
                      <a:r>
                        <a:rPr lang="en-US" altLang="ko-KR" sz="1100" b="0" baseline="-2500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2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=2~3)</a:t>
                      </a:r>
                      <a:endParaRPr lang="ko-KR" altLang="en-US" sz="11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≥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3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종</a:t>
                      </a:r>
                      <a:endParaRPr lang="en-US" altLang="ko-KR" sz="11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40</a:t>
                      </a:r>
                      <a:endParaRPr lang="ko-KR" altLang="en-US" sz="11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3278" marR="93278" anchor="ctr"/>
                </a:tc>
                <a:extLst>
                  <a:ext uri="{0D108BD9-81ED-4DB2-BD59-A6C34878D82A}">
                    <a16:rowId xmlns:a16="http://schemas.microsoft.com/office/drawing/2014/main" val="32535110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신규 촉매 장기안정성 평가</a:t>
                      </a: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장기안정성 평가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(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20 bar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이상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, 650</a:t>
                      </a:r>
                      <a:r>
                        <a:rPr lang="en-US" altLang="ko-KR" sz="1100" b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 °C)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 </a:t>
                      </a:r>
                      <a:endParaRPr lang="ko-KR" altLang="en-US" sz="11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≥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시간</a:t>
                      </a:r>
                      <a:endParaRPr lang="en-US" altLang="ko-KR" sz="11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endParaRPr lang="ko-KR" altLang="en-US" sz="11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3278" marR="93278" anchor="ctr"/>
                </a:tc>
                <a:extLst>
                  <a:ext uri="{0D108BD9-81ED-4DB2-BD59-A6C34878D82A}">
                    <a16:rowId xmlns:a16="http://schemas.microsoft.com/office/drawing/2014/main" val="20026725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7909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E5B288-4EEA-E543-AFFE-3EDEC06D6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B103AED2-948B-ACB1-39B2-28556225A0F3}"/>
              </a:ext>
            </a:extLst>
          </p:cNvPr>
          <p:cNvSpPr/>
          <p:nvPr/>
        </p:nvSpPr>
        <p:spPr>
          <a:xfrm>
            <a:off x="0" y="0"/>
            <a:ext cx="558801" cy="40011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/>
              <a:t>8</a:t>
            </a:r>
            <a:endParaRPr lang="ko-KR" altLang="en-US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D2B64D-36CF-D96B-FB25-73BBECEBABA3}"/>
              </a:ext>
            </a:extLst>
          </p:cNvPr>
          <p:cNvSpPr txBox="1"/>
          <p:nvPr/>
        </p:nvSpPr>
        <p:spPr>
          <a:xfrm>
            <a:off x="1771345" y="213922"/>
            <a:ext cx="3315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35396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공모과제 제안 요청서</a:t>
            </a:r>
            <a:r>
              <a:rPr lang="en-US" altLang="ko-KR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(RFP)</a:t>
            </a:r>
            <a:endParaRPr lang="ko-KR" altLang="en-US" sz="20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14D456F3-478C-0CFD-EDC9-4E5B7C9052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674349"/>
              </p:ext>
            </p:extLst>
          </p:nvPr>
        </p:nvGraphicFramePr>
        <p:xfrm>
          <a:off x="191528" y="901417"/>
          <a:ext cx="6468763" cy="85921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0710">
                  <a:extLst>
                    <a:ext uri="{9D8B030D-6E8A-4147-A177-3AD203B41FA5}">
                      <a16:colId xmlns:a16="http://schemas.microsoft.com/office/drawing/2014/main" val="1828289916"/>
                    </a:ext>
                  </a:extLst>
                </a:gridCol>
                <a:gridCol w="531340">
                  <a:extLst>
                    <a:ext uri="{9D8B030D-6E8A-4147-A177-3AD203B41FA5}">
                      <a16:colId xmlns:a16="http://schemas.microsoft.com/office/drawing/2014/main" val="2041940327"/>
                    </a:ext>
                  </a:extLst>
                </a:gridCol>
                <a:gridCol w="4596713">
                  <a:extLst>
                    <a:ext uri="{9D8B030D-6E8A-4147-A177-3AD203B41FA5}">
                      <a16:colId xmlns:a16="http://schemas.microsoft.com/office/drawing/2014/main" val="3481979450"/>
                    </a:ext>
                  </a:extLst>
                </a:gridCol>
              </a:tblGrid>
              <a:tr h="30388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과제명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Joule-Heating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방식 전기화 반응기 적용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RWGS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촉매 개발</a:t>
                      </a:r>
                      <a:endParaRPr lang="ko-KR" altLang="en-US" sz="5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613157"/>
                  </a:ext>
                </a:extLst>
              </a:tr>
              <a:tr h="2751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연구기간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41727"/>
                  </a:ext>
                </a:extLst>
              </a:tr>
              <a:tr h="2751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서해원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242849"/>
                  </a:ext>
                </a:extLst>
              </a:tr>
              <a:tr h="275156"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 </a:t>
                      </a: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제안과제 연구 필요성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8638686"/>
                  </a:ext>
                </a:extLst>
              </a:tr>
              <a:tr h="2132553">
                <a:tc gridSpan="3">
                  <a:txBody>
                    <a:bodyPr/>
                    <a:lstStyle/>
                    <a:p>
                      <a:pPr marL="342900" lvl="0" indent="-342900" algn="just" latinLnBrk="1">
                        <a:lnSpc>
                          <a:spcPct val="90000"/>
                        </a:lnSpc>
                        <a:spcAft>
                          <a:spcPts val="800"/>
                        </a:spcAft>
                        <a:buFont typeface="맑은 고딕" panose="020B0503020000020004" pitchFamily="50" charset="-127"/>
                        <a:buChar char="○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탄소중립 가속화에 따라 기존 연소 기반 반응기에서 전기화 반응기로의 전환이 필요하며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그 중 빠른 응답성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균일 온도 정밀 제어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공정 유연성 확보 등이 가능한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Joule-Heating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방식이 주목받고 있음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342900" lvl="0" indent="-342900" algn="just" latinLnBrk="1">
                        <a:lnSpc>
                          <a:spcPct val="90000"/>
                        </a:lnSpc>
                        <a:spcAft>
                          <a:spcPts val="800"/>
                        </a:spcAft>
                        <a:buFont typeface="맑은 고딕" panose="020B0503020000020004" pitchFamily="50" charset="-127"/>
                        <a:buChar char="○"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Joule-Heating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전기화 반응기는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RWGS(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역수성가스전환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), 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메탄화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암모니아 분해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등 다양한 열촉매 반응에 적용 가능하며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전기 기반 범용 고온 반응기 플랫폼 기술로 활용도 높음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342900" lvl="0" indent="-342900" algn="just" latinLnBrk="1">
                        <a:lnSpc>
                          <a:spcPct val="90000"/>
                        </a:lnSpc>
                        <a:spcAft>
                          <a:spcPts val="800"/>
                        </a:spcAft>
                        <a:buFont typeface="맑은 고딕" panose="020B0503020000020004" pitchFamily="50" charset="-127"/>
                        <a:buChar char="○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또한 고열전도성 및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다공성 구조로 반응기와 일체형 구성이 가능하고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빠른 열응답으로 국부적 온도 저하 억제를 통해 반응 안정성이 우수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342900" marR="0" lvl="0" indent="-342900" algn="just" defTabSz="914395" rtl="0" eaLnBrk="1" fontAlgn="auto" latinLnBrk="1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맑은 고딕" panose="020B0503020000020004" pitchFamily="50" charset="-127"/>
                        <a:buChar char="○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이 과제에서는 방열 손실이 낮은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Joule-Heating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기반 열공급 시스템과 촉매 지지체를 통합적으로 고려한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RWGS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전기화 반응기 핵심 요소 기술 개발을 요구함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59924"/>
                  </a:ext>
                </a:extLst>
              </a:tr>
              <a:tr h="275156"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연구목표 및 내용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4793278"/>
                  </a:ext>
                </a:extLst>
              </a:tr>
              <a:tr h="4095924">
                <a:tc gridSpan="3">
                  <a:txBody>
                    <a:bodyPr/>
                    <a:lstStyle/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목표</a:t>
                      </a: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- Joule-Heating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방식 전기화 반응기 적용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RWGS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촉매 개발</a:t>
                      </a:r>
                      <a:endParaRPr lang="ko-KR" altLang="en-US" sz="5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내용</a:t>
                      </a: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Joule-Heating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시스템에 적합한 지지체 선정 및 최적 촉매 물질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Screening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지지체 표면 전처리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선정 물질에 대한 최적 코팅 방법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선정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(Recipe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제시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- Joule-Heating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시스템에서 촉매 활용 공정 조건 별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전환율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CO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선택도 평가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- Joule-Heating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시스템에서 제작 촉매 활용한 촉매 개발 및 장기 성능 평가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장기 평가 후 촉매 성능 저하 원인 규명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촉매 열화 메커니즘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969530"/>
                  </a:ext>
                </a:extLst>
              </a:tr>
              <a:tr h="275156">
                <a:tc gridSpan="2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3.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기타 특이사항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1170211"/>
                  </a:ext>
                </a:extLst>
              </a:tr>
              <a:tr h="684000">
                <a:tc gridSpan="3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Joule-Heating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방식 촉매 반응 시스템 보유 우대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연구비에 반응기 제작 비용 편성 불가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공모과제 제안 연구실에서 기발표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공개 된 논문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특허 내용 제외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신규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IP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창출 필수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7440376"/>
                  </a:ext>
                </a:extLst>
              </a:tr>
            </a:tbl>
          </a:graphicData>
        </a:graphic>
      </p:graphicFrame>
      <p:graphicFrame>
        <p:nvGraphicFramePr>
          <p:cNvPr id="10" name="표 9">
            <a:extLst>
              <a:ext uri="{FF2B5EF4-FFF2-40B4-BE49-F238E27FC236}">
                <a16:creationId xmlns:a16="http://schemas.microsoft.com/office/drawing/2014/main" id="{792D5360-7F0B-04EC-21BA-4ED374E3A6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278618"/>
              </p:ext>
            </p:extLst>
          </p:nvPr>
        </p:nvGraphicFramePr>
        <p:xfrm>
          <a:off x="286764" y="6462321"/>
          <a:ext cx="6303372" cy="1798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000">
                  <a:extLst>
                    <a:ext uri="{9D8B030D-6E8A-4147-A177-3AD203B41FA5}">
                      <a16:colId xmlns:a16="http://schemas.microsoft.com/office/drawing/2014/main" val="953935177"/>
                    </a:ext>
                  </a:extLst>
                </a:gridCol>
                <a:gridCol w="3161272">
                  <a:extLst>
                    <a:ext uri="{9D8B030D-6E8A-4147-A177-3AD203B41FA5}">
                      <a16:colId xmlns:a16="http://schemas.microsoft.com/office/drawing/2014/main" val="1774478090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279833316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39519956"/>
                    </a:ext>
                  </a:extLst>
                </a:gridCol>
              </a:tblGrid>
              <a:tr h="21497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>
                          <a:latin typeface="+mn-lt"/>
                        </a:rPr>
                        <a:t>항목</a:t>
                      </a:r>
                    </a:p>
                  </a:txBody>
                  <a:tcPr marL="93278" marR="93278"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>
                          <a:latin typeface="+mn-lt"/>
                        </a:rPr>
                        <a:t>운용정의</a:t>
                      </a:r>
                    </a:p>
                  </a:txBody>
                  <a:tcPr marL="93278" marR="93278"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>
                          <a:latin typeface="+mn-lt"/>
                        </a:rPr>
                        <a:t>요구 값</a:t>
                      </a:r>
                    </a:p>
                  </a:txBody>
                  <a:tcPr marL="93278" marR="93278"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>
                          <a:latin typeface="+mn-lt"/>
                        </a:rPr>
                        <a:t>가중치</a:t>
                      </a:r>
                      <a:r>
                        <a:rPr lang="en-US" altLang="ko-KR" sz="1100" b="1">
                          <a:latin typeface="+mn-lt"/>
                        </a:rPr>
                        <a:t>(%)</a:t>
                      </a:r>
                      <a:endParaRPr lang="ko-KR" altLang="en-US" sz="1100" b="1">
                        <a:latin typeface="+mn-lt"/>
                      </a:endParaRPr>
                    </a:p>
                  </a:txBody>
                  <a:tcPr marL="93278" marR="93278" anchor="ctr">
                    <a:solidFill>
                      <a:srgbClr val="E9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470910"/>
                  </a:ext>
                </a:extLst>
              </a:tr>
              <a:tr h="23519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촉매 성능</a:t>
                      </a: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Joule-Heating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시스템에서 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CO</a:t>
                      </a:r>
                      <a:r>
                        <a:rPr lang="en-US" altLang="ko-KR" sz="1100" b="0" baseline="-2500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2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전환율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및 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CO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선택도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 (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GHSV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≥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20000h</a:t>
                      </a:r>
                      <a:r>
                        <a:rPr lang="en-US" altLang="ko-KR" sz="1100" baseline="30000">
                          <a:solidFill>
                            <a:schemeClr val="tx1"/>
                          </a:solidFill>
                          <a:latin typeface="+mn-lt"/>
                        </a:rPr>
                        <a:t>-1</a:t>
                      </a:r>
                      <a:r>
                        <a:rPr lang="en-US" altLang="ko-KR" sz="1100" baseline="0">
                          <a:solidFill>
                            <a:schemeClr val="tx1"/>
                          </a:solidFill>
                          <a:latin typeface="+mn-lt"/>
                        </a:rPr>
                        <a:t>,</a:t>
                      </a:r>
                      <a:r>
                        <a:rPr lang="en-US" altLang="ko-KR" sz="1100" baseline="3000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H</a:t>
                      </a:r>
                      <a:r>
                        <a:rPr lang="en-US" altLang="ko-KR" sz="1100" b="0" baseline="-2500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2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/CO</a:t>
                      </a:r>
                      <a:r>
                        <a:rPr lang="en-US" altLang="ko-KR" sz="1100" b="0" baseline="-2500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2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=2~3)</a:t>
                      </a:r>
                      <a:endParaRPr lang="ko-KR" altLang="en-US" sz="11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전환율≥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50%</a:t>
                      </a:r>
                    </a:p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선택도≥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95%</a:t>
                      </a: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30</a:t>
                      </a:r>
                      <a:endParaRPr lang="ko-KR" altLang="en-US" sz="11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3278" marR="93278" anchor="ctr"/>
                </a:tc>
                <a:extLst>
                  <a:ext uri="{0D108BD9-81ED-4DB2-BD59-A6C34878D82A}">
                    <a16:rowId xmlns:a16="http://schemas.microsoft.com/office/drawing/2014/main" val="3253511050"/>
                  </a:ext>
                </a:extLst>
              </a:tr>
              <a:tr h="23519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촉매 제조 레시피</a:t>
                      </a: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성능 지표 만족 최적 촉매 코팅 레시피</a:t>
                      </a: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≥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1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건</a:t>
                      </a:r>
                      <a:endParaRPr lang="en-US" altLang="ko-KR" sz="11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30</a:t>
                      </a:r>
                      <a:endParaRPr lang="ko-KR" altLang="en-US" sz="11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3278" marR="93278" anchor="ctr"/>
                </a:tc>
                <a:extLst>
                  <a:ext uri="{0D108BD9-81ED-4DB2-BD59-A6C34878D82A}">
                    <a16:rowId xmlns:a16="http://schemas.microsoft.com/office/drawing/2014/main" val="1413773455"/>
                  </a:ext>
                </a:extLst>
              </a:tr>
              <a:tr h="24012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촉매 온도 균일도</a:t>
                      </a: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Joule-Heating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시스템에서 내</a:t>
                      </a:r>
                      <a:endParaRPr lang="en-US" altLang="ko-KR" sz="110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온도 편차</a:t>
                      </a: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5</a:t>
                      </a:r>
                      <a:r>
                        <a:rPr lang="ko-KR" altLang="en-US" sz="1100" b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℃ 이내</a:t>
                      </a:r>
                      <a:endParaRPr lang="ko-KR" altLang="en-US" sz="11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20</a:t>
                      </a:r>
                      <a:endParaRPr lang="ko-KR" altLang="en-US" sz="11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3278" marR="93278" anchor="ctr"/>
                </a:tc>
                <a:extLst>
                  <a:ext uri="{0D108BD9-81ED-4DB2-BD59-A6C34878D82A}">
                    <a16:rowId xmlns:a16="http://schemas.microsoft.com/office/drawing/2014/main" val="1555919388"/>
                  </a:ext>
                </a:extLst>
              </a:tr>
              <a:tr h="14279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개발 촉매 별 </a:t>
                      </a:r>
                      <a:b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</a:br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장기 성능 평가</a:t>
                      </a: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개발 촉매 대상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Joule-Heating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시스템에서 장기 성능 평가 및 저하 원인 분석</a:t>
                      </a: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  <a:latin typeface="+mn-lt"/>
                        </a:rPr>
                        <a:t>시간 이상</a:t>
                      </a:r>
                      <a:endParaRPr lang="en-US" altLang="ko-KR" sz="11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3278" marR="932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  <a:latin typeface="+mn-lt"/>
                        </a:rPr>
                        <a:t>20</a:t>
                      </a:r>
                      <a:endParaRPr lang="ko-KR" altLang="en-US" sz="11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3278" marR="93278" anchor="ctr"/>
                </a:tc>
                <a:extLst>
                  <a:ext uri="{0D108BD9-81ED-4DB2-BD59-A6C34878D82A}">
                    <a16:rowId xmlns:a16="http://schemas.microsoft.com/office/drawing/2014/main" val="20026725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9186172"/>
      </p:ext>
    </p:extLst>
  </p:cSld>
  <p:clrMapOvr>
    <a:masterClrMapping/>
  </p:clrMapOvr>
</p:sld>
</file>

<file path=ppt/theme/theme1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5033</TotalTime>
  <Words>4084</Words>
  <Application>Microsoft Office PowerPoint</Application>
  <PresentationFormat>A4 용지(210x297mm)</PresentationFormat>
  <Paragraphs>645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11</vt:i4>
      </vt:variant>
    </vt:vector>
  </HeadingPairs>
  <TitlesOfParts>
    <vt:vector size="17" baseType="lpstr">
      <vt:lpstr>맑은 고딕</vt:lpstr>
      <vt:lpstr>Arial</vt:lpstr>
      <vt:lpstr>Cambria Math</vt:lpstr>
      <vt:lpstr>Wingdings</vt:lpstr>
      <vt:lpstr>디자인 사용자 지정</vt:lpstr>
      <vt:lpstr>3_디자인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Administrator</dc:creator>
  <cp:lastModifiedBy>이진(Lee Jin)_대리_수소저탄소연구소</cp:lastModifiedBy>
  <cp:revision>421</cp:revision>
  <cp:lastPrinted>2023-08-02T09:52:41Z</cp:lastPrinted>
  <dcterms:created xsi:type="dcterms:W3CDTF">2023-07-25T02:22:32Z</dcterms:created>
  <dcterms:modified xsi:type="dcterms:W3CDTF">2025-07-31T08:34:45Z</dcterms:modified>
</cp:coreProperties>
</file>