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24" r:id="rId2"/>
    <p:sldId id="325" r:id="rId3"/>
  </p:sldIdLst>
  <p:sldSz cx="6858000" cy="9906000" type="A4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2EBFA"/>
    <a:srgbClr val="CCFFFF"/>
    <a:srgbClr val="055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5" autoAdjust="0"/>
  </p:normalViewPr>
  <p:slideViewPr>
    <p:cSldViewPr>
      <p:cViewPr varScale="1">
        <p:scale>
          <a:sx n="75" d="100"/>
          <a:sy n="75" d="100"/>
        </p:scale>
        <p:origin x="3300" y="7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524"/>
          </a:xfrm>
          <a:prstGeom prst="rect">
            <a:avLst/>
          </a:prstGeom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082" y="0"/>
            <a:ext cx="2950529" cy="497524"/>
          </a:xfrm>
          <a:prstGeom prst="rect">
            <a:avLst/>
          </a:prstGeom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B6ED41-F27A-EC43-8118-3672F9F9AA0C}" type="datetimeFigureOut">
              <a:rPr lang="ko-KR" altLang="en-US"/>
              <a:pPr>
                <a:defRPr/>
              </a:pPr>
              <a:t>2025-06-12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812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403" y="4720908"/>
            <a:ext cx="5446396" cy="4472940"/>
          </a:xfrm>
          <a:prstGeom prst="rect">
            <a:avLst/>
          </a:prstGeom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226"/>
            <a:ext cx="2950529" cy="497523"/>
          </a:xfrm>
          <a:prstGeom prst="rect">
            <a:avLst/>
          </a:prstGeom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082" y="9440226"/>
            <a:ext cx="2950529" cy="497523"/>
          </a:xfrm>
          <a:prstGeom prst="rect">
            <a:avLst/>
          </a:prstGeom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5E3466-26F3-8242-982A-96C202D5313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39296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스크린샷, 아쿠아, 블루, 벡터 그래픽이(가) 표시된 사진&#10;&#10;자동 생성된 설명">
            <a:extLst>
              <a:ext uri="{FF2B5EF4-FFF2-40B4-BE49-F238E27FC236}">
                <a16:creationId xmlns:a16="http://schemas.microsoft.com/office/drawing/2014/main" id="{63AA5A1C-E86B-6B60-4BF5-2889634DC6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9"/>
            <a:ext cx="6858000" cy="990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2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dex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95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716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osco_ppt-format(verticla)_inside-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150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?? ??"/>
          <a:ea typeface="+mj-ea"/>
          <a:cs typeface="?? ??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  <a:cs typeface="ヒラギノ角ゴ Pro W3" charset="0"/>
        </a:defRPr>
      </a:lvl5pPr>
      <a:lvl6pPr marL="495273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</a:defRPr>
      </a:lvl6pPr>
      <a:lvl7pPr marL="990545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</a:defRPr>
      </a:lvl7pPr>
      <a:lvl8pPr marL="1485817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</a:defRPr>
      </a:lvl8pPr>
      <a:lvl9pPr marL="1981089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</a:defRPr>
      </a:lvl9pPr>
    </p:titleStyle>
    <p:bodyStyle>
      <a:lvl1pPr marL="371454" indent="-371454" algn="l" rtl="0" eaLnBrk="0" fontAlgn="base" hangingPunct="0">
        <a:spcBef>
          <a:spcPct val="20000"/>
        </a:spcBef>
        <a:spcAft>
          <a:spcPct val="0"/>
        </a:spcAft>
        <a:buChar char="•"/>
        <a:defRPr sz="3467">
          <a:solidFill>
            <a:schemeClr val="tx1"/>
          </a:solidFill>
          <a:latin typeface="?? ??"/>
          <a:ea typeface="+mn-ea"/>
          <a:cs typeface="?? ??"/>
        </a:defRPr>
      </a:lvl1pPr>
      <a:lvl2pPr marL="804818" indent="-309546" algn="l" rtl="0" eaLnBrk="0" fontAlgn="base" hangingPunct="0">
        <a:spcBef>
          <a:spcPct val="20000"/>
        </a:spcBef>
        <a:spcAft>
          <a:spcPct val="0"/>
        </a:spcAft>
        <a:buChar char="–"/>
        <a:defRPr sz="3033">
          <a:solidFill>
            <a:schemeClr val="tx1"/>
          </a:solidFill>
          <a:latin typeface="?? ??"/>
          <a:ea typeface="+mn-ea"/>
          <a:cs typeface="?? ??"/>
        </a:defRPr>
      </a:lvl2pPr>
      <a:lvl3pPr marL="1238180" indent="-247636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?? ??"/>
          <a:ea typeface="+mn-ea"/>
          <a:cs typeface="?? ??"/>
        </a:defRPr>
      </a:lvl3pPr>
      <a:lvl4pPr marL="1733453" indent="-247636" algn="l" rtl="0" eaLnBrk="0" fontAlgn="base" hangingPunct="0">
        <a:spcBef>
          <a:spcPct val="20000"/>
        </a:spcBef>
        <a:spcAft>
          <a:spcPct val="0"/>
        </a:spcAft>
        <a:buChar char="–"/>
        <a:defRPr sz="2167">
          <a:solidFill>
            <a:schemeClr val="tx1"/>
          </a:solidFill>
          <a:latin typeface="?? ??"/>
          <a:ea typeface="+mn-ea"/>
          <a:cs typeface="?? ??"/>
        </a:defRPr>
      </a:lvl4pPr>
      <a:lvl5pPr marL="2228726" indent="-247636" algn="l" rtl="0" eaLnBrk="0" fontAlgn="base" hangingPunct="0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?? ??"/>
          <a:ea typeface="+mn-ea"/>
          <a:cs typeface="?? ??"/>
        </a:defRPr>
      </a:lvl5pPr>
      <a:lvl6pPr marL="2723998" indent="-247636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6pPr>
      <a:lvl7pPr marL="3219271" indent="-247636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7pPr>
      <a:lvl8pPr marL="3714543" indent="-247636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8pPr>
      <a:lvl9pPr marL="4209815" indent="-247636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73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45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17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089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362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34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07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179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3C2EE-F13C-0C86-5A10-6EDEC21B9B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79A7EBD7-018B-FB10-311F-EEA51CB373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614202"/>
              </p:ext>
            </p:extLst>
          </p:nvPr>
        </p:nvGraphicFramePr>
        <p:xfrm>
          <a:off x="126091" y="116863"/>
          <a:ext cx="6605816" cy="9458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1299">
                  <a:extLst>
                    <a:ext uri="{9D8B030D-6E8A-4147-A177-3AD203B41FA5}">
                      <a16:colId xmlns:a16="http://schemas.microsoft.com/office/drawing/2014/main" val="1730441079"/>
                    </a:ext>
                  </a:extLst>
                </a:gridCol>
                <a:gridCol w="355424">
                  <a:extLst>
                    <a:ext uri="{9D8B030D-6E8A-4147-A177-3AD203B41FA5}">
                      <a16:colId xmlns:a16="http://schemas.microsoft.com/office/drawing/2014/main" val="553210347"/>
                    </a:ext>
                  </a:extLst>
                </a:gridCol>
                <a:gridCol w="4959093">
                  <a:extLst>
                    <a:ext uri="{9D8B030D-6E8A-4147-A177-3AD203B41FA5}">
                      <a16:colId xmlns:a16="http://schemas.microsoft.com/office/drawing/2014/main" val="2158011972"/>
                    </a:ext>
                  </a:extLst>
                </a:gridCol>
              </a:tblGrid>
              <a:tr h="308753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목표 및 주요 연구 내용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777162"/>
                  </a:ext>
                </a:extLst>
              </a:tr>
              <a:tr h="472436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연구과제명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>
                        <a:buFont typeface="Wingdings" panose="05000000000000000000" pitchFamily="2" charset="2"/>
                        <a:buNone/>
                      </a:pPr>
                      <a:endParaRPr lang="ko-KR" altLang="en-US" sz="1200" b="0" i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0237831"/>
                  </a:ext>
                </a:extLst>
              </a:tr>
              <a:tr h="40175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연구개발의 필요성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4221574"/>
                  </a:ext>
                </a:extLst>
              </a:tr>
              <a:tr h="2429055">
                <a:tc gridSpan="3">
                  <a:txBody>
                    <a:bodyPr/>
                    <a:lstStyle/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</a:t>
                      </a: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313749"/>
                  </a:ext>
                </a:extLst>
              </a:tr>
              <a:tr h="401757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목표 및 내용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029111"/>
                  </a:ext>
                </a:extLst>
              </a:tr>
              <a:tr h="4031454">
                <a:tc gridSpan="3">
                  <a:txBody>
                    <a:bodyPr/>
                    <a:lstStyle/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 </a:t>
                      </a: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-</a:t>
                      </a: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-</a:t>
                      </a: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5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정량적 달성 항목</a:t>
                      </a: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905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535594"/>
                  </a:ext>
                </a:extLst>
              </a:tr>
              <a:tr h="3396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 </a:t>
                      </a:r>
                      <a:r>
                        <a:rPr lang="ko-KR" altLang="en-US" sz="1200" b="1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과제비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案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i="1" u="none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 </a:t>
                      </a:r>
                      <a:r>
                        <a:rPr lang="en-US" altLang="ko-KR" sz="1200" i="1" u="none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1200" i="1" u="none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억원 </a:t>
                      </a:r>
                      <a:r>
                        <a:rPr lang="en-US" altLang="ko-KR" sz="1200" i="1" u="none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i="1" u="none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직접비 </a:t>
                      </a:r>
                      <a:r>
                        <a:rPr lang="en-US" altLang="ko-KR" sz="1200" i="1" u="none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200" i="1" u="none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r>
                        <a:rPr lang="en-US" altLang="ko-KR" sz="1200" i="1" u="none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i="1" u="none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간접비 </a:t>
                      </a:r>
                      <a:r>
                        <a:rPr lang="en-US" altLang="ko-KR" sz="1200" i="1" u="none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000</a:t>
                      </a:r>
                      <a:r>
                        <a:rPr lang="ko-KR" altLang="en-US" sz="1200" i="1" u="none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r>
                        <a:rPr lang="en-US" altLang="ko-KR" sz="1200" i="1" u="none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i="1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59117"/>
                  </a:ext>
                </a:extLst>
              </a:tr>
            </a:tbl>
          </a:graphicData>
        </a:graphic>
      </p:graphicFrame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845A922D-480B-A5D0-2D27-8FF740B607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814213"/>
              </p:ext>
            </p:extLst>
          </p:nvPr>
        </p:nvGraphicFramePr>
        <p:xfrm>
          <a:off x="252184" y="7041232"/>
          <a:ext cx="6605816" cy="1561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2577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4284854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928385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</a:tblGrid>
              <a:tr h="45499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항목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평가 방법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개발</a:t>
                      </a:r>
                      <a:endParaRPr lang="en-US" altLang="ko-KR" sz="1100" b="1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1100" b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목표치</a:t>
                      </a:r>
                      <a:endParaRPr lang="ko-KR" altLang="en-US" sz="11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265085"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804819"/>
                  </a:ext>
                </a:extLst>
              </a:tr>
              <a:tr h="1263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04299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205240"/>
                  </a:ext>
                </a:extLst>
              </a:tr>
              <a:tr h="323712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3035615"/>
                  </a:ext>
                </a:extLst>
              </a:tr>
            </a:tbl>
          </a:graphicData>
        </a:graphic>
      </p:graphicFrame>
      <p:graphicFrame>
        <p:nvGraphicFramePr>
          <p:cNvPr id="2" name="표 4">
            <a:extLst>
              <a:ext uri="{FF2B5EF4-FFF2-40B4-BE49-F238E27FC236}">
                <a16:creationId xmlns:a16="http://schemas.microsoft.com/office/drawing/2014/main" id="{10AB8B09-B639-C814-97E8-7F78F94C0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230163"/>
              </p:ext>
            </p:extLst>
          </p:nvPr>
        </p:nvGraphicFramePr>
        <p:xfrm>
          <a:off x="-6868144" y="56456"/>
          <a:ext cx="660581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084">
                  <a:extLst>
                    <a:ext uri="{9D8B030D-6E8A-4147-A177-3AD203B41FA5}">
                      <a16:colId xmlns:a16="http://schemas.microsoft.com/office/drawing/2014/main" val="1679168321"/>
                    </a:ext>
                  </a:extLst>
                </a:gridCol>
                <a:gridCol w="728016">
                  <a:extLst>
                    <a:ext uri="{9D8B030D-6E8A-4147-A177-3AD203B41FA5}">
                      <a16:colId xmlns:a16="http://schemas.microsoft.com/office/drawing/2014/main" val="68853875"/>
                    </a:ext>
                  </a:extLst>
                </a:gridCol>
                <a:gridCol w="1310429">
                  <a:extLst>
                    <a:ext uri="{9D8B030D-6E8A-4147-A177-3AD203B41FA5}">
                      <a16:colId xmlns:a16="http://schemas.microsoft.com/office/drawing/2014/main" val="901606823"/>
                    </a:ext>
                  </a:extLst>
                </a:gridCol>
                <a:gridCol w="1019223">
                  <a:extLst>
                    <a:ext uri="{9D8B030D-6E8A-4147-A177-3AD203B41FA5}">
                      <a16:colId xmlns:a16="http://schemas.microsoft.com/office/drawing/2014/main" val="167178306"/>
                    </a:ext>
                  </a:extLst>
                </a:gridCol>
                <a:gridCol w="2912064">
                  <a:extLst>
                    <a:ext uri="{9D8B030D-6E8A-4147-A177-3AD203B41FA5}">
                      <a16:colId xmlns:a16="http://schemas.microsoft.com/office/drawing/2014/main" val="1765062334"/>
                    </a:ext>
                  </a:extLst>
                </a:gridCol>
              </a:tblGrid>
              <a:tr h="15388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제안자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   명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소속 및 직위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6694999"/>
                  </a:ext>
                </a:extLst>
              </a:tr>
              <a:tr h="153889">
                <a:tc vMerge="1">
                  <a:txBody>
                    <a:bodyPr/>
                    <a:lstStyle/>
                    <a:p>
                      <a:pPr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휴대폰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E-Mail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139414"/>
                  </a:ext>
                </a:extLst>
              </a:tr>
              <a:tr h="153889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 과제명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87313" indent="-87313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200" b="0" i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6388779"/>
                  </a:ext>
                </a:extLst>
              </a:tr>
              <a:tr h="153889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 과제명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87313" indent="-87313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200" b="0" i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880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438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07A87-4D62-CC41-E927-B9D6E75C3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A27A28-2520-8293-B325-6F8D79C7B17F}"/>
              </a:ext>
            </a:extLst>
          </p:cNvPr>
          <p:cNvSpPr txBox="1"/>
          <p:nvPr/>
        </p:nvSpPr>
        <p:spPr>
          <a:xfrm>
            <a:off x="18839" y="56456"/>
            <a:ext cx="5960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○ 이력서 및 연구 실적 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과제 관련 </a:t>
            </a:r>
            <a:r>
              <a:rPr lang="ko-KR" altLang="en-US" sz="1600" b="1">
                <a:latin typeface="맑은 고딕" panose="020B0503020000020004" pitchFamily="50" charset="-127"/>
                <a:ea typeface="맑은 고딕" panose="020B0503020000020004" pitchFamily="50" charset="-127"/>
              </a:rPr>
              <a:t>연구실적 위주로</a:t>
            </a:r>
            <a:r>
              <a:rPr lang="en-US" altLang="ko-KR" sz="1600" b="1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>
                <a:latin typeface="맑은 고딕" panose="020B0503020000020004" pitchFamily="50" charset="-127"/>
                <a:ea typeface="맑은 고딕" panose="020B0503020000020004" pitchFamily="50" charset="-127"/>
              </a:rPr>
              <a:t>자유양식</a:t>
            </a:r>
            <a:r>
              <a:rPr lang="en-US" altLang="ko-KR" sz="1600" b="1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CE13A548-BBCD-C8F7-2A87-DA2F92AE65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055762"/>
              </p:ext>
            </p:extLst>
          </p:nvPr>
        </p:nvGraphicFramePr>
        <p:xfrm>
          <a:off x="-6868144" y="56456"/>
          <a:ext cx="660581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084">
                  <a:extLst>
                    <a:ext uri="{9D8B030D-6E8A-4147-A177-3AD203B41FA5}">
                      <a16:colId xmlns:a16="http://schemas.microsoft.com/office/drawing/2014/main" val="1679168321"/>
                    </a:ext>
                  </a:extLst>
                </a:gridCol>
                <a:gridCol w="728016">
                  <a:extLst>
                    <a:ext uri="{9D8B030D-6E8A-4147-A177-3AD203B41FA5}">
                      <a16:colId xmlns:a16="http://schemas.microsoft.com/office/drawing/2014/main" val="68853875"/>
                    </a:ext>
                  </a:extLst>
                </a:gridCol>
                <a:gridCol w="1310429">
                  <a:extLst>
                    <a:ext uri="{9D8B030D-6E8A-4147-A177-3AD203B41FA5}">
                      <a16:colId xmlns:a16="http://schemas.microsoft.com/office/drawing/2014/main" val="901606823"/>
                    </a:ext>
                  </a:extLst>
                </a:gridCol>
                <a:gridCol w="1019223">
                  <a:extLst>
                    <a:ext uri="{9D8B030D-6E8A-4147-A177-3AD203B41FA5}">
                      <a16:colId xmlns:a16="http://schemas.microsoft.com/office/drawing/2014/main" val="167178306"/>
                    </a:ext>
                  </a:extLst>
                </a:gridCol>
                <a:gridCol w="2912064">
                  <a:extLst>
                    <a:ext uri="{9D8B030D-6E8A-4147-A177-3AD203B41FA5}">
                      <a16:colId xmlns:a16="http://schemas.microsoft.com/office/drawing/2014/main" val="1765062334"/>
                    </a:ext>
                  </a:extLst>
                </a:gridCol>
              </a:tblGrid>
              <a:tr h="15388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제안자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   명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소속 및 직위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6694999"/>
                  </a:ext>
                </a:extLst>
              </a:tr>
              <a:tr h="153889">
                <a:tc vMerge="1">
                  <a:txBody>
                    <a:bodyPr/>
                    <a:lstStyle/>
                    <a:p>
                      <a:pPr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휴대폰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E-Mail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139414"/>
                  </a:ext>
                </a:extLst>
              </a:tr>
              <a:tr h="153889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 과제명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87313" indent="-87313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200" b="0" i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6388779"/>
                  </a:ext>
                </a:extLst>
              </a:tr>
              <a:tr h="153889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 과제명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87313" indent="-87313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200" b="0" i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880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97655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1896</TotalTime>
  <Words>88</Words>
  <Application>Microsoft Office PowerPoint</Application>
  <PresentationFormat>A4 용지(210x297mm)</PresentationFormat>
  <Paragraphs>52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?? ??</vt:lpstr>
      <vt:lpstr>맑은 고딕</vt:lpstr>
      <vt:lpstr>Arial</vt:lpstr>
      <vt:lpstr>Wingdings</vt:lpstr>
      <vt:lpstr>Blank Presentation</vt:lpstr>
      <vt:lpstr>PowerPoint 프레젠테이션</vt:lpstr>
      <vt:lpstr>PowerPoint 프레젠테이션</vt:lpstr>
    </vt:vector>
  </TitlesOfParts>
  <Company>kriss gim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kriss gim</dc:creator>
  <cp:lastModifiedBy>이진(Lee Jin)_대리_수소저탄소연구소</cp:lastModifiedBy>
  <cp:revision>117</cp:revision>
  <cp:lastPrinted>2024-09-08T00:25:16Z</cp:lastPrinted>
  <dcterms:created xsi:type="dcterms:W3CDTF">2010-09-30T02:09:05Z</dcterms:created>
  <dcterms:modified xsi:type="dcterms:W3CDTF">2025-06-12T09:16:46Z</dcterms:modified>
</cp:coreProperties>
</file>