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332" r:id="rId2"/>
    <p:sldId id="317" r:id="rId3"/>
    <p:sldId id="516" r:id="rId4"/>
    <p:sldId id="333" r:id="rId5"/>
    <p:sldId id="508" r:id="rId6"/>
    <p:sldId id="515" r:id="rId7"/>
    <p:sldId id="523" r:id="rId8"/>
    <p:sldId id="514" r:id="rId9"/>
    <p:sldId id="517" r:id="rId10"/>
    <p:sldId id="518" r:id="rId11"/>
    <p:sldId id="520" r:id="rId12"/>
    <p:sldId id="524" r:id="rId13"/>
    <p:sldId id="350" r:id="rId14"/>
    <p:sldId id="522" r:id="rId15"/>
    <p:sldId id="365" r:id="rId16"/>
    <p:sldId id="521" r:id="rId17"/>
  </p:sldIdLst>
  <p:sldSz cx="9144000" cy="6858000" type="screen4x3"/>
  <p:notesSz cx="9926638" cy="6797675"/>
  <p:embeddedFontLst>
    <p:embeddedFont>
      <p:font typeface="나눔고딕" panose="020B0600000101010101" charset="-127"/>
      <p:regular r:id="rId20"/>
      <p:bold r:id="rId21"/>
    </p:embeddedFont>
    <p:embeddedFont>
      <p:font typeface="나눔고딕 ExtraBold" panose="020B0600000101010101" charset="-127"/>
      <p:bold r:id="rId22"/>
    </p:embeddedFont>
    <p:embeddedFont>
      <p:font typeface="맑은 고딕" panose="020B0503020000020004" pitchFamily="50" charset="-127"/>
      <p:regular r:id="rId23"/>
      <p:bold r:id="rId2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1B0873A-0AEB-4BF7-B8E2-1EC4AD231641}">
          <p14:sldIdLst>
            <p14:sldId id="332"/>
            <p14:sldId id="317"/>
            <p14:sldId id="516"/>
            <p14:sldId id="333"/>
            <p14:sldId id="508"/>
            <p14:sldId id="515"/>
            <p14:sldId id="523"/>
            <p14:sldId id="514"/>
            <p14:sldId id="517"/>
            <p14:sldId id="518"/>
            <p14:sldId id="520"/>
            <p14:sldId id="524"/>
            <p14:sldId id="350"/>
            <p14:sldId id="522"/>
            <p14:sldId id="365"/>
            <p14:sldId id="5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A4A3A4"/>
          </p15:clr>
        </p15:guide>
        <p15:guide id="4" pos="54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CC"/>
    <a:srgbClr val="0D47FF"/>
    <a:srgbClr val="0033C4"/>
    <a:srgbClr val="009999"/>
    <a:srgbClr val="0036D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5799" autoAdjust="0"/>
  </p:normalViewPr>
  <p:slideViewPr>
    <p:cSldViewPr>
      <p:cViewPr varScale="1">
        <p:scale>
          <a:sx n="109" d="100"/>
          <a:sy n="109" d="100"/>
        </p:scale>
        <p:origin x="1884" y="114"/>
      </p:cViewPr>
      <p:guideLst>
        <p:guide orient="horz" pos="2160"/>
        <p:guide pos="2880"/>
        <p:guide pos="295"/>
        <p:guide pos="54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581" y="1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/>
          <a:lstStyle>
            <a:lvl1pPr algn="r">
              <a:defRPr sz="1200"/>
            </a:lvl1pPr>
          </a:lstStyle>
          <a:p>
            <a:fld id="{8D8C3D8E-B537-48CC-8F52-943C95C9AF7D}" type="datetimeFigureOut">
              <a:rPr lang="ko-KR" altLang="en-US" smtClean="0"/>
              <a:pPr/>
              <a:t>2025-07-07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7107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581" y="6457107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 anchor="b"/>
          <a:lstStyle>
            <a:lvl1pPr algn="r">
              <a:defRPr sz="1200"/>
            </a:lvl1pPr>
          </a:lstStyle>
          <a:p>
            <a:fld id="{F0A201E1-1709-4331-B80D-B3B89F54D9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470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2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300"/>
            </a:lvl1pPr>
          </a:lstStyle>
          <a:p>
            <a:fld id="{A662CA75-8E00-4799-9FA3-184133863A5D}" type="datetimeFigureOut">
              <a:rPr lang="ko-KR" altLang="en-US" smtClean="0"/>
              <a:pPr/>
              <a:t>2025-07-07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11175"/>
            <a:ext cx="3395662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0" tIns="46145" rIns="92290" bIns="4614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6" y="3228897"/>
            <a:ext cx="7941310" cy="3058954"/>
          </a:xfrm>
          <a:prstGeom prst="rect">
            <a:avLst/>
          </a:prstGeom>
        </p:spPr>
        <p:txBody>
          <a:bodyPr vert="horz" lIns="92290" tIns="46145" rIns="92290" bIns="4614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56615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5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300"/>
            </a:lvl1pPr>
          </a:lstStyle>
          <a:p>
            <a:fld id="{319C5C42-1261-4F9B-8894-8EFF6BD1D4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19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7501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9676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0255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750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998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543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6747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1237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6777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958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17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/>
          <a:lstStyle>
            <a:lvl2pPr>
              <a:buSzPct val="50000"/>
              <a:defRPr/>
            </a:lvl2pPr>
            <a:extLst/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슬라이드 번호 개체 틀 17"/>
          <p:cNvSpPr>
            <a:spLocks noGrp="1"/>
          </p:cNvSpPr>
          <p:nvPr>
            <p:ph type="sldNum" sz="quarter" idx="10"/>
          </p:nvPr>
        </p:nvSpPr>
        <p:spPr>
          <a:xfrm>
            <a:off x="4214813" y="6421438"/>
            <a:ext cx="7858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-</a:t>
            </a:r>
            <a:fld id="{2E8BBF0D-9C95-4A0D-B2BD-6D61B3B5AAE3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6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 userDrawn="1"/>
        </p:nvSpPr>
        <p:spPr bwMode="auto">
          <a:xfrm>
            <a:off x="8702376" y="6555181"/>
            <a:ext cx="442276" cy="33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7" tIns="43619" rIns="87237" bIns="43619">
            <a:spAutoFit/>
          </a:bodyPr>
          <a:lstStyle/>
          <a:p>
            <a:pPr algn="r" latinLnBrk="0">
              <a:spcBef>
                <a:spcPct val="50000"/>
              </a:spcBef>
              <a:defRPr/>
            </a:pPr>
            <a:fld id="{0A035614-DC4D-431D-9664-8B6560530D26}" type="slidenum">
              <a:rPr lang="en-US" altLang="ko-KR" sz="1600" b="1">
                <a:gradFill>
                  <a:gsLst>
                    <a:gs pos="10000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5400000" scaled="0"/>
                </a:gradFill>
                <a:latin typeface="맑은 고딕" pitchFamily="50" charset="-127"/>
                <a:ea typeface="맑은 고딕" pitchFamily="50" charset="-127"/>
              </a:rPr>
              <a:pPr algn="r" latinLnBrk="0">
                <a:spcBef>
                  <a:spcPct val="50000"/>
                </a:spcBef>
                <a:defRPr/>
              </a:pPr>
              <a:t>‹#›</a:t>
            </a:fld>
            <a:endParaRPr lang="en-US" altLang="ko-KR" sz="1600" b="1" dirty="0">
              <a:gradFill>
                <a:gsLst>
                  <a:gs pos="100000">
                    <a:prstClr val="black">
                      <a:lumMod val="65000"/>
                      <a:lumOff val="35000"/>
                    </a:prstClr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0"/>
              </a:gra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" name="그룹 11"/>
          <p:cNvGrpSpPr/>
          <p:nvPr userDrawn="1"/>
        </p:nvGrpSpPr>
        <p:grpSpPr>
          <a:xfrm>
            <a:off x="460858" y="194492"/>
            <a:ext cx="8267166" cy="668344"/>
            <a:chOff x="460858" y="194492"/>
            <a:chExt cx="8206930" cy="668344"/>
          </a:xfrm>
        </p:grpSpPr>
        <p:sp>
          <p:nvSpPr>
            <p:cNvPr id="5" name="직사각형 4"/>
            <p:cNvSpPr/>
            <p:nvPr userDrawn="1"/>
          </p:nvSpPr>
          <p:spPr>
            <a:xfrm rot="16200000">
              <a:off x="4518539" y="-3246358"/>
              <a:ext cx="55581" cy="8162808"/>
            </a:xfrm>
            <a:prstGeom prst="rect">
              <a:avLst/>
            </a:prstGeom>
            <a:gradFill>
              <a:gsLst>
                <a:gs pos="60000">
                  <a:srgbClr val="00B0F0"/>
                </a:gs>
                <a:gs pos="50000">
                  <a:srgbClr val="0070C0"/>
                </a:gs>
                <a:gs pos="47000">
                  <a:schemeClr val="tx2">
                    <a:lumMod val="75000"/>
                  </a:schemeClr>
                </a:gs>
                <a:gs pos="83000">
                  <a:srgbClr val="0070C0"/>
                </a:gs>
              </a:gsLst>
              <a:lin ang="5400000" scaled="0"/>
            </a:gra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/>
            <p:cNvSpPr/>
            <p:nvPr userDrawn="1"/>
          </p:nvSpPr>
          <p:spPr>
            <a:xfrm>
              <a:off x="477006" y="215362"/>
              <a:ext cx="8166226" cy="599624"/>
            </a:xfrm>
            <a:prstGeom prst="rect">
              <a:avLst/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9600000" scaled="0"/>
            </a:gra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자유형 7"/>
            <p:cNvSpPr/>
            <p:nvPr userDrawn="1"/>
          </p:nvSpPr>
          <p:spPr>
            <a:xfrm>
              <a:off x="460858" y="204825"/>
              <a:ext cx="8166876" cy="45719"/>
            </a:xfrm>
            <a:custGeom>
              <a:avLst/>
              <a:gdLst>
                <a:gd name="connsiteX0" fmla="*/ 0 w 8134502"/>
                <a:gd name="connsiteY0" fmla="*/ 0 h 0"/>
                <a:gd name="connsiteX1" fmla="*/ 8134502 w 8134502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34502">
                  <a:moveTo>
                    <a:pt x="0" y="0"/>
                  </a:moveTo>
                  <a:lnTo>
                    <a:pt x="8134502" y="0"/>
                  </a:lnTo>
                </a:path>
              </a:pathLst>
            </a:custGeom>
            <a:noFill/>
            <a:ln w="3175" cap="rnd">
              <a:gradFill>
                <a:gsLst>
                  <a:gs pos="100000">
                    <a:schemeClr val="bg1">
                      <a:lumMod val="8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3000000" scaled="0"/>
              </a:gra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자유형 1"/>
            <p:cNvSpPr/>
            <p:nvPr userDrawn="1"/>
          </p:nvSpPr>
          <p:spPr>
            <a:xfrm>
              <a:off x="467829" y="204824"/>
              <a:ext cx="45719" cy="607553"/>
            </a:xfrm>
            <a:custGeom>
              <a:avLst/>
              <a:gdLst>
                <a:gd name="connsiteX0" fmla="*/ 0 w 0"/>
                <a:gd name="connsiteY0" fmla="*/ 0 h 637046"/>
                <a:gd name="connsiteX1" fmla="*/ 0 w 0"/>
                <a:gd name="connsiteY1" fmla="*/ 637046 h 637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37046">
                  <a:moveTo>
                    <a:pt x="0" y="0"/>
                  </a:moveTo>
                  <a:lnTo>
                    <a:pt x="0" y="637046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자유형 8"/>
            <p:cNvSpPr/>
            <p:nvPr userDrawn="1"/>
          </p:nvSpPr>
          <p:spPr>
            <a:xfrm>
              <a:off x="8622069" y="194492"/>
              <a:ext cx="45719" cy="607553"/>
            </a:xfrm>
            <a:custGeom>
              <a:avLst/>
              <a:gdLst>
                <a:gd name="connsiteX0" fmla="*/ 0 w 0"/>
                <a:gd name="connsiteY0" fmla="*/ 0 h 637046"/>
                <a:gd name="connsiteX1" fmla="*/ 0 w 0"/>
                <a:gd name="connsiteY1" fmla="*/ 637046 h 637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37046">
                  <a:moveTo>
                    <a:pt x="0" y="0"/>
                  </a:moveTo>
                  <a:lnTo>
                    <a:pt x="0" y="637046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098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 14"/>
          <p:cNvSpPr/>
          <p:nvPr/>
        </p:nvSpPr>
        <p:spPr>
          <a:xfrm flipV="1">
            <a:off x="594721" y="2015129"/>
            <a:ext cx="7954557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1297238" y="4320000"/>
            <a:ext cx="7846762" cy="432000"/>
            <a:chOff x="1297238" y="4356000"/>
            <a:chExt cx="7846762" cy="43200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297238" y="4356000"/>
              <a:ext cx="1329148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ko-KR" altLang="en-US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나눔고딕 ExtraBold" pitchFamily="50" charset="-127"/>
                  <a:ea typeface="나눔고딕 ExtraBold" pitchFamily="50" charset="-127"/>
                </a:rPr>
                <a:t>책 임 자</a:t>
              </a: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</a:t>
              </a: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대학교 </a:t>
              </a: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00000</a:t>
              </a: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학과 교수 </a:t>
              </a: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000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182" y="2733018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r>
              <a:rPr lang="en-US" altLang="ko-KR" sz="2400" b="1">
                <a:solidFill>
                  <a:srgbClr val="00206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’25</a:t>
            </a:r>
            <a:r>
              <a:rPr lang="ko-KR" altLang="en-US" sz="2400" ker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년 사외공모 </a:t>
            </a:r>
            <a:r>
              <a:rPr lang="ko-KR" altLang="en-US" sz="2400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기초연구 수행후보기관 선정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0" y="3564015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vl="0" algn="ctr" eaLnBrk="1" latinLnBrk="0" hangingPunct="1">
              <a:defRPr/>
            </a:pPr>
            <a:r>
              <a:rPr lang="en-US" altLang="ko-KR" sz="2400" ker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2025. </a:t>
            </a:r>
            <a:r>
              <a:rPr lang="en-US" altLang="ko-KR" sz="2400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00. 00</a:t>
            </a:r>
            <a:endParaRPr lang="ko-KR" altLang="en-US" sz="2400" kern="0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100000">
                    <a:srgbClr val="00589A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1152" y="1280954"/>
            <a:ext cx="7721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en-US" altLang="ko-KR" sz="4000" b="1" kern="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000000000(</a:t>
            </a:r>
            <a:r>
              <a:rPr lang="ko-KR" altLang="en-US" sz="4000" b="1" kern="0" dirty="0" err="1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과제명</a:t>
            </a:r>
            <a:r>
              <a:rPr lang="en-US" altLang="ko-KR" sz="4000" b="1" kern="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40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96044" y="5094185"/>
            <a:ext cx="575627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r>
              <a:rPr lang="en-US" altLang="ko-KR" sz="2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2400" b="1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발표자료 양식 변경 금지</a:t>
            </a:r>
            <a:endParaRPr lang="en-US" altLang="ko-KR" sz="2400" b="1" dirty="0">
              <a:solidFill>
                <a:srgbClr val="FF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 marL="342900" indent="-342900" algn="ctr" eaLnBrk="1" latinLnBrk="0" hangingPunct="1">
              <a:buFontTx/>
              <a:buChar char="-"/>
              <a:defRPr/>
            </a:pPr>
            <a:r>
              <a:rPr lang="ko-KR" altLang="en-US" sz="24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분량 제한은 없음</a:t>
            </a:r>
            <a:r>
              <a:rPr lang="en-US" altLang="ko-KR" sz="24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(</a:t>
            </a:r>
            <a:r>
              <a:rPr lang="ko-KR" altLang="en-US" sz="24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발표시간 </a:t>
            </a:r>
            <a:r>
              <a:rPr lang="en-US" altLang="ko-KR" sz="24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15</a:t>
            </a:r>
            <a:r>
              <a:rPr lang="ko-KR" altLang="en-US" sz="24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분 엄수</a:t>
            </a:r>
            <a:r>
              <a:rPr lang="en-US" altLang="ko-KR" sz="24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)</a:t>
            </a:r>
            <a:endParaRPr lang="en-US" altLang="ko-KR" sz="2400" kern="0" dirty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marL="342900" indent="-342900" algn="ctr" eaLnBrk="1" latinLnBrk="0" hangingPunct="1">
              <a:buFontTx/>
              <a:buChar char="-"/>
              <a:defRPr/>
            </a:pPr>
            <a:r>
              <a:rPr lang="ko-KR" altLang="en-US" sz="2400" b="1" kern="0" dirty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글씨체 </a:t>
            </a:r>
            <a:r>
              <a:rPr lang="ko-KR" altLang="en-US" sz="24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포함 저장</a:t>
            </a:r>
            <a:endParaRPr lang="en-US" altLang="ko-KR" sz="2400" b="1" ker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marL="342900" indent="-342900" algn="ctr" eaLnBrk="1" latinLnBrk="0" hangingPunct="1">
              <a:buFontTx/>
              <a:buChar char="-"/>
              <a:defRPr/>
            </a:pPr>
            <a:r>
              <a:rPr lang="en-US" altLang="ko-KR" sz="24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PPT </a:t>
            </a:r>
            <a:r>
              <a:rPr lang="ko-KR" altLang="en-US" sz="24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파일로 제출</a:t>
            </a:r>
            <a:endParaRPr lang="en-US" altLang="ko-KR" sz="2400" b="1" kern="0" dirty="0">
              <a:solidFill>
                <a:srgbClr val="FF0000"/>
              </a:solidFill>
              <a:latin typeface="나눔고딕 ExtraBold" panose="020B0600000101010101" charset="-127"/>
              <a:ea typeface="나눔고딕 ExtraBold" panose="020B0600000101010101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90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③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453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11468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V. </a:t>
            </a:r>
            <a:r>
              <a:rPr lang="ko-KR" altLang="en-US" sz="300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연구체계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7" name="Rectangle 24"/>
          <p:cNvSpPr>
            <a:spLocks noChangeArrowheads="1"/>
          </p:cNvSpPr>
          <p:nvPr/>
        </p:nvSpPr>
        <p:spPr bwMode="auto">
          <a:xfrm>
            <a:off x="521550" y="1392253"/>
            <a:ext cx="618052" cy="3715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lnSpc>
                <a:spcPct val="80000"/>
              </a:lnSpc>
              <a:defRPr/>
            </a:pPr>
            <a:r>
              <a:rPr kumimoji="0" lang="ko-KR" altLang="en-US" sz="14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B0600000101010101" charset="-127"/>
                <a:ea typeface="나눔고딕 ExtraBold" panose="020B0600000101010101" charset="-127"/>
              </a:rPr>
              <a:t>연차</a:t>
            </a:r>
            <a:endParaRPr kumimoji="0" lang="en-US" altLang="ko-KR" sz="14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99" name="Rectangle 24"/>
          <p:cNvSpPr>
            <a:spLocks noChangeArrowheads="1"/>
          </p:cNvSpPr>
          <p:nvPr/>
        </p:nvSpPr>
        <p:spPr bwMode="auto">
          <a:xfrm>
            <a:off x="521550" y="1852013"/>
            <a:ext cx="618052" cy="37526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46800" rIns="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defRPr/>
            </a:pPr>
            <a:r>
              <a:rPr kumimoji="0" lang="ko-KR" altLang="en-US" sz="1600" b="1" kern="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내용</a:t>
            </a:r>
            <a:endParaRPr kumimoji="0" lang="en-US" altLang="ko-KR" sz="1600" b="1" kern="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0" name="Rectangle 24"/>
          <p:cNvSpPr>
            <a:spLocks noChangeArrowheads="1"/>
          </p:cNvSpPr>
          <p:nvPr/>
        </p:nvSpPr>
        <p:spPr bwMode="auto">
          <a:xfrm>
            <a:off x="521550" y="5751676"/>
            <a:ext cx="618052" cy="5615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lnSpc>
                <a:spcPct val="80000"/>
              </a:lnSpc>
              <a:defRPr/>
            </a:pPr>
            <a:r>
              <a:rPr kumimoji="0" lang="ko-KR" altLang="en-US" sz="1400" b="1" kern="0" spc="-15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성과물</a:t>
            </a:r>
            <a:endParaRPr kumimoji="0" lang="en-US" altLang="ko-KR" sz="1400" b="1" kern="0" spc="-15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1" name="AutoShape 23"/>
          <p:cNvSpPr>
            <a:spLocks noChangeArrowheads="1"/>
          </p:cNvSpPr>
          <p:nvPr/>
        </p:nvSpPr>
        <p:spPr bwMode="auto">
          <a:xfrm>
            <a:off x="1218783" y="1392252"/>
            <a:ext cx="2501971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1</a:t>
            </a:r>
            <a:r>
              <a:rPr kumimoji="0" lang="ko-KR" altLang="en-US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3" name="오른쪽 화살표 102"/>
          <p:cNvSpPr/>
          <p:nvPr/>
        </p:nvSpPr>
        <p:spPr bwMode="auto">
          <a:xfrm>
            <a:off x="1219415" y="5791931"/>
            <a:ext cx="7407158" cy="20042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5782" tIns="47891" rIns="95782" bIns="47891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57816">
              <a:defRPr/>
            </a:pPr>
            <a:endParaRPr lang="ko-KR" altLang="en-US" sz="1900" i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4" name="타원 103"/>
          <p:cNvSpPr/>
          <p:nvPr/>
        </p:nvSpPr>
        <p:spPr bwMode="auto">
          <a:xfrm>
            <a:off x="8081483" y="5759888"/>
            <a:ext cx="281700" cy="320247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C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5" name="타원 104"/>
          <p:cNvSpPr/>
          <p:nvPr/>
        </p:nvSpPr>
        <p:spPr bwMode="auto">
          <a:xfrm>
            <a:off x="3491127" y="5762414"/>
            <a:ext cx="281763" cy="319458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A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6" name="타원 105"/>
          <p:cNvSpPr/>
          <p:nvPr/>
        </p:nvSpPr>
        <p:spPr bwMode="auto">
          <a:xfrm>
            <a:off x="5941417" y="5746647"/>
            <a:ext cx="281763" cy="319458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B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7" name="모서리가 둥근 직사각형 106"/>
          <p:cNvSpPr/>
          <p:nvPr/>
        </p:nvSpPr>
        <p:spPr bwMode="auto">
          <a:xfrm>
            <a:off x="2006715" y="5994285"/>
            <a:ext cx="1373317" cy="201988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0" rIns="36000" bIns="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ko-KR" sz="13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저압 </a:t>
            </a:r>
            <a:r>
              <a:rPr lang="ko-KR" altLang="en-US" sz="1100" b="1" spc="-150" dirty="0" err="1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직류배전망</a:t>
            </a: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설계서</a:t>
            </a:r>
            <a:endParaRPr lang="ko-KR" altLang="en-US" sz="1100" b="1" kern="0" spc="-22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8" name="모서리가 둥근 직사각형 107"/>
          <p:cNvSpPr/>
          <p:nvPr/>
        </p:nvSpPr>
        <p:spPr bwMode="auto">
          <a:xfrm>
            <a:off x="4294879" y="5994285"/>
            <a:ext cx="1582266" cy="20198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18000" rIns="360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실증사이트 및 실증인프라</a:t>
            </a:r>
            <a:endParaRPr lang="ko-KR" altLang="en-US" sz="1100" b="1" kern="0" spc="-15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9" name="모서리가 둥근 직사각형 108"/>
          <p:cNvSpPr/>
          <p:nvPr/>
        </p:nvSpPr>
        <p:spPr bwMode="auto">
          <a:xfrm>
            <a:off x="6372200" y="5994285"/>
            <a:ext cx="1674615" cy="198873"/>
          </a:xfrm>
          <a:prstGeom prst="roundRect">
            <a:avLst/>
          </a:prstGeom>
          <a:ln>
            <a:solidFill>
              <a:srgbClr val="BF0106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18000" rIns="360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저압 </a:t>
            </a:r>
            <a:r>
              <a:rPr lang="ko-KR" altLang="en-US" sz="1100" b="1" spc="-150" dirty="0" err="1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직류배전망</a:t>
            </a: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운영시스템</a:t>
            </a:r>
            <a:endParaRPr lang="ko-KR" altLang="en-US" sz="1100" b="1" kern="0" spc="-20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10" name="AutoShape 23"/>
          <p:cNvSpPr>
            <a:spLocks noChangeArrowheads="1"/>
          </p:cNvSpPr>
          <p:nvPr/>
        </p:nvSpPr>
        <p:spPr bwMode="auto">
          <a:xfrm>
            <a:off x="3748010" y="1382782"/>
            <a:ext cx="2425654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2</a:t>
            </a:r>
            <a:r>
              <a:rPr kumimoji="0" lang="ko-KR" altLang="en-US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36" name="AutoShape 23"/>
          <p:cNvSpPr>
            <a:spLocks noChangeArrowheads="1"/>
          </p:cNvSpPr>
          <p:nvPr/>
        </p:nvSpPr>
        <p:spPr bwMode="auto">
          <a:xfrm>
            <a:off x="6241801" y="1389936"/>
            <a:ext cx="2425654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3</a:t>
            </a:r>
            <a:r>
              <a:rPr kumimoji="0" lang="ko-KR" altLang="en-US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218783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748010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6236288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AutoShape 39"/>
          <p:cNvSpPr>
            <a:spLocks noChangeArrowheads="1"/>
          </p:cNvSpPr>
          <p:nvPr/>
        </p:nvSpPr>
        <p:spPr bwMode="auto">
          <a:xfrm>
            <a:off x="1418586" y="1970476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6" name="AutoShape 39"/>
          <p:cNvSpPr>
            <a:spLocks noChangeArrowheads="1"/>
          </p:cNvSpPr>
          <p:nvPr/>
        </p:nvSpPr>
        <p:spPr bwMode="auto">
          <a:xfrm>
            <a:off x="1418585" y="2507879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7" name="AutoShape 39"/>
          <p:cNvSpPr>
            <a:spLocks noChangeArrowheads="1"/>
          </p:cNvSpPr>
          <p:nvPr/>
        </p:nvSpPr>
        <p:spPr bwMode="auto">
          <a:xfrm>
            <a:off x="1418584" y="408337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8" name="AutoShape 39"/>
          <p:cNvSpPr>
            <a:spLocks noChangeArrowheads="1"/>
          </p:cNvSpPr>
          <p:nvPr/>
        </p:nvSpPr>
        <p:spPr bwMode="auto">
          <a:xfrm>
            <a:off x="1418583" y="4615175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9" name="AutoShape 39"/>
          <p:cNvSpPr>
            <a:spLocks noChangeArrowheads="1"/>
          </p:cNvSpPr>
          <p:nvPr/>
        </p:nvSpPr>
        <p:spPr bwMode="auto">
          <a:xfrm>
            <a:off x="1418511" y="514698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0" name="AutoShape 39"/>
          <p:cNvSpPr>
            <a:spLocks noChangeArrowheads="1"/>
          </p:cNvSpPr>
          <p:nvPr/>
        </p:nvSpPr>
        <p:spPr bwMode="auto">
          <a:xfrm>
            <a:off x="4007805" y="1968609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1" name="AutoShape 39"/>
          <p:cNvSpPr>
            <a:spLocks noChangeArrowheads="1"/>
          </p:cNvSpPr>
          <p:nvPr/>
        </p:nvSpPr>
        <p:spPr bwMode="auto">
          <a:xfrm>
            <a:off x="4007804" y="2506012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2" name="AutoShape 39"/>
          <p:cNvSpPr>
            <a:spLocks noChangeArrowheads="1"/>
          </p:cNvSpPr>
          <p:nvPr/>
        </p:nvSpPr>
        <p:spPr bwMode="auto">
          <a:xfrm>
            <a:off x="6529500" y="1966227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시스템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3" name="AutoShape 39"/>
          <p:cNvSpPr>
            <a:spLocks noChangeArrowheads="1"/>
          </p:cNvSpPr>
          <p:nvPr/>
        </p:nvSpPr>
        <p:spPr bwMode="auto">
          <a:xfrm>
            <a:off x="6529499" y="250363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검증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4" name="AutoShape 39"/>
          <p:cNvSpPr>
            <a:spLocks noChangeArrowheads="1"/>
          </p:cNvSpPr>
          <p:nvPr/>
        </p:nvSpPr>
        <p:spPr bwMode="auto">
          <a:xfrm>
            <a:off x="4007804" y="303518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5" name="AutoShape 39"/>
          <p:cNvSpPr>
            <a:spLocks noChangeArrowheads="1"/>
          </p:cNvSpPr>
          <p:nvPr/>
        </p:nvSpPr>
        <p:spPr bwMode="auto">
          <a:xfrm>
            <a:off x="4007803" y="3572583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6" name="AutoShape 39"/>
          <p:cNvSpPr>
            <a:spLocks noChangeArrowheads="1"/>
          </p:cNvSpPr>
          <p:nvPr/>
        </p:nvSpPr>
        <p:spPr bwMode="auto">
          <a:xfrm>
            <a:off x="4007803" y="408337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kumimoji="0"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구축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7" name="AutoShape 39"/>
          <p:cNvSpPr>
            <a:spLocks noChangeArrowheads="1"/>
          </p:cNvSpPr>
          <p:nvPr/>
        </p:nvSpPr>
        <p:spPr bwMode="auto">
          <a:xfrm>
            <a:off x="4007802" y="4615175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구축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8" name="AutoShape 39"/>
          <p:cNvSpPr>
            <a:spLocks noChangeArrowheads="1"/>
          </p:cNvSpPr>
          <p:nvPr/>
        </p:nvSpPr>
        <p:spPr bwMode="auto">
          <a:xfrm>
            <a:off x="6529499" y="4073051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시험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9" name="AutoShape 39"/>
          <p:cNvSpPr>
            <a:spLocks noChangeArrowheads="1"/>
          </p:cNvSpPr>
          <p:nvPr/>
        </p:nvSpPr>
        <p:spPr bwMode="auto">
          <a:xfrm>
            <a:off x="6529498" y="4604856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검증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cxnSp>
        <p:nvCxnSpPr>
          <p:cNvPr id="80" name="직선 화살표 연결선 79"/>
          <p:cNvCxnSpPr>
            <a:stCxn id="65" idx="3"/>
            <a:endCxn id="70" idx="1"/>
          </p:cNvCxnSpPr>
          <p:nvPr/>
        </p:nvCxnSpPr>
        <p:spPr>
          <a:xfrm flipV="1">
            <a:off x="3306697" y="2153370"/>
            <a:ext cx="701108" cy="186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>
            <a:stCxn id="66" idx="3"/>
            <a:endCxn id="70" idx="1"/>
          </p:cNvCxnSpPr>
          <p:nvPr/>
        </p:nvCxnSpPr>
        <p:spPr>
          <a:xfrm flipV="1">
            <a:off x="3306696" y="2153370"/>
            <a:ext cx="701109" cy="53927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>
            <a:stCxn id="70" idx="2"/>
            <a:endCxn id="71" idx="0"/>
          </p:cNvCxnSpPr>
          <p:nvPr/>
        </p:nvCxnSpPr>
        <p:spPr>
          <a:xfrm flipH="1">
            <a:off x="4924794" y="2338130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>
            <a:stCxn id="75" idx="0"/>
            <a:endCxn id="74" idx="2"/>
          </p:cNvCxnSpPr>
          <p:nvPr/>
        </p:nvCxnSpPr>
        <p:spPr>
          <a:xfrm flipV="1">
            <a:off x="4924793" y="3404701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>
            <a:stCxn id="71" idx="2"/>
            <a:endCxn id="74" idx="0"/>
          </p:cNvCxnSpPr>
          <p:nvPr/>
        </p:nvCxnSpPr>
        <p:spPr>
          <a:xfrm>
            <a:off x="4924794" y="2875533"/>
            <a:ext cx="0" cy="15964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화살표 연결선 111"/>
          <p:cNvCxnSpPr>
            <a:stCxn id="70" idx="3"/>
            <a:endCxn id="72" idx="1"/>
          </p:cNvCxnSpPr>
          <p:nvPr/>
        </p:nvCxnSpPr>
        <p:spPr>
          <a:xfrm flipV="1">
            <a:off x="5895916" y="2150988"/>
            <a:ext cx="633584" cy="23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직선 화살표 연결선 113"/>
          <p:cNvCxnSpPr>
            <a:stCxn id="74" idx="3"/>
            <a:endCxn id="72" idx="1"/>
          </p:cNvCxnSpPr>
          <p:nvPr/>
        </p:nvCxnSpPr>
        <p:spPr>
          <a:xfrm flipV="1">
            <a:off x="5895915" y="2150988"/>
            <a:ext cx="633585" cy="1068953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화살표 연결선 119"/>
          <p:cNvCxnSpPr>
            <a:stCxn id="72" idx="2"/>
            <a:endCxn id="73" idx="0"/>
          </p:cNvCxnSpPr>
          <p:nvPr/>
        </p:nvCxnSpPr>
        <p:spPr>
          <a:xfrm flipH="1">
            <a:off x="7446489" y="2335748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화살표 연결선 120"/>
          <p:cNvCxnSpPr>
            <a:stCxn id="76" idx="2"/>
            <a:endCxn id="77" idx="0"/>
          </p:cNvCxnSpPr>
          <p:nvPr/>
        </p:nvCxnSpPr>
        <p:spPr>
          <a:xfrm flipH="1">
            <a:off x="4924792" y="4452891"/>
            <a:ext cx="1" cy="16228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화살표 연결선 121"/>
          <p:cNvCxnSpPr>
            <a:stCxn id="78" idx="2"/>
            <a:endCxn id="79" idx="0"/>
          </p:cNvCxnSpPr>
          <p:nvPr/>
        </p:nvCxnSpPr>
        <p:spPr>
          <a:xfrm flipH="1">
            <a:off x="7446488" y="4442572"/>
            <a:ext cx="1" cy="16228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직선 화살표 연결선 122"/>
          <p:cNvCxnSpPr>
            <a:stCxn id="67" idx="3"/>
            <a:endCxn id="76" idx="1"/>
          </p:cNvCxnSpPr>
          <p:nvPr/>
        </p:nvCxnSpPr>
        <p:spPr>
          <a:xfrm>
            <a:off x="3306695" y="4268131"/>
            <a:ext cx="701108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직선 화살표 연결선 123"/>
          <p:cNvCxnSpPr>
            <a:stCxn id="68" idx="3"/>
            <a:endCxn id="77" idx="1"/>
          </p:cNvCxnSpPr>
          <p:nvPr/>
        </p:nvCxnSpPr>
        <p:spPr>
          <a:xfrm>
            <a:off x="3306694" y="4799936"/>
            <a:ext cx="701108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화살표 연결선 124"/>
          <p:cNvCxnSpPr>
            <a:stCxn id="69" idx="3"/>
          </p:cNvCxnSpPr>
          <p:nvPr/>
        </p:nvCxnSpPr>
        <p:spPr>
          <a:xfrm flipV="1">
            <a:off x="3306622" y="4808096"/>
            <a:ext cx="701181" cy="52364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직선 화살표 연결선 132"/>
          <p:cNvCxnSpPr>
            <a:stCxn id="76" idx="3"/>
            <a:endCxn id="78" idx="1"/>
          </p:cNvCxnSpPr>
          <p:nvPr/>
        </p:nvCxnSpPr>
        <p:spPr>
          <a:xfrm flipV="1">
            <a:off x="5895914" y="4257812"/>
            <a:ext cx="633585" cy="1031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직선 화살표 연결선 133"/>
          <p:cNvCxnSpPr>
            <a:stCxn id="77" idx="3"/>
            <a:endCxn id="79" idx="1"/>
          </p:cNvCxnSpPr>
          <p:nvPr/>
        </p:nvCxnSpPr>
        <p:spPr>
          <a:xfrm flipV="1">
            <a:off x="5895913" y="4789617"/>
            <a:ext cx="633585" cy="1031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그룹 191"/>
          <p:cNvGrpSpPr/>
          <p:nvPr/>
        </p:nvGrpSpPr>
        <p:grpSpPr>
          <a:xfrm>
            <a:off x="463841" y="922340"/>
            <a:ext cx="1947919" cy="391425"/>
            <a:chOff x="463841" y="4893829"/>
            <a:chExt cx="1947919" cy="391425"/>
          </a:xfrm>
        </p:grpSpPr>
        <p:sp>
          <p:nvSpPr>
            <p:cNvPr id="50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2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53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61492" y="4893829"/>
              <a:ext cx="13465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내용 및 성과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792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78159" y="242257"/>
            <a:ext cx="211468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V. </a:t>
            </a:r>
            <a:r>
              <a:rPr lang="ko-KR" altLang="en-US" sz="300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연구체계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3" name="그룹 191"/>
          <p:cNvGrpSpPr/>
          <p:nvPr/>
        </p:nvGrpSpPr>
        <p:grpSpPr>
          <a:xfrm>
            <a:off x="463841" y="953725"/>
            <a:ext cx="2128999" cy="391425"/>
            <a:chOff x="463841" y="4893829"/>
            <a:chExt cx="2128999" cy="391425"/>
          </a:xfrm>
        </p:grpSpPr>
        <p:sp>
          <p:nvSpPr>
            <p:cNvPr id="4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212899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2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61492" y="4893829"/>
              <a:ext cx="17313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err="1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참여연구원</a:t>
              </a: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 현황</a:t>
              </a:r>
            </a:p>
          </p:txBody>
        </p:sp>
      </p:grp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404F9F01-AB16-40CF-89E0-875E6F9D7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28341"/>
              </p:ext>
            </p:extLst>
          </p:nvPr>
        </p:nvGraphicFramePr>
        <p:xfrm>
          <a:off x="539551" y="1484784"/>
          <a:ext cx="8127905" cy="4831496"/>
        </p:xfrm>
        <a:graphic>
          <a:graphicData uri="http://schemas.openxmlformats.org/drawingml/2006/table">
            <a:tbl>
              <a:tblPr firstRow="1" bandRow="1"/>
              <a:tblGrid>
                <a:gridCol w="927104">
                  <a:extLst>
                    <a:ext uri="{9D8B030D-6E8A-4147-A177-3AD203B41FA5}">
                      <a16:colId xmlns:a16="http://schemas.microsoft.com/office/drawing/2014/main" val="749175762"/>
                    </a:ext>
                  </a:extLst>
                </a:gridCol>
                <a:gridCol w="765085">
                  <a:extLst>
                    <a:ext uri="{9D8B030D-6E8A-4147-A177-3AD203B41FA5}">
                      <a16:colId xmlns:a16="http://schemas.microsoft.com/office/drawing/2014/main" val="758244459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321427519"/>
                    </a:ext>
                  </a:extLst>
                </a:gridCol>
                <a:gridCol w="945105">
                  <a:extLst>
                    <a:ext uri="{9D8B030D-6E8A-4147-A177-3AD203B41FA5}">
                      <a16:colId xmlns:a16="http://schemas.microsoft.com/office/drawing/2014/main" val="3550488377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625356417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35714503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78094678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914358164"/>
                    </a:ext>
                  </a:extLst>
                </a:gridCol>
                <a:gridCol w="540061">
                  <a:extLst>
                    <a:ext uri="{9D8B030D-6E8A-4147-A177-3AD203B41FA5}">
                      <a16:colId xmlns:a16="http://schemas.microsoft.com/office/drawing/2014/main" val="3391037629"/>
                    </a:ext>
                  </a:extLst>
                </a:gridCol>
              </a:tblGrid>
              <a:tr h="369041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소속대학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 명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직 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전공 및 학위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연구담당분야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참여율</a:t>
                      </a:r>
                      <a:r>
                        <a:rPr kumimoji="1" lang="en-US" altLang="ko-KR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(%)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02376"/>
                  </a:ext>
                </a:extLst>
              </a:tr>
              <a:tr h="405045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endParaRPr kumimoji="1" lang="ko-KR" altLang="en-US" sz="14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KoPub돋움체 Bold" panose="02020603020101020101" pitchFamily="18" charset="-127"/>
                        <a:ea typeface="KoPub돋움체 Bold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학교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취득년도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16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전공</a:t>
                      </a: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397872"/>
                  </a:ext>
                </a:extLst>
              </a:tr>
              <a:tr h="48418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934155"/>
                  </a:ext>
                </a:extLst>
              </a:tr>
              <a:tr h="4466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790434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2361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583893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021142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67235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7199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729532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6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684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42338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활용계획 및 기대성과</a:t>
            </a:r>
          </a:p>
        </p:txBody>
      </p:sp>
      <p:sp>
        <p:nvSpPr>
          <p:cNvPr id="19" name="모서리가 둥근 직사각형 8"/>
          <p:cNvSpPr/>
          <p:nvPr/>
        </p:nvSpPr>
        <p:spPr>
          <a:xfrm>
            <a:off x="463840" y="1285502"/>
            <a:ext cx="8211294" cy="211665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endParaRPr lang="ko-KR" altLang="en-US" sz="1600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0" name="모서리가 둥근 직사각형 8"/>
          <p:cNvSpPr/>
          <p:nvPr/>
        </p:nvSpPr>
        <p:spPr>
          <a:xfrm>
            <a:off x="463840" y="3835762"/>
            <a:ext cx="8211294" cy="269858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t" anchorCtr="0"/>
          <a:lstStyle/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r>
              <a:rPr lang="en-US" altLang="ko-KR" sz="1600" b="1" dirty="0">
                <a:solidFill>
                  <a:schemeClr val="tx1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600" b="1" dirty="0">
                <a:solidFill>
                  <a:schemeClr val="tx1"/>
                </a:solidFill>
                <a:latin typeface="나눔고딕" panose="020B0600000101010101" charset="-127"/>
                <a:ea typeface="나눔고딕" panose="020B0600000101010101" charset="-127"/>
              </a:rPr>
              <a:t>기대성과</a:t>
            </a:r>
            <a:endParaRPr lang="en-US" altLang="ko-KR" sz="1600" b="1" dirty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 dirty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21" name="Picture 3" descr="E:\PNG\기타\빛광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18" y="3551799"/>
            <a:ext cx="1075867" cy="3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55"/>
          <p:cNvSpPr>
            <a:spLocks noChangeArrowheads="1"/>
          </p:cNvSpPr>
          <p:nvPr/>
        </p:nvSpPr>
        <p:spPr bwMode="auto">
          <a:xfrm>
            <a:off x="463841" y="3520873"/>
            <a:ext cx="3100047" cy="397739"/>
          </a:xfrm>
          <a:prstGeom prst="roundRect">
            <a:avLst>
              <a:gd name="adj" fmla="val 0"/>
            </a:avLst>
          </a:prstGeom>
          <a:solidFill>
            <a:srgbClr val="A24912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46160" y="3581579"/>
            <a:ext cx="310551" cy="275114"/>
          </a:xfrm>
          <a:prstGeom prst="roundRect">
            <a:avLst/>
          </a:prstGeom>
          <a:solidFill>
            <a:srgbClr val="592007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제목 114"/>
          <p:cNvSpPr txBox="1">
            <a:spLocks/>
          </p:cNvSpPr>
          <p:nvPr/>
        </p:nvSpPr>
        <p:spPr>
          <a:xfrm>
            <a:off x="504745" y="3598529"/>
            <a:ext cx="397214" cy="237233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2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61492" y="3530086"/>
            <a:ext cx="101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기대성과</a:t>
            </a:r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467544" y="3847213"/>
            <a:ext cx="1943458" cy="211857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463841" y="1052736"/>
            <a:ext cx="3100047" cy="388615"/>
          </a:xfrm>
          <a:prstGeom prst="roundRect">
            <a:avLst>
              <a:gd name="adj" fmla="val 0"/>
            </a:avLst>
          </a:prstGeom>
          <a:solidFill>
            <a:srgbClr val="186E26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6160" y="1112049"/>
            <a:ext cx="310551" cy="268803"/>
          </a:xfrm>
          <a:prstGeom prst="roundRect">
            <a:avLst/>
          </a:prstGeom>
          <a:solidFill>
            <a:srgbClr val="092D12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제목 114"/>
          <p:cNvSpPr txBox="1">
            <a:spLocks/>
          </p:cNvSpPr>
          <p:nvPr/>
        </p:nvSpPr>
        <p:spPr>
          <a:xfrm>
            <a:off x="504745" y="1128611"/>
            <a:ext cx="397214" cy="231791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1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468301" y="1065262"/>
            <a:ext cx="4970473" cy="222548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61492" y="1061738"/>
            <a:ext cx="101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활용계획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457144"/>
              </p:ext>
            </p:extLst>
          </p:nvPr>
        </p:nvGraphicFramePr>
        <p:xfrm>
          <a:off x="625271" y="1556792"/>
          <a:ext cx="7907168" cy="1547797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3326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0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4251515967"/>
                    </a:ext>
                  </a:extLst>
                </a:gridCol>
              </a:tblGrid>
              <a:tr h="3244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대 표 성 과 물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방 법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기관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시 기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4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506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4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42338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활용계획 및 기대성과</a:t>
            </a:r>
          </a:p>
        </p:txBody>
      </p:sp>
      <p:sp>
        <p:nvSpPr>
          <p:cNvPr id="19" name="모서리가 둥근 직사각형 8"/>
          <p:cNvSpPr/>
          <p:nvPr/>
        </p:nvSpPr>
        <p:spPr>
          <a:xfrm>
            <a:off x="463840" y="1285501"/>
            <a:ext cx="8211294" cy="313360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endParaRPr lang="ko-KR" altLang="en-US" sz="1600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463841" y="1052736"/>
            <a:ext cx="3100047" cy="388615"/>
          </a:xfrm>
          <a:prstGeom prst="roundRect">
            <a:avLst>
              <a:gd name="adj" fmla="val 0"/>
            </a:avLst>
          </a:prstGeom>
          <a:solidFill>
            <a:srgbClr val="003399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6160" y="1112049"/>
            <a:ext cx="310551" cy="268803"/>
          </a:xfrm>
          <a:prstGeom prst="roundRect">
            <a:avLst/>
          </a:prstGeom>
          <a:solidFill>
            <a:srgbClr val="092D12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제목 114"/>
          <p:cNvSpPr txBox="1">
            <a:spLocks/>
          </p:cNvSpPr>
          <p:nvPr/>
        </p:nvSpPr>
        <p:spPr>
          <a:xfrm>
            <a:off x="504745" y="1128611"/>
            <a:ext cx="397214" cy="231791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3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468301" y="1065262"/>
            <a:ext cx="4970473" cy="222548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61492" y="1061738"/>
            <a:ext cx="148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정량적 성과물</a:t>
            </a:r>
            <a:endParaRPr lang="ko-KR" altLang="en-US" kern="0" spc="-70" dirty="0">
              <a:gradFill>
                <a:gsLst>
                  <a:gs pos="100000">
                    <a:prstClr val="white"/>
                  </a:gs>
                  <a:gs pos="100000">
                    <a:prstClr val="white"/>
                  </a:gs>
                </a:gsLst>
                <a:lin ang="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70575"/>
              </p:ext>
            </p:extLst>
          </p:nvPr>
        </p:nvGraphicFramePr>
        <p:xfrm>
          <a:off x="611560" y="1575882"/>
          <a:ext cx="7987961" cy="2693238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990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130">
                  <a:extLst>
                    <a:ext uri="{9D8B030D-6E8A-4147-A177-3AD203B41FA5}">
                      <a16:colId xmlns:a16="http://schemas.microsoft.com/office/drawing/2014/main" val="4124275446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1911852565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268658496"/>
                    </a:ext>
                  </a:extLst>
                </a:gridCol>
                <a:gridCol w="855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075">
                  <a:extLst>
                    <a:ext uri="{9D8B030D-6E8A-4147-A177-3AD203B41FA5}">
                      <a16:colId xmlns:a16="http://schemas.microsoft.com/office/drawing/2014/main" val="48849876"/>
                    </a:ext>
                  </a:extLst>
                </a:gridCol>
                <a:gridCol w="2857391">
                  <a:extLst>
                    <a:ext uri="{9D8B030D-6E8A-4147-A177-3AD203B41FA5}">
                      <a16:colId xmlns:a16="http://schemas.microsoft.com/office/drawing/2014/main" val="4251515967"/>
                    </a:ext>
                  </a:extLst>
                </a:gridCol>
              </a:tblGrid>
              <a:tr h="38649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성과항목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성과구분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연차별 목표치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종료 후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5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년이내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합  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  고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4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1</a:t>
                      </a:r>
                      <a:r>
                        <a:rPr kumimoji="0" lang="ko-KR" altLang="en-US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2</a:t>
                      </a:r>
                      <a:r>
                        <a:rPr kumimoji="0" lang="ko-KR" altLang="en-US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kumimoji="0" lang="ko-KR" altLang="en-US" sz="14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3</a:t>
                      </a:r>
                      <a:r>
                        <a:rPr kumimoji="0" lang="ko-KR" altLang="en-US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kumimoji="0" lang="ko-KR" altLang="en-US" sz="14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논  문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SCI(E)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급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비 </a:t>
                      </a:r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SCI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급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751934"/>
                  </a:ext>
                </a:extLst>
              </a:tr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지적재산권</a:t>
                      </a:r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특허</a:t>
                      </a:r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출원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8530270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등록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4368826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후속과제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후속과제연계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854096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인력양성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취업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649558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진학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7883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2" descr="C:\Users\Administrator\Desktop\보도용-1페이지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90" b="85807"/>
          <a:stretch/>
        </p:blipFill>
        <p:spPr bwMode="auto">
          <a:xfrm>
            <a:off x="251520" y="123110"/>
            <a:ext cx="8838660" cy="97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직사각형 105"/>
          <p:cNvSpPr/>
          <p:nvPr/>
        </p:nvSpPr>
        <p:spPr>
          <a:xfrm>
            <a:off x="2051720" y="2852936"/>
            <a:ext cx="5112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6600" b="1" kern="0" spc="-30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4099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EC03C72A-F68B-4B5A-B03C-029685222AB2}"/>
              </a:ext>
            </a:extLst>
          </p:cNvPr>
          <p:cNvSpPr/>
          <p:nvPr/>
        </p:nvSpPr>
        <p:spPr>
          <a:xfrm>
            <a:off x="2015716" y="2636912"/>
            <a:ext cx="5112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6600" b="1" kern="0" spc="-30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참고자료</a:t>
            </a:r>
          </a:p>
        </p:txBody>
      </p:sp>
    </p:spTree>
    <p:extLst>
      <p:ext uri="{BB962C8B-B14F-4D97-AF65-F5344CB8AC3E}">
        <p14:creationId xmlns:p14="http://schemas.microsoft.com/office/powerpoint/2010/main" val="2781363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1115616" y="332656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30325" eaLnBrk="0" latinLnBrk="0" hangingPunct="0">
              <a:buSzPct val="100000"/>
              <a:defRPr/>
            </a:pPr>
            <a:r>
              <a:rPr lang="ko-KR" altLang="en-US" sz="4000" b="1" kern="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목차</a:t>
            </a:r>
          </a:p>
        </p:txBody>
      </p:sp>
      <p:sp>
        <p:nvSpPr>
          <p:cNvPr id="15" name="자유형 14"/>
          <p:cNvSpPr/>
          <p:nvPr/>
        </p:nvSpPr>
        <p:spPr>
          <a:xfrm flipV="1">
            <a:off x="1189443" y="1052736"/>
            <a:ext cx="7954557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prstClr val="white"/>
              </a:solidFill>
              <a:latin typeface="+mn-ea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2051720" y="1403976"/>
            <a:ext cx="7092280" cy="432000"/>
            <a:chOff x="2051720" y="4356000"/>
            <a:chExt cx="7092280" cy="432000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</a:t>
              </a: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 </a:t>
              </a: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필요성 및 개요</a:t>
              </a:r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2051720" y="2276881"/>
            <a:ext cx="7092280" cy="432000"/>
            <a:chOff x="2051720" y="4356000"/>
            <a:chExt cx="7092280" cy="43200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관련 현황</a:t>
              </a: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2051720" y="3158850"/>
            <a:ext cx="7092280" cy="432000"/>
            <a:chOff x="2051720" y="4356000"/>
            <a:chExt cx="7092280" cy="43200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III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56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연구개발 목표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051720" y="4023051"/>
            <a:ext cx="7092280" cy="432000"/>
            <a:chOff x="2051720" y="4356000"/>
            <a:chExt cx="7092280" cy="432000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IV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연구개발 전략 및 내용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2051720" y="4914165"/>
            <a:ext cx="7092280" cy="432000"/>
            <a:chOff x="2051720" y="4356000"/>
            <a:chExt cx="7092280" cy="4320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V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추진 체계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2051720" y="5877320"/>
            <a:ext cx="7092280" cy="432000"/>
            <a:chOff x="2051720" y="4356000"/>
            <a:chExt cx="7092280" cy="43200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VI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활용계획 및 기대성과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790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42085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 필요성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467486" y="980729"/>
            <a:ext cx="3876628" cy="5472607"/>
            <a:chOff x="611560" y="980729"/>
            <a:chExt cx="3588480" cy="5472607"/>
          </a:xfrm>
        </p:grpSpPr>
        <p:sp>
          <p:nvSpPr>
            <p:cNvPr id="84" name="모서리가 둥근 직사각형 83"/>
            <p:cNvSpPr/>
            <p:nvPr/>
          </p:nvSpPr>
          <p:spPr>
            <a:xfrm>
              <a:off x="611560" y="1196752"/>
              <a:ext cx="3588480" cy="5256584"/>
            </a:xfrm>
            <a:prstGeom prst="roundRect">
              <a:avLst>
                <a:gd name="adj" fmla="val 7111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b="1">
                <a:latin typeface="+mn-ea"/>
              </a:endParaRPr>
            </a:p>
          </p:txBody>
        </p:sp>
        <p:sp>
          <p:nvSpPr>
            <p:cNvPr id="92" name="모서리가 둥근 직사각형 91"/>
            <p:cNvSpPr/>
            <p:nvPr/>
          </p:nvSpPr>
          <p:spPr bwMode="auto">
            <a:xfrm>
              <a:off x="744856" y="980729"/>
              <a:ext cx="3300175" cy="37589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spc="200" dirty="0">
                  <a:solidFill>
                    <a:schemeClr val="bg1"/>
                  </a:solidFill>
                  <a:latin typeface="+mn-ea"/>
                </a:rPr>
                <a:t>As-Is</a:t>
              </a:r>
              <a:endParaRPr lang="ko-KR" altLang="en-US" b="1" spc="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6" name="모서리가 둥근 직사각형 8"/>
            <p:cNvSpPr/>
            <p:nvPr/>
          </p:nvSpPr>
          <p:spPr>
            <a:xfrm>
              <a:off x="713881" y="1496054"/>
              <a:ext cx="3368436" cy="485827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97" name="그룹 127"/>
            <p:cNvGrpSpPr/>
            <p:nvPr/>
          </p:nvGrpSpPr>
          <p:grpSpPr>
            <a:xfrm>
              <a:off x="718730" y="1420566"/>
              <a:ext cx="3376436" cy="405340"/>
              <a:chOff x="4572691" y="3091015"/>
              <a:chExt cx="2663605" cy="777966"/>
            </a:xfrm>
          </p:grpSpPr>
          <p:sp>
            <p:nvSpPr>
              <p:cNvPr id="99" name="모서리가 둥근 직사각형 98"/>
              <p:cNvSpPr/>
              <p:nvPr/>
            </p:nvSpPr>
            <p:spPr>
              <a:xfrm>
                <a:off x="4598852" y="3091015"/>
                <a:ext cx="2607019" cy="777966"/>
              </a:xfrm>
              <a:prstGeom prst="roundRect">
                <a:avLst>
                  <a:gd name="adj" fmla="val 0"/>
                </a:avLst>
              </a:prstGeom>
              <a:solidFill>
                <a:srgbClr val="1B7B46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01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620520" y="3159286"/>
                <a:ext cx="2068723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" name="자유형 101"/>
              <p:cNvSpPr/>
              <p:nvPr/>
            </p:nvSpPr>
            <p:spPr>
              <a:xfrm>
                <a:off x="7203406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03" name="자유형 102"/>
              <p:cNvSpPr/>
              <p:nvPr/>
            </p:nvSpPr>
            <p:spPr>
              <a:xfrm flipH="1">
                <a:off x="4572691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04" name="직사각형 103"/>
              <p:cNvSpPr/>
              <p:nvPr/>
            </p:nvSpPr>
            <p:spPr>
              <a:xfrm>
                <a:off x="4595372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98" name="제목 114"/>
            <p:cNvSpPr txBox="1">
              <a:spLocks/>
            </p:cNvSpPr>
            <p:nvPr/>
          </p:nvSpPr>
          <p:spPr>
            <a:xfrm>
              <a:off x="785624" y="1433447"/>
              <a:ext cx="3228433" cy="369380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5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추세</a:t>
              </a: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740574" y="1844824"/>
              <a:ext cx="3286293" cy="30008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>
                  <a:solidFill>
                    <a:srgbClr val="002060"/>
                  </a:solidFill>
                  <a:latin typeface="+mn-ea"/>
                </a:rPr>
                <a:t>문제점</a:t>
              </a: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>
                  <a:solidFill>
                    <a:srgbClr val="002060"/>
                  </a:solidFill>
                  <a:latin typeface="+mn-ea"/>
                </a:rPr>
                <a:t>환경변화</a:t>
              </a:r>
              <a:endParaRPr lang="en-US" altLang="ko-KR" sz="1400" b="1" kern="0" spc="-200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kern="0" spc="-200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5067055" y="980729"/>
            <a:ext cx="3588480" cy="5472607"/>
            <a:chOff x="5035165" y="980729"/>
            <a:chExt cx="3588480" cy="5472607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5035165" y="1196752"/>
              <a:ext cx="3588480" cy="5256584"/>
            </a:xfrm>
            <a:prstGeom prst="roundRect">
              <a:avLst>
                <a:gd name="adj" fmla="val 7111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b="1">
                <a:latin typeface="+mn-ea"/>
              </a:endParaRPr>
            </a:p>
          </p:txBody>
        </p:sp>
        <p:sp>
          <p:nvSpPr>
            <p:cNvPr id="106" name="모서리가 둥근 직사각형 105"/>
            <p:cNvSpPr/>
            <p:nvPr/>
          </p:nvSpPr>
          <p:spPr bwMode="auto">
            <a:xfrm>
              <a:off x="5145542" y="980729"/>
              <a:ext cx="3317413" cy="375899"/>
            </a:xfrm>
            <a:prstGeom prst="roundRect">
              <a:avLst/>
            </a:prstGeom>
            <a:solidFill>
              <a:srgbClr val="003399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spc="200" dirty="0">
                  <a:solidFill>
                    <a:schemeClr val="bg1"/>
                  </a:solidFill>
                  <a:latin typeface="+mn-ea"/>
                </a:rPr>
                <a:t>To-Be</a:t>
              </a:r>
              <a:endParaRPr lang="ko-KR" altLang="en-US" b="1" spc="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10" name="모서리가 둥근 직사각형 8"/>
            <p:cNvSpPr/>
            <p:nvPr/>
          </p:nvSpPr>
          <p:spPr>
            <a:xfrm>
              <a:off x="5123737" y="1494753"/>
              <a:ext cx="3376623" cy="485957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111" name="그룹 126"/>
            <p:cNvGrpSpPr/>
            <p:nvPr/>
          </p:nvGrpSpPr>
          <p:grpSpPr>
            <a:xfrm>
              <a:off x="5128626" y="1419429"/>
              <a:ext cx="3384642" cy="405631"/>
              <a:chOff x="484263" y="3091896"/>
              <a:chExt cx="2656204" cy="777966"/>
            </a:xfrm>
          </p:grpSpPr>
          <p:sp>
            <p:nvSpPr>
              <p:cNvPr id="113" name="모서리가 둥근 직사각형 112"/>
              <p:cNvSpPr/>
              <p:nvPr/>
            </p:nvSpPr>
            <p:spPr>
              <a:xfrm>
                <a:off x="510351" y="3091896"/>
                <a:ext cx="2599775" cy="777966"/>
              </a:xfrm>
              <a:prstGeom prst="roundRect">
                <a:avLst>
                  <a:gd name="adj" fmla="val 0"/>
                </a:avLst>
              </a:prstGeom>
              <a:solidFill>
                <a:srgbClr val="23639D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14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31959" y="3160169"/>
                <a:ext cx="2062975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" name="자유형 114"/>
              <p:cNvSpPr/>
              <p:nvPr/>
            </p:nvSpPr>
            <p:spPr>
              <a:xfrm>
                <a:off x="3107669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16" name="자유형 115"/>
              <p:cNvSpPr/>
              <p:nvPr/>
            </p:nvSpPr>
            <p:spPr>
              <a:xfrm flipH="1">
                <a:off x="484263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509064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112" name="제목 114"/>
            <p:cNvSpPr txBox="1">
              <a:spLocks/>
            </p:cNvSpPr>
            <p:nvPr/>
          </p:nvSpPr>
          <p:spPr>
            <a:xfrm>
              <a:off x="5206757" y="1443378"/>
              <a:ext cx="3245296" cy="369645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0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출현</a:t>
              </a:r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5191433" y="1844824"/>
              <a:ext cx="3286293" cy="23544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>
                  <a:solidFill>
                    <a:srgbClr val="002060"/>
                  </a:solidFill>
                  <a:latin typeface="+mn-ea"/>
                </a:rPr>
                <a:t>추진방향</a:t>
              </a: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 err="1">
                  <a:solidFill>
                    <a:srgbClr val="002060"/>
                  </a:solidFill>
                  <a:latin typeface="+mn-ea"/>
                </a:rPr>
                <a:t>모델활용</a:t>
              </a: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</p:txBody>
        </p:sp>
      </p:grpSp>
      <p:pic>
        <p:nvPicPr>
          <p:cNvPr id="215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22451" y="3251036"/>
            <a:ext cx="2072618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77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05857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 개요</a:t>
            </a:r>
          </a:p>
        </p:txBody>
      </p:sp>
      <p:sp>
        <p:nvSpPr>
          <p:cNvPr id="85" name="모서리가 둥근 직사각형 8"/>
          <p:cNvSpPr/>
          <p:nvPr/>
        </p:nvSpPr>
        <p:spPr>
          <a:xfrm>
            <a:off x="463840" y="1223755"/>
            <a:ext cx="8173089" cy="522872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spc="-100" dirty="0" err="1">
                <a:solidFill>
                  <a:schemeClr val="tx2">
                    <a:lumMod val="75000"/>
                  </a:schemeClr>
                </a:solidFill>
                <a:latin typeface="+mn-ea"/>
              </a:rPr>
              <a:t>과제명</a:t>
            </a:r>
            <a:r>
              <a:rPr lang="ko-KR" altLang="en-US" sz="1900" b="1" spc="-1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900" b="1" spc="-1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: </a:t>
            </a:r>
            <a:r>
              <a:rPr lang="en-US" altLang="ko-KR" sz="19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000000000 </a:t>
            </a:r>
            <a:r>
              <a:rPr lang="ko-KR" altLang="en-US" sz="19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기술개발</a:t>
            </a:r>
            <a:endParaRPr lang="en-US" altLang="ko-KR" sz="1900" b="1" spc="-100" dirty="0">
              <a:solidFill>
                <a:schemeClr val="tx2">
                  <a:lumMod val="7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연구기간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: ’22. 00 ~ ’24. 00(36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개월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총 연구비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: 2.2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억 원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현금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1.5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억원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현물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0.7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억원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소요인력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: 36MM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 err="1">
                <a:solidFill>
                  <a:srgbClr val="002060"/>
                </a:solidFill>
                <a:latin typeface="+mn-ea"/>
              </a:rPr>
              <a:t>기술분류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</a:t>
            </a:r>
            <a:r>
              <a:rPr lang="en-US" altLang="ko-KR" sz="1900" b="1" dirty="0">
                <a:solidFill>
                  <a:srgbClr val="FF0000"/>
                </a:solidFill>
                <a:latin typeface="+mn-ea"/>
              </a:rPr>
              <a:t>* RFP </a:t>
            </a:r>
            <a:r>
              <a:rPr lang="ko-KR" altLang="en-US" sz="1900" b="1" dirty="0">
                <a:solidFill>
                  <a:srgbClr val="FF0000"/>
                </a:solidFill>
                <a:latin typeface="+mn-ea"/>
              </a:rPr>
              <a:t>상의 기술분야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: </a:t>
            </a:r>
            <a:r>
              <a:rPr lang="ko-KR" altLang="en-US" sz="1900" b="1" dirty="0" err="1">
                <a:solidFill>
                  <a:srgbClr val="002060"/>
                </a:solidFill>
                <a:latin typeface="+mn-ea"/>
              </a:rPr>
              <a:t>전력망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 효율화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기타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– 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에너지효율화</a:t>
            </a: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                 </a:t>
            </a:r>
          </a:p>
          <a:p>
            <a:pPr>
              <a:lnSpc>
                <a:spcPct val="150000"/>
              </a:lnSpc>
            </a:pP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             </a:t>
            </a:r>
            <a:r>
              <a:rPr lang="en-US" altLang="ko-KR" sz="1900" b="1" i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900" b="1" i="1" dirty="0" err="1">
                <a:solidFill>
                  <a:srgbClr val="002060"/>
                </a:solidFill>
                <a:latin typeface="+mn-ea"/>
              </a:rPr>
              <a:t>기술분류에</a:t>
            </a:r>
            <a:r>
              <a:rPr lang="ko-KR" altLang="en-US" sz="1900" b="1" i="1" dirty="0">
                <a:solidFill>
                  <a:srgbClr val="002060"/>
                </a:solidFill>
                <a:latin typeface="+mn-ea"/>
              </a:rPr>
              <a:t> 해당하는 </a:t>
            </a:r>
            <a:r>
              <a:rPr lang="ko-KR" altLang="en-US" sz="1900" b="1" i="1" dirty="0" err="1">
                <a:solidFill>
                  <a:srgbClr val="002060"/>
                </a:solidFill>
                <a:latin typeface="+mn-ea"/>
              </a:rPr>
              <a:t>사유설명</a:t>
            </a:r>
            <a:r>
              <a:rPr lang="en-US" altLang="ko-KR" sz="1900" b="1" i="1" dirty="0">
                <a:solidFill>
                  <a:srgbClr val="002060"/>
                </a:solidFill>
                <a:latin typeface="+mn-ea"/>
              </a:rPr>
              <a:t>,</a:t>
            </a:r>
            <a:r>
              <a:rPr lang="ko-KR" altLang="en-US" sz="1900" b="1" i="1" dirty="0">
                <a:solidFill>
                  <a:srgbClr val="002060"/>
                </a:solidFill>
                <a:latin typeface="+mn-ea"/>
              </a:rPr>
              <a:t> 간단한 개념 및 도식 등 추가</a:t>
            </a:r>
            <a:r>
              <a:rPr lang="en-US" altLang="ko-KR" sz="1900" b="1" i="1" dirty="0">
                <a:solidFill>
                  <a:srgbClr val="002060"/>
                </a:solidFill>
                <a:latin typeface="+mn-ea"/>
              </a:rPr>
              <a:t>)   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A518356-337E-48F2-8A8C-D1732DD5D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895160"/>
              </p:ext>
            </p:extLst>
          </p:nvPr>
        </p:nvGraphicFramePr>
        <p:xfrm>
          <a:off x="881590" y="2636059"/>
          <a:ext cx="7065784" cy="164803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77448">
                  <a:extLst>
                    <a:ext uri="{9D8B030D-6E8A-4147-A177-3AD203B41FA5}">
                      <a16:colId xmlns:a16="http://schemas.microsoft.com/office/drawing/2014/main" val="197501403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2511524629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306815100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4139261572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1802277106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132254349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78631343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798754958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693154630"/>
                    </a:ext>
                  </a:extLst>
                </a:gridCol>
              </a:tblGrid>
              <a:tr h="4120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구 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  <a:endParaRPr lang="en-US" altLang="ko-KR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2</a:t>
                      </a:r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3</a:t>
                      </a:r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합 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952161"/>
                  </a:ext>
                </a:extLst>
              </a:tr>
              <a:tr h="41200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예산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968976"/>
                  </a:ext>
                </a:extLst>
              </a:tr>
              <a:tr h="412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0.2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0.3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0.7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0.5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0.9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0.8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0215993"/>
                  </a:ext>
                </a:extLst>
              </a:tr>
              <a:tr h="4120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합 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0.5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1.2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1.7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266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 bwMode="auto">
          <a:xfrm>
            <a:off x="478159" y="242257"/>
            <a:ext cx="206659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II. </a:t>
            </a:r>
            <a:r>
              <a:rPr kumimoji="0" lang="ko-KR" altLang="en-US" sz="300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관련현황</a:t>
            </a:r>
            <a:endParaRPr kumimoji="0"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7" name="그룹 133"/>
          <p:cNvGrpSpPr/>
          <p:nvPr/>
        </p:nvGrpSpPr>
        <p:grpSpPr>
          <a:xfrm>
            <a:off x="431540" y="1162421"/>
            <a:ext cx="3865955" cy="5281915"/>
            <a:chOff x="611559" y="1484784"/>
            <a:chExt cx="3393778" cy="5357634"/>
          </a:xfrm>
        </p:grpSpPr>
        <p:sp>
          <p:nvSpPr>
            <p:cNvPr id="19" name="모서리가 둥근 직사각형 8"/>
            <p:cNvSpPr/>
            <p:nvPr/>
          </p:nvSpPr>
          <p:spPr>
            <a:xfrm>
              <a:off x="611559" y="1587794"/>
              <a:ext cx="3380880" cy="52546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20" name="그룹 127"/>
            <p:cNvGrpSpPr/>
            <p:nvPr/>
          </p:nvGrpSpPr>
          <p:grpSpPr>
            <a:xfrm>
              <a:off x="616427" y="1484784"/>
              <a:ext cx="3388910" cy="553128"/>
              <a:chOff x="4572691" y="3091013"/>
              <a:chExt cx="2663605" cy="777966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4598852" y="3091013"/>
                <a:ext cx="2607019" cy="777966"/>
              </a:xfrm>
              <a:prstGeom prst="roundRect">
                <a:avLst>
                  <a:gd name="adj" fmla="val 0"/>
                </a:avLst>
              </a:prstGeom>
              <a:solidFill>
                <a:srgbClr val="1B7B46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23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620520" y="3159286"/>
                <a:ext cx="2068723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자유형 23"/>
              <p:cNvSpPr/>
              <p:nvPr/>
            </p:nvSpPr>
            <p:spPr>
              <a:xfrm>
                <a:off x="7203406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5" name="자유형 24"/>
              <p:cNvSpPr/>
              <p:nvPr/>
            </p:nvSpPr>
            <p:spPr>
              <a:xfrm flipH="1">
                <a:off x="4572691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4595372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21" name="제목 114"/>
            <p:cNvSpPr txBox="1">
              <a:spLocks/>
            </p:cNvSpPr>
            <p:nvPr/>
          </p:nvSpPr>
          <p:spPr>
            <a:xfrm>
              <a:off x="683568" y="1502362"/>
              <a:ext cx="3240360" cy="504056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5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국  외  현  황</a:t>
              </a: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507064" y="1823334"/>
            <a:ext cx="37573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기술수준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err="1">
                <a:solidFill>
                  <a:srgbClr val="002060"/>
                </a:solidFill>
                <a:latin typeface="+mn-ea"/>
              </a:rPr>
              <a:t>시장수준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지적재산권</a:t>
            </a:r>
            <a:endParaRPr lang="ko-KR" altLang="en-US" sz="1400" b="1" kern="0" spc="-200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7" name="그룹 134"/>
          <p:cNvGrpSpPr/>
          <p:nvPr/>
        </p:nvGrpSpPr>
        <p:grpSpPr>
          <a:xfrm>
            <a:off x="4842030" y="1170241"/>
            <a:ext cx="3875382" cy="5274095"/>
            <a:chOff x="5292080" y="1484784"/>
            <a:chExt cx="3384376" cy="530024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92080" y="1587496"/>
              <a:ext cx="3371488" cy="5197529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10" name="그룹 126"/>
            <p:cNvGrpSpPr/>
            <p:nvPr/>
          </p:nvGrpSpPr>
          <p:grpSpPr>
            <a:xfrm>
              <a:off x="5296962" y="1484784"/>
              <a:ext cx="3379494" cy="553128"/>
              <a:chOff x="484263" y="3091896"/>
              <a:chExt cx="2656204" cy="777966"/>
            </a:xfrm>
          </p:grpSpPr>
          <p:sp>
            <p:nvSpPr>
              <p:cNvPr id="12" name="모서리가 둥근 직사각형 11"/>
              <p:cNvSpPr/>
              <p:nvPr/>
            </p:nvSpPr>
            <p:spPr>
              <a:xfrm>
                <a:off x="510351" y="3091896"/>
                <a:ext cx="2599775" cy="777966"/>
              </a:xfrm>
              <a:prstGeom prst="roundRect">
                <a:avLst>
                  <a:gd name="adj" fmla="val 0"/>
                </a:avLst>
              </a:prstGeom>
              <a:solidFill>
                <a:srgbClr val="23639D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3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31959" y="3160169"/>
                <a:ext cx="2062975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자유형 13"/>
              <p:cNvSpPr/>
              <p:nvPr/>
            </p:nvSpPr>
            <p:spPr>
              <a:xfrm>
                <a:off x="3107669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5" name="자유형 14"/>
              <p:cNvSpPr/>
              <p:nvPr/>
            </p:nvSpPr>
            <p:spPr>
              <a:xfrm flipH="1">
                <a:off x="484263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509064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11" name="제목 114"/>
            <p:cNvSpPr txBox="1">
              <a:spLocks/>
            </p:cNvSpPr>
            <p:nvPr/>
          </p:nvSpPr>
          <p:spPr>
            <a:xfrm>
              <a:off x="5374974" y="1517442"/>
              <a:ext cx="3240360" cy="504056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0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국  내  현  황</a:t>
              </a:r>
            </a:p>
          </p:txBody>
        </p:sp>
      </p:grpSp>
      <p:pic>
        <p:nvPicPr>
          <p:cNvPr id="6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487436" y="3568460"/>
            <a:ext cx="2072618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4819482" y="1778329"/>
            <a:ext cx="37573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기술수준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err="1">
                <a:solidFill>
                  <a:srgbClr val="002060"/>
                </a:solidFill>
                <a:latin typeface="+mn-ea"/>
              </a:rPr>
              <a:t>시장수준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지적재산권</a:t>
            </a:r>
            <a:endParaRPr lang="ko-KR" altLang="en-US" sz="1400" b="1" kern="0" spc="-200" dirty="0">
              <a:solidFill>
                <a:srgbClr val="00206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871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99152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III.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목표</a:t>
            </a:r>
          </a:p>
        </p:txBody>
      </p:sp>
      <p:sp>
        <p:nvSpPr>
          <p:cNvPr id="37" name="모서리가 둥근 직사각형 8"/>
          <p:cNvSpPr/>
          <p:nvPr/>
        </p:nvSpPr>
        <p:spPr>
          <a:xfrm>
            <a:off x="463840" y="1170819"/>
            <a:ext cx="8211294" cy="136773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55" name="그룹 13"/>
          <p:cNvGrpSpPr/>
          <p:nvPr/>
        </p:nvGrpSpPr>
        <p:grpSpPr>
          <a:xfrm>
            <a:off x="463840" y="1871081"/>
            <a:ext cx="8211294" cy="4528249"/>
            <a:chOff x="463840" y="3425334"/>
            <a:chExt cx="8211294" cy="1625967"/>
          </a:xfrm>
        </p:grpSpPr>
        <p:sp>
          <p:nvSpPr>
            <p:cNvPr id="67" name="모서리가 둥근 직사각형 8"/>
            <p:cNvSpPr/>
            <p:nvPr/>
          </p:nvSpPr>
          <p:spPr>
            <a:xfrm>
              <a:off x="463840" y="3855459"/>
              <a:ext cx="8211294" cy="119584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pic>
          <p:nvPicPr>
            <p:cNvPr id="68" name="Picture 3" descr="E:\PNG\기타\빛광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318" y="3425334"/>
              <a:ext cx="1075867" cy="34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" name="AutoShape 55"/>
          <p:cNvSpPr>
            <a:spLocks noChangeArrowheads="1"/>
          </p:cNvSpPr>
          <p:nvPr/>
        </p:nvSpPr>
        <p:spPr bwMode="auto">
          <a:xfrm>
            <a:off x="463841" y="2641043"/>
            <a:ext cx="1947919" cy="427917"/>
          </a:xfrm>
          <a:prstGeom prst="roundRect">
            <a:avLst>
              <a:gd name="adj" fmla="val 0"/>
            </a:avLst>
          </a:prstGeom>
          <a:solidFill>
            <a:srgbClr val="A24912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546160" y="2663736"/>
            <a:ext cx="310551" cy="342432"/>
          </a:xfrm>
          <a:prstGeom prst="roundRect">
            <a:avLst/>
          </a:prstGeom>
          <a:solidFill>
            <a:srgbClr val="592007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9" name="제목 114"/>
          <p:cNvSpPr txBox="1">
            <a:spLocks/>
          </p:cNvSpPr>
          <p:nvPr/>
        </p:nvSpPr>
        <p:spPr>
          <a:xfrm>
            <a:off x="504745" y="2636091"/>
            <a:ext cx="397214" cy="40160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2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861492" y="2629382"/>
            <a:ext cx="1429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핵심성능지표</a:t>
            </a:r>
          </a:p>
        </p:txBody>
      </p:sp>
      <p:grpSp>
        <p:nvGrpSpPr>
          <p:cNvPr id="79" name="그룹 193"/>
          <p:cNvGrpSpPr/>
          <p:nvPr/>
        </p:nvGrpSpPr>
        <p:grpSpPr>
          <a:xfrm>
            <a:off x="463840" y="938052"/>
            <a:ext cx="4974934" cy="388615"/>
            <a:chOff x="463840" y="1509167"/>
            <a:chExt cx="4974934" cy="388615"/>
          </a:xfrm>
        </p:grpSpPr>
        <p:sp>
          <p:nvSpPr>
            <p:cNvPr id="80" name="AutoShape 55"/>
            <p:cNvSpPr>
              <a:spLocks noChangeArrowheads="1"/>
            </p:cNvSpPr>
            <p:nvPr/>
          </p:nvSpPr>
          <p:spPr bwMode="auto">
            <a:xfrm>
              <a:off x="463840" y="1509167"/>
              <a:ext cx="1947161" cy="388615"/>
            </a:xfrm>
            <a:prstGeom prst="roundRect">
              <a:avLst>
                <a:gd name="adj" fmla="val 0"/>
              </a:avLst>
            </a:prstGeom>
            <a:solidFill>
              <a:srgbClr val="186E26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546160" y="1568480"/>
              <a:ext cx="310551" cy="268803"/>
            </a:xfrm>
            <a:prstGeom prst="roundRect">
              <a:avLst/>
            </a:prstGeom>
            <a:solidFill>
              <a:srgbClr val="092D12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2" name="제목 114"/>
            <p:cNvSpPr txBox="1">
              <a:spLocks/>
            </p:cNvSpPr>
            <p:nvPr/>
          </p:nvSpPr>
          <p:spPr>
            <a:xfrm>
              <a:off x="504745" y="1585042"/>
              <a:ext cx="397214" cy="231791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83" name="Rectangle 56"/>
            <p:cNvSpPr>
              <a:spLocks noChangeArrowheads="1"/>
            </p:cNvSpPr>
            <p:nvPr/>
          </p:nvSpPr>
          <p:spPr bwMode="auto">
            <a:xfrm>
              <a:off x="468301" y="1521693"/>
              <a:ext cx="4970473" cy="222548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861492" y="1518169"/>
              <a:ext cx="10695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최종 목표</a:t>
              </a:r>
            </a:p>
          </p:txBody>
        </p:sp>
      </p:grpSp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63595"/>
              </p:ext>
            </p:extLst>
          </p:nvPr>
        </p:nvGraphicFramePr>
        <p:xfrm>
          <a:off x="511842" y="3196406"/>
          <a:ext cx="8110608" cy="3112914"/>
        </p:xfrm>
        <a:graphic>
          <a:graphicData uri="http://schemas.openxmlformats.org/drawingml/2006/table">
            <a:tbl>
              <a:tblPr firstRow="1" bandRow="1"/>
              <a:tblGrid>
                <a:gridCol w="2205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0084237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06953288"/>
                    </a:ext>
                  </a:extLst>
                </a:gridCol>
              </a:tblGrid>
              <a:tr h="416376">
                <a:tc gridSpan="2"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KPI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45647" marB="45647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Initial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Target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ko-KR" altLang="en-US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측정</a:t>
                      </a: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평가방법</a:t>
                      </a: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KPI</a:t>
                      </a:r>
                      <a:r>
                        <a:rPr kumimoji="1" lang="en-US" altLang="ko-KR" sz="1400" b="1" kern="1200" spc="-6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400" b="1" kern="1200" spc="-6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선정 타당성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69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EGIS </a:t>
                      </a: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실전압∙실전류</a:t>
                      </a:r>
                      <a:endParaRPr kumimoji="1" lang="en-US" altLang="ko-KR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개폐시험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달성율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</a:p>
                  </a:txBody>
                  <a:tcPr marL="99054" marR="99054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무부하</a:t>
                      </a: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실부하</a:t>
                      </a: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실증 </a:t>
                      </a: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전∙후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동작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(110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50" baseline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전류원</a:t>
                      </a:r>
                      <a:r>
                        <a:rPr kumimoji="1" lang="ko-KR" altLang="en-US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DB, CB Counter)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※ 170kV, 2kA/4kA </a:t>
                      </a:r>
                      <a:r>
                        <a:rPr kumimoji="1" lang="ko-KR" altLang="en-US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인가</a:t>
                      </a:r>
                      <a:endParaRPr kumimoji="1" lang="en-US" altLang="ko-KR" sz="1200" b="1" kern="1200" spc="-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GIS 22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년 수명주기 </a:t>
                      </a:r>
                      <a:r>
                        <a:rPr kumimoji="1" lang="ko-KR" altLang="en-US" sz="1200" b="1" kern="1200" spc="-1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동안 평균 </a:t>
                      </a:r>
                      <a:r>
                        <a:rPr kumimoji="1" lang="ko-KR" altLang="en-US" sz="1200" b="1" kern="1200" spc="-150" baseline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부하차단</a:t>
                      </a:r>
                      <a:r>
                        <a:rPr kumimoji="1" lang="ko-KR" altLang="en-US" sz="1200" b="1" kern="1200" spc="-1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횟수</a:t>
                      </a:r>
                      <a:endParaRPr kumimoji="1" lang="en-US" altLang="ko-KR" sz="1200" b="1" kern="1200" spc="-1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473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1" kern="1200" dirty="0"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99054" marR="99054" marT="0" marB="0" anchor="ctr"/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b="1" dirty="0"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9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절연매질별</a:t>
                      </a:r>
                      <a:endParaRPr kumimoji="1" lang="en-US" altLang="ko-KR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(C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F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7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N+CO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+O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300" b="1" kern="1200" spc="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170" baseline="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건조공기</a:t>
                      </a:r>
                      <a:r>
                        <a:rPr kumimoji="1" lang="en-US" altLang="ko-KR" sz="1300" b="1" kern="1200" spc="-17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 </a:t>
                      </a:r>
                    </a:p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ko-KR" altLang="en-US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성능평가 </a:t>
                      </a:r>
                      <a:r>
                        <a:rPr kumimoji="1" lang="en-US" altLang="ko-KR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 </a:t>
                      </a:r>
                      <a:r>
                        <a:rPr kumimoji="1" lang="ko-KR" altLang="en-US" sz="1300" b="1" kern="1200" spc="-17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구축율</a:t>
                      </a:r>
                      <a:r>
                        <a:rPr kumimoji="1" lang="ko-KR" altLang="en-US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  <a:endParaRPr kumimoji="1" lang="ko-KR" altLang="en-US" sz="1300" b="1" kern="1200" spc="-17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33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성분변화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트렌드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조성비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열화가스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등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),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불순물</a:t>
                      </a: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(Carbon soot </a:t>
                      </a:r>
                      <a:r>
                        <a:rPr kumimoji="1" lang="ko-KR" altLang="en-US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등</a:t>
                      </a: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-3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친환경 </a:t>
                      </a:r>
                      <a:r>
                        <a:rPr kumimoji="1" lang="en-US" altLang="ko-KR" sz="1200" b="1" kern="1200" spc="-3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GIS </a:t>
                      </a:r>
                      <a:r>
                        <a:rPr kumimoji="1" lang="ko-KR" altLang="en-US" sz="1200" b="1" kern="1200" spc="-30" baseline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건설∙운영</a:t>
                      </a:r>
                      <a:r>
                        <a:rPr kumimoji="1" lang="ko-KR" altLang="en-US" sz="1200" b="1" kern="1200" spc="-3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1" kern="1200" spc="-1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기준 개정 필수 요구사항</a:t>
                      </a:r>
                      <a:endParaRPr kumimoji="1" lang="en-US" altLang="ko-KR" sz="1200" b="1" kern="1200" spc="-1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164990"/>
                  </a:ext>
                </a:extLst>
              </a:tr>
              <a:tr h="42408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건조공기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결함별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부분</a:t>
                      </a:r>
                      <a:endParaRPr kumimoji="1" lang="en-US" altLang="ko-KR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방전 패턴 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 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확보율 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  <a:endParaRPr kumimoji="1" lang="ko-KR" altLang="en-US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결함별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(8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패턴 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부유 </a:t>
                      </a:r>
                      <a:r>
                        <a:rPr kumimoji="1" lang="en-US" altLang="ko-KR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  <a:r>
                        <a:rPr kumimoji="1" lang="ko-KR" altLang="en-US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돌출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절연체결함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자유도체</a:t>
                      </a:r>
                      <a:r>
                        <a:rPr kumimoji="1" lang="ko-KR" altLang="en-US" sz="1200" b="1" kern="1200" spc="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kumimoji="1" lang="ko-KR" altLang="en-US" sz="1200" b="1" kern="1200" spc="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절연매질이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방전패턴에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영향을 미치는 결함 수 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157054"/>
                  </a:ext>
                </a:extLst>
              </a:tr>
              <a:tr h="38459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4" marR="91434" marT="45653" marB="45653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b="1" dirty="0"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41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00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8"/>
          <p:cNvSpPr/>
          <p:nvPr/>
        </p:nvSpPr>
        <p:spPr>
          <a:xfrm>
            <a:off x="456161" y="3769778"/>
            <a:ext cx="8211294" cy="26552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① 장애요소</a:t>
            </a: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② 극복방안</a:t>
            </a:r>
            <a:r>
              <a:rPr lang="en-US" altLang="ko-KR" sz="1600" b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600" b="1" dirty="0" err="1">
                <a:solidFill>
                  <a:srgbClr val="002060"/>
                </a:solidFill>
                <a:latin typeface="+mn-ea"/>
              </a:rPr>
              <a:t>실험계획</a:t>
            </a: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 등</a:t>
            </a:r>
            <a:r>
              <a:rPr lang="en-US" altLang="ko-KR" sz="16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3" name="그룹 191"/>
          <p:cNvGrpSpPr/>
          <p:nvPr/>
        </p:nvGrpSpPr>
        <p:grpSpPr>
          <a:xfrm>
            <a:off x="463841" y="3757655"/>
            <a:ext cx="1947919" cy="391425"/>
            <a:chOff x="463841" y="4893829"/>
            <a:chExt cx="1947919" cy="391425"/>
          </a:xfrm>
        </p:grpSpPr>
        <p:sp>
          <p:nvSpPr>
            <p:cNvPr id="4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2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61492" y="4893829"/>
              <a:ext cx="10143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추진전략</a:t>
              </a:r>
            </a:p>
          </p:txBody>
        </p:sp>
      </p:grpSp>
      <p:sp>
        <p:nvSpPr>
          <p:cNvPr id="9" name="TextBox 8"/>
          <p:cNvSpPr txBox="1"/>
          <p:nvPr/>
        </p:nvSpPr>
        <p:spPr bwMode="auto">
          <a:xfrm>
            <a:off x="478159" y="242257"/>
            <a:ext cx="361669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추진방법 및 전략</a:t>
            </a:r>
          </a:p>
        </p:txBody>
      </p:sp>
      <p:sp>
        <p:nvSpPr>
          <p:cNvPr id="10" name="모서리가 둥근 직사각형 8"/>
          <p:cNvSpPr/>
          <p:nvPr/>
        </p:nvSpPr>
        <p:spPr>
          <a:xfrm>
            <a:off x="476545" y="1024473"/>
            <a:ext cx="8211294" cy="256528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① 무엇을 활용할 것인가</a:t>
            </a: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② 어떻게 수행할 것인가</a:t>
            </a: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11" name="그룹 191"/>
          <p:cNvGrpSpPr/>
          <p:nvPr/>
        </p:nvGrpSpPr>
        <p:grpSpPr>
          <a:xfrm>
            <a:off x="484225" y="998730"/>
            <a:ext cx="1947919" cy="391425"/>
            <a:chOff x="463841" y="4893829"/>
            <a:chExt cx="1947919" cy="391425"/>
          </a:xfrm>
        </p:grpSpPr>
        <p:sp>
          <p:nvSpPr>
            <p:cNvPr id="12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15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61492" y="4893829"/>
              <a:ext cx="10288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추진방법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47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① 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38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② 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524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 cap="rnd">
          <a:solidFill>
            <a:schemeClr val="bg1">
              <a:lumMod val="50000"/>
            </a:schemeClr>
          </a:solidFill>
          <a:tailEnd type="none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gradFill>
            <a:gsLst>
              <a:gs pos="0">
                <a:srgbClr val="C00000">
                  <a:alpha val="0"/>
                </a:srgbClr>
              </a:gs>
              <a:gs pos="79618">
                <a:schemeClr val="bg1">
                  <a:lumMod val="65000"/>
                </a:schemeClr>
              </a:gs>
              <a:gs pos="14000">
                <a:schemeClr val="tx1">
                  <a:lumMod val="50000"/>
                  <a:lumOff val="50000"/>
                </a:schemeClr>
              </a:gs>
              <a:gs pos="100000">
                <a:srgbClr val="C00000">
                  <a:alpha val="0"/>
                </a:srgbClr>
              </a:gs>
            </a:gsLst>
            <a:lin ang="5400000" scaled="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5243</TotalTime>
  <Words>541</Words>
  <Application>Microsoft Office PowerPoint</Application>
  <PresentationFormat>화면 슬라이드 쇼(4:3)</PresentationFormat>
  <Paragraphs>245</Paragraphs>
  <Slides>16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Arial</vt:lpstr>
      <vt:lpstr>Wingdings</vt:lpstr>
      <vt:lpstr>나눔고딕</vt:lpstr>
      <vt:lpstr>맑은 고딕</vt:lpstr>
      <vt:lpstr>나눔고딕 ExtraBold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518</cp:revision>
  <cp:lastPrinted>2023-01-20T05:36:07Z</cp:lastPrinted>
  <dcterms:created xsi:type="dcterms:W3CDTF">2015-01-08T13:06:47Z</dcterms:created>
  <dcterms:modified xsi:type="dcterms:W3CDTF">2025-07-07T01:33:28Z</dcterms:modified>
</cp:coreProperties>
</file>