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1" r:id="rId1"/>
    <p:sldMasterId id="2147483673" r:id="rId2"/>
  </p:sldMasterIdLst>
  <p:notesMasterIdLst>
    <p:notesMasterId r:id="rId53"/>
  </p:notesMasterIdLst>
  <p:handoutMasterIdLst>
    <p:handoutMasterId r:id="rId54"/>
  </p:handoutMasterIdLst>
  <p:sldIdLst>
    <p:sldId id="482" r:id="rId3"/>
    <p:sldId id="483" r:id="rId4"/>
    <p:sldId id="431" r:id="rId5"/>
    <p:sldId id="2503" r:id="rId6"/>
    <p:sldId id="2377" r:id="rId7"/>
    <p:sldId id="2037" r:id="rId8"/>
    <p:sldId id="2461" r:id="rId9"/>
    <p:sldId id="2063" r:id="rId10"/>
    <p:sldId id="2065" r:id="rId11"/>
    <p:sldId id="2068" r:id="rId12"/>
    <p:sldId id="2432" r:id="rId13"/>
    <p:sldId id="484" r:id="rId14"/>
    <p:sldId id="2464" r:id="rId15"/>
    <p:sldId id="2478" r:id="rId16"/>
    <p:sldId id="2481" r:id="rId17"/>
    <p:sldId id="2480" r:id="rId18"/>
    <p:sldId id="2528" r:id="rId19"/>
    <p:sldId id="2484" r:id="rId20"/>
    <p:sldId id="2483" r:id="rId21"/>
    <p:sldId id="2477" r:id="rId22"/>
    <p:sldId id="2486" r:id="rId23"/>
    <p:sldId id="2485" r:id="rId24"/>
    <p:sldId id="2488" r:id="rId25"/>
    <p:sldId id="2463" r:id="rId26"/>
    <p:sldId id="485" r:id="rId27"/>
    <p:sldId id="2493" r:id="rId28"/>
    <p:sldId id="2494" r:id="rId29"/>
    <p:sldId id="2500" r:id="rId30"/>
    <p:sldId id="2498" r:id="rId31"/>
    <p:sldId id="2516" r:id="rId32"/>
    <p:sldId id="2497" r:id="rId33"/>
    <p:sldId id="2496" r:id="rId34"/>
    <p:sldId id="2495" r:id="rId35"/>
    <p:sldId id="2515" r:id="rId36"/>
    <p:sldId id="2502" r:id="rId37"/>
    <p:sldId id="486" r:id="rId38"/>
    <p:sldId id="2441" r:id="rId39"/>
    <p:sldId id="2443" r:id="rId40"/>
    <p:sldId id="2517" r:id="rId41"/>
    <p:sldId id="2518" r:id="rId42"/>
    <p:sldId id="2527" r:id="rId43"/>
    <p:sldId id="2519" r:id="rId44"/>
    <p:sldId id="2520" r:id="rId45"/>
    <p:sldId id="2521" r:id="rId46"/>
    <p:sldId id="2522" r:id="rId47"/>
    <p:sldId id="2523" r:id="rId48"/>
    <p:sldId id="2524" r:id="rId49"/>
    <p:sldId id="2525" r:id="rId50"/>
    <p:sldId id="2526" r:id="rId51"/>
    <p:sldId id="2030" r:id="rId5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nFhcIZvzPHqWHwlok2R9fQ==" hashData="ULRCG7ljQg9/ozQGW7CJ+LdAKnvorCMDdtougaj0ZdN+vXl4eIY9Ri6T3BfVhM8JV52TF6gMLLw8QVf4BzbxDg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5" autoAdjust="0"/>
    <p:restoredTop sz="95323" autoAdjust="0"/>
  </p:normalViewPr>
  <p:slideViewPr>
    <p:cSldViewPr>
      <p:cViewPr varScale="1">
        <p:scale>
          <a:sx n="85" d="100"/>
          <a:sy n="85" d="100"/>
        </p:scale>
        <p:origin x="15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9B0634-5F0F-4492-9F27-14F063D9E12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183D252-6F99-44D9-905F-62DD9D611DC2}">
      <dgm:prSet phldrT="[텍스트]" custT="1"/>
      <dgm:spPr>
        <a:solidFill>
          <a:srgbClr val="FFFF00">
            <a:alpha val="90000"/>
          </a:srgbClr>
        </a:solidFill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전략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(Strategy)</a:t>
          </a:r>
          <a:endParaRPr lang="ko-KR" altLang="en-US" sz="1600" b="1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A7956B12-B27E-45A4-B49E-E4E80F79A869}" type="parTrans" cxnId="{5C26FF28-2AD5-48CF-B7F7-15E89968F58F}">
      <dgm:prSet/>
      <dgm:spPr/>
      <dgm:t>
        <a:bodyPr/>
        <a:lstStyle/>
        <a:p>
          <a:pPr latinLnBrk="1"/>
          <a:endParaRPr lang="ko-KR" altLang="en-US"/>
        </a:p>
      </dgm:t>
    </dgm:pt>
    <dgm:pt modelId="{507373D8-5DED-4B53-A3B7-50EE89A742AA}" type="sibTrans" cxnId="{5C26FF28-2AD5-48CF-B7F7-15E89968F58F}">
      <dgm:prSet/>
      <dgm:spPr/>
      <dgm:t>
        <a:bodyPr/>
        <a:lstStyle/>
        <a:p>
          <a:pPr latinLnBrk="1"/>
          <a:endParaRPr lang="ko-KR" altLang="en-US"/>
        </a:p>
      </dgm:t>
    </dgm:pt>
    <dgm:pt modelId="{DDD0DB49-8C5F-4944-A2C4-3A612C8877A5}">
      <dgm:prSet phldrT="[텍스트]" custT="1"/>
      <dgm:spPr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전술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(Tactic)</a:t>
          </a:r>
          <a:endParaRPr lang="ko-KR" altLang="en-US" sz="1600" b="1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D29F2511-A13D-4B59-B5BD-9297B2686D75}" type="parTrans" cxnId="{3EA3187D-21EA-48F0-B34A-091238B22098}">
      <dgm:prSet/>
      <dgm:spPr/>
      <dgm:t>
        <a:bodyPr/>
        <a:lstStyle/>
        <a:p>
          <a:pPr latinLnBrk="1"/>
          <a:endParaRPr lang="ko-KR" altLang="en-US"/>
        </a:p>
      </dgm:t>
    </dgm:pt>
    <dgm:pt modelId="{0BCB971D-0694-4822-AD01-8E0006657B25}" type="sibTrans" cxnId="{3EA3187D-21EA-48F0-B34A-091238B22098}">
      <dgm:prSet/>
      <dgm:spPr/>
      <dgm:t>
        <a:bodyPr/>
        <a:lstStyle/>
        <a:p>
          <a:pPr latinLnBrk="1"/>
          <a:endParaRPr lang="ko-KR" altLang="en-US"/>
        </a:p>
      </dgm:t>
    </dgm:pt>
    <dgm:pt modelId="{408D018A-282D-468A-AA44-B05AAAE2F208}">
      <dgm:prSet phldrT="[텍스트]" custT="1"/>
      <dgm:spPr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실행과제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(Task)</a:t>
          </a:r>
          <a:endParaRPr lang="ko-KR" altLang="en-US" sz="1600" b="1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A3E252AE-E10F-4BB4-BBA0-F4C4B2ABDB0E}" type="parTrans" cxnId="{5E9EA4C8-B911-4A82-B77D-375E4B0F53DE}">
      <dgm:prSet/>
      <dgm:spPr/>
      <dgm:t>
        <a:bodyPr/>
        <a:lstStyle/>
        <a:p>
          <a:pPr latinLnBrk="1"/>
          <a:endParaRPr lang="ko-KR" altLang="en-US"/>
        </a:p>
      </dgm:t>
    </dgm:pt>
    <dgm:pt modelId="{3FE64175-27E8-4E55-93BA-D0E675AA5841}" type="sibTrans" cxnId="{5E9EA4C8-B911-4A82-B77D-375E4B0F53DE}">
      <dgm:prSet/>
      <dgm:spPr/>
      <dgm:t>
        <a:bodyPr/>
        <a:lstStyle/>
        <a:p>
          <a:pPr latinLnBrk="1"/>
          <a:endParaRPr lang="ko-KR" altLang="en-US"/>
        </a:p>
      </dgm:t>
    </dgm:pt>
    <dgm:pt modelId="{050B0EAF-528F-44CC-8DA7-595791423CD4}">
      <dgm:prSet custT="1"/>
      <dgm:spPr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비전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(Vision)</a:t>
          </a:r>
          <a:endParaRPr lang="ko-KR" altLang="en-US" sz="1600" b="1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3810F0C0-66B8-4430-BC67-C6E161EE5A26}" type="parTrans" cxnId="{EC4D5AE2-0091-49B3-991C-C0B8C911B685}">
      <dgm:prSet/>
      <dgm:spPr/>
      <dgm:t>
        <a:bodyPr/>
        <a:lstStyle/>
        <a:p>
          <a:pPr latinLnBrk="1"/>
          <a:endParaRPr lang="ko-KR" altLang="en-US"/>
        </a:p>
      </dgm:t>
    </dgm:pt>
    <dgm:pt modelId="{76AF944E-7F53-437F-877C-76AAEC6A028C}" type="sibTrans" cxnId="{EC4D5AE2-0091-49B3-991C-C0B8C911B685}">
      <dgm:prSet/>
      <dgm:spPr/>
      <dgm:t>
        <a:bodyPr/>
        <a:lstStyle/>
        <a:p>
          <a:pPr latinLnBrk="1"/>
          <a:endParaRPr lang="ko-KR" altLang="en-US"/>
        </a:p>
      </dgm:t>
    </dgm:pt>
    <dgm:pt modelId="{D0AB55B0-F8C2-429B-B0E4-F98A30BE46C4}">
      <dgm:prSet custT="1"/>
      <dgm:spPr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미션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(Mission)</a:t>
          </a:r>
          <a:endParaRPr lang="ko-KR" altLang="en-US" sz="1600" b="1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CD8C88DF-C1D5-4D48-A283-B67CFDCE605C}" type="parTrans" cxnId="{7AEB2867-789C-41F6-9F0C-94C6A62E1C02}">
      <dgm:prSet/>
      <dgm:spPr/>
      <dgm:t>
        <a:bodyPr/>
        <a:lstStyle/>
        <a:p>
          <a:pPr latinLnBrk="1"/>
          <a:endParaRPr lang="ko-KR" altLang="en-US"/>
        </a:p>
      </dgm:t>
    </dgm:pt>
    <dgm:pt modelId="{DA184839-9299-4855-A5C9-E5762DF43C4D}" type="sibTrans" cxnId="{7AEB2867-789C-41F6-9F0C-94C6A62E1C02}">
      <dgm:prSet/>
      <dgm:spPr/>
      <dgm:t>
        <a:bodyPr/>
        <a:lstStyle/>
        <a:p>
          <a:pPr latinLnBrk="1"/>
          <a:endParaRPr lang="ko-KR" altLang="en-US"/>
        </a:p>
      </dgm:t>
    </dgm:pt>
    <dgm:pt modelId="{CA2409DA-8BFF-4DBF-B9CA-54F583D21A60}">
      <dgm:prSet custT="1"/>
      <dgm:spPr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실행계획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(Action</a:t>
          </a:r>
          <a:r>
            <a:rPr lang="ko-KR" altLang="en-US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 </a:t>
          </a:r>
          <a:r>
            <a: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Plan)</a:t>
          </a:r>
          <a:endParaRPr lang="ko-KR" altLang="en-US" sz="1600" b="1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DB4FE373-8AFB-4E79-B48C-73C0F1298C99}" type="parTrans" cxnId="{B30C3EF1-92AD-4792-99E9-76F85C7A660E}">
      <dgm:prSet/>
      <dgm:spPr/>
      <dgm:t>
        <a:bodyPr/>
        <a:lstStyle/>
        <a:p>
          <a:pPr latinLnBrk="1"/>
          <a:endParaRPr lang="ko-KR" altLang="en-US"/>
        </a:p>
      </dgm:t>
    </dgm:pt>
    <dgm:pt modelId="{F2A13045-515E-4A06-AB9D-B9BEE9EF4BCF}" type="sibTrans" cxnId="{B30C3EF1-92AD-4792-99E9-76F85C7A660E}">
      <dgm:prSet/>
      <dgm:spPr/>
      <dgm:t>
        <a:bodyPr/>
        <a:lstStyle/>
        <a:p>
          <a:pPr latinLnBrk="1"/>
          <a:endParaRPr lang="ko-KR" altLang="en-US"/>
        </a:p>
      </dgm:t>
    </dgm:pt>
    <dgm:pt modelId="{95565B86-2D4C-4B6F-BE53-080E8AA27464}" type="pres">
      <dgm:prSet presAssocID="{5F9B0634-5F0F-4492-9F27-14F063D9E123}" presName="compositeShape" presStyleCnt="0">
        <dgm:presLayoutVars>
          <dgm:dir/>
          <dgm:resizeHandles/>
        </dgm:presLayoutVars>
      </dgm:prSet>
      <dgm:spPr/>
    </dgm:pt>
    <dgm:pt modelId="{DA9FDAAD-A021-4A2F-9837-B64601DB5DB8}" type="pres">
      <dgm:prSet presAssocID="{5F9B0634-5F0F-4492-9F27-14F063D9E123}" presName="pyramid" presStyleLbl="node1" presStyleIdx="0" presStyleCnt="1" custLinFactNeighborX="801"/>
      <dgm:sp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</dgm:spPr>
    </dgm:pt>
    <dgm:pt modelId="{54103E63-67FD-4BAE-97F3-83CF2FE076EB}" type="pres">
      <dgm:prSet presAssocID="{5F9B0634-5F0F-4492-9F27-14F063D9E123}" presName="theList" presStyleCnt="0"/>
      <dgm:spPr/>
    </dgm:pt>
    <dgm:pt modelId="{DF82E8D4-21BC-4154-929B-9F165CAAB9E6}" type="pres">
      <dgm:prSet presAssocID="{D0AB55B0-F8C2-429B-B0E4-F98A30BE46C4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1B4E1D-6A9B-4C9C-B9E7-B4ED6F804047}" type="pres">
      <dgm:prSet presAssocID="{D0AB55B0-F8C2-429B-B0E4-F98A30BE46C4}" presName="aSpace" presStyleCnt="0"/>
      <dgm:spPr/>
    </dgm:pt>
    <dgm:pt modelId="{6F717419-E71F-422D-B1F7-9AA8F8A8817C}" type="pres">
      <dgm:prSet presAssocID="{050B0EAF-528F-44CC-8DA7-595791423CD4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D22FB3F-0784-48C8-8CE4-0FA92F3A900C}" type="pres">
      <dgm:prSet presAssocID="{050B0EAF-528F-44CC-8DA7-595791423CD4}" presName="aSpace" presStyleCnt="0"/>
      <dgm:spPr/>
    </dgm:pt>
    <dgm:pt modelId="{87B75981-7C67-4E79-BA21-E98F1CA2B50C}" type="pres">
      <dgm:prSet presAssocID="{B183D252-6F99-44D9-905F-62DD9D611DC2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C152134-5CE4-454B-8175-9AFC04043D1E}" type="pres">
      <dgm:prSet presAssocID="{B183D252-6F99-44D9-905F-62DD9D611DC2}" presName="aSpace" presStyleCnt="0"/>
      <dgm:spPr/>
    </dgm:pt>
    <dgm:pt modelId="{19406592-45B4-4B87-A0E7-2417AA36D180}" type="pres">
      <dgm:prSet presAssocID="{DDD0DB49-8C5F-4944-A2C4-3A612C8877A5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B7C9CD-26CA-48EE-BE59-B35E02D9F6DE}" type="pres">
      <dgm:prSet presAssocID="{DDD0DB49-8C5F-4944-A2C4-3A612C8877A5}" presName="aSpace" presStyleCnt="0"/>
      <dgm:spPr/>
    </dgm:pt>
    <dgm:pt modelId="{3E589ECE-4EA4-45D0-9B08-C9E65ED7DB4D}" type="pres">
      <dgm:prSet presAssocID="{408D018A-282D-468A-AA44-B05AAAE2F208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36644BB-C180-425F-9F23-8C3C3AE0CD30}" type="pres">
      <dgm:prSet presAssocID="{408D018A-282D-468A-AA44-B05AAAE2F208}" presName="aSpace" presStyleCnt="0"/>
      <dgm:spPr/>
    </dgm:pt>
    <dgm:pt modelId="{5FA97D4F-7090-4EDB-9C87-6E67FD7F7CF9}" type="pres">
      <dgm:prSet presAssocID="{CA2409DA-8BFF-4DBF-B9CA-54F583D21A60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82566F4-08BC-468D-90E4-FFC8DE035170}" type="pres">
      <dgm:prSet presAssocID="{CA2409DA-8BFF-4DBF-B9CA-54F583D21A60}" presName="aSpace" presStyleCnt="0"/>
      <dgm:spPr/>
    </dgm:pt>
  </dgm:ptLst>
  <dgm:cxnLst>
    <dgm:cxn modelId="{C1BE2AB5-BA8F-4E54-BE49-B4111A5508BF}" type="presOf" srcId="{5F9B0634-5F0F-4492-9F27-14F063D9E123}" destId="{95565B86-2D4C-4B6F-BE53-080E8AA27464}" srcOrd="0" destOrd="0" presId="urn:microsoft.com/office/officeart/2005/8/layout/pyramid2"/>
    <dgm:cxn modelId="{2C9938CA-36EA-42E8-9FCA-73BAEEC5E54D}" type="presOf" srcId="{CA2409DA-8BFF-4DBF-B9CA-54F583D21A60}" destId="{5FA97D4F-7090-4EDB-9C87-6E67FD7F7CF9}" srcOrd="0" destOrd="0" presId="urn:microsoft.com/office/officeart/2005/8/layout/pyramid2"/>
    <dgm:cxn modelId="{5E9EA4C8-B911-4A82-B77D-375E4B0F53DE}" srcId="{5F9B0634-5F0F-4492-9F27-14F063D9E123}" destId="{408D018A-282D-468A-AA44-B05AAAE2F208}" srcOrd="4" destOrd="0" parTransId="{A3E252AE-E10F-4BB4-BBA0-F4C4B2ABDB0E}" sibTransId="{3FE64175-27E8-4E55-93BA-D0E675AA5841}"/>
    <dgm:cxn modelId="{EC4D5AE2-0091-49B3-991C-C0B8C911B685}" srcId="{5F9B0634-5F0F-4492-9F27-14F063D9E123}" destId="{050B0EAF-528F-44CC-8DA7-595791423CD4}" srcOrd="1" destOrd="0" parTransId="{3810F0C0-66B8-4430-BC67-C6E161EE5A26}" sibTransId="{76AF944E-7F53-437F-877C-76AAEC6A028C}"/>
    <dgm:cxn modelId="{3EA3187D-21EA-48F0-B34A-091238B22098}" srcId="{5F9B0634-5F0F-4492-9F27-14F063D9E123}" destId="{DDD0DB49-8C5F-4944-A2C4-3A612C8877A5}" srcOrd="3" destOrd="0" parTransId="{D29F2511-A13D-4B59-B5BD-9297B2686D75}" sibTransId="{0BCB971D-0694-4822-AD01-8E0006657B25}"/>
    <dgm:cxn modelId="{C9235746-E1BF-4353-81D0-E83207239AAD}" type="presOf" srcId="{DDD0DB49-8C5F-4944-A2C4-3A612C8877A5}" destId="{19406592-45B4-4B87-A0E7-2417AA36D180}" srcOrd="0" destOrd="0" presId="urn:microsoft.com/office/officeart/2005/8/layout/pyramid2"/>
    <dgm:cxn modelId="{60C68586-43A0-49AE-BBC4-48C7D88777BA}" type="presOf" srcId="{050B0EAF-528F-44CC-8DA7-595791423CD4}" destId="{6F717419-E71F-422D-B1F7-9AA8F8A8817C}" srcOrd="0" destOrd="0" presId="urn:microsoft.com/office/officeart/2005/8/layout/pyramid2"/>
    <dgm:cxn modelId="{5C26FF28-2AD5-48CF-B7F7-15E89968F58F}" srcId="{5F9B0634-5F0F-4492-9F27-14F063D9E123}" destId="{B183D252-6F99-44D9-905F-62DD9D611DC2}" srcOrd="2" destOrd="0" parTransId="{A7956B12-B27E-45A4-B49E-E4E80F79A869}" sibTransId="{507373D8-5DED-4B53-A3B7-50EE89A742AA}"/>
    <dgm:cxn modelId="{B30C3EF1-92AD-4792-99E9-76F85C7A660E}" srcId="{5F9B0634-5F0F-4492-9F27-14F063D9E123}" destId="{CA2409DA-8BFF-4DBF-B9CA-54F583D21A60}" srcOrd="5" destOrd="0" parTransId="{DB4FE373-8AFB-4E79-B48C-73C0F1298C99}" sibTransId="{F2A13045-515E-4A06-AB9D-B9BEE9EF4BCF}"/>
    <dgm:cxn modelId="{7AEB2867-789C-41F6-9F0C-94C6A62E1C02}" srcId="{5F9B0634-5F0F-4492-9F27-14F063D9E123}" destId="{D0AB55B0-F8C2-429B-B0E4-F98A30BE46C4}" srcOrd="0" destOrd="0" parTransId="{CD8C88DF-C1D5-4D48-A283-B67CFDCE605C}" sibTransId="{DA184839-9299-4855-A5C9-E5762DF43C4D}"/>
    <dgm:cxn modelId="{12AF0633-6C77-4DB8-8857-194D23581B62}" type="presOf" srcId="{408D018A-282D-468A-AA44-B05AAAE2F208}" destId="{3E589ECE-4EA4-45D0-9B08-C9E65ED7DB4D}" srcOrd="0" destOrd="0" presId="urn:microsoft.com/office/officeart/2005/8/layout/pyramid2"/>
    <dgm:cxn modelId="{D481DBC0-40EA-4071-8450-5AE3E347B7C7}" type="presOf" srcId="{D0AB55B0-F8C2-429B-B0E4-F98A30BE46C4}" destId="{DF82E8D4-21BC-4154-929B-9F165CAAB9E6}" srcOrd="0" destOrd="0" presId="urn:microsoft.com/office/officeart/2005/8/layout/pyramid2"/>
    <dgm:cxn modelId="{08197EAC-5CAA-4422-A984-523159BA68EB}" type="presOf" srcId="{B183D252-6F99-44D9-905F-62DD9D611DC2}" destId="{87B75981-7C67-4E79-BA21-E98F1CA2B50C}" srcOrd="0" destOrd="0" presId="urn:microsoft.com/office/officeart/2005/8/layout/pyramid2"/>
    <dgm:cxn modelId="{C7A0416D-DC02-4547-8C0D-A5C47CDF7097}" type="presParOf" srcId="{95565B86-2D4C-4B6F-BE53-080E8AA27464}" destId="{DA9FDAAD-A021-4A2F-9837-B64601DB5DB8}" srcOrd="0" destOrd="0" presId="urn:microsoft.com/office/officeart/2005/8/layout/pyramid2"/>
    <dgm:cxn modelId="{DF8C9EA1-1D59-43BF-85D6-432E81F1A1E0}" type="presParOf" srcId="{95565B86-2D4C-4B6F-BE53-080E8AA27464}" destId="{54103E63-67FD-4BAE-97F3-83CF2FE076EB}" srcOrd="1" destOrd="0" presId="urn:microsoft.com/office/officeart/2005/8/layout/pyramid2"/>
    <dgm:cxn modelId="{534D78F8-297B-4BFC-973D-768B7290B90C}" type="presParOf" srcId="{54103E63-67FD-4BAE-97F3-83CF2FE076EB}" destId="{DF82E8D4-21BC-4154-929B-9F165CAAB9E6}" srcOrd="0" destOrd="0" presId="urn:microsoft.com/office/officeart/2005/8/layout/pyramid2"/>
    <dgm:cxn modelId="{6B8D28DC-B3EB-4837-BEE9-FEB82CAB49FA}" type="presParOf" srcId="{54103E63-67FD-4BAE-97F3-83CF2FE076EB}" destId="{B61B4E1D-6A9B-4C9C-B9E7-B4ED6F804047}" srcOrd="1" destOrd="0" presId="urn:microsoft.com/office/officeart/2005/8/layout/pyramid2"/>
    <dgm:cxn modelId="{789B3152-10AD-4710-B649-B912BE7A3406}" type="presParOf" srcId="{54103E63-67FD-4BAE-97F3-83CF2FE076EB}" destId="{6F717419-E71F-422D-B1F7-9AA8F8A8817C}" srcOrd="2" destOrd="0" presId="urn:microsoft.com/office/officeart/2005/8/layout/pyramid2"/>
    <dgm:cxn modelId="{E5601899-95BA-4FA3-AF4F-FCF90DE3E905}" type="presParOf" srcId="{54103E63-67FD-4BAE-97F3-83CF2FE076EB}" destId="{9D22FB3F-0784-48C8-8CE4-0FA92F3A900C}" srcOrd="3" destOrd="0" presId="urn:microsoft.com/office/officeart/2005/8/layout/pyramid2"/>
    <dgm:cxn modelId="{81AD2092-8F1E-435D-8F5F-386888CFEA0F}" type="presParOf" srcId="{54103E63-67FD-4BAE-97F3-83CF2FE076EB}" destId="{87B75981-7C67-4E79-BA21-E98F1CA2B50C}" srcOrd="4" destOrd="0" presId="urn:microsoft.com/office/officeart/2005/8/layout/pyramid2"/>
    <dgm:cxn modelId="{3B35CAA1-1198-458A-AF55-8AD83358D7CF}" type="presParOf" srcId="{54103E63-67FD-4BAE-97F3-83CF2FE076EB}" destId="{EC152134-5CE4-454B-8175-9AFC04043D1E}" srcOrd="5" destOrd="0" presId="urn:microsoft.com/office/officeart/2005/8/layout/pyramid2"/>
    <dgm:cxn modelId="{6F847B49-0AF5-4D6B-B604-72EF0B0CCC4E}" type="presParOf" srcId="{54103E63-67FD-4BAE-97F3-83CF2FE076EB}" destId="{19406592-45B4-4B87-A0E7-2417AA36D180}" srcOrd="6" destOrd="0" presId="urn:microsoft.com/office/officeart/2005/8/layout/pyramid2"/>
    <dgm:cxn modelId="{D68B3ADA-4363-4666-8B74-64B051C5536E}" type="presParOf" srcId="{54103E63-67FD-4BAE-97F3-83CF2FE076EB}" destId="{93B7C9CD-26CA-48EE-BE59-B35E02D9F6DE}" srcOrd="7" destOrd="0" presId="urn:microsoft.com/office/officeart/2005/8/layout/pyramid2"/>
    <dgm:cxn modelId="{B86E2A44-2972-4FFE-9AC1-9E90AB32F181}" type="presParOf" srcId="{54103E63-67FD-4BAE-97F3-83CF2FE076EB}" destId="{3E589ECE-4EA4-45D0-9B08-C9E65ED7DB4D}" srcOrd="8" destOrd="0" presId="urn:microsoft.com/office/officeart/2005/8/layout/pyramid2"/>
    <dgm:cxn modelId="{F2DBD7B3-A38E-4A87-8930-13443C32801A}" type="presParOf" srcId="{54103E63-67FD-4BAE-97F3-83CF2FE076EB}" destId="{836644BB-C180-425F-9F23-8C3C3AE0CD30}" srcOrd="9" destOrd="0" presId="urn:microsoft.com/office/officeart/2005/8/layout/pyramid2"/>
    <dgm:cxn modelId="{FE570A9F-0866-4827-A0F4-F92F4C8645BB}" type="presParOf" srcId="{54103E63-67FD-4BAE-97F3-83CF2FE076EB}" destId="{5FA97D4F-7090-4EDB-9C87-6E67FD7F7CF9}" srcOrd="10" destOrd="0" presId="urn:microsoft.com/office/officeart/2005/8/layout/pyramid2"/>
    <dgm:cxn modelId="{85CC5194-B587-479E-97E4-F4E8DE8E57C6}" type="presParOf" srcId="{54103E63-67FD-4BAE-97F3-83CF2FE076EB}" destId="{882566F4-08BC-468D-90E4-FFC8DE035170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C4D096-99F5-4799-BCB5-53B7C2B35DB7}" type="doc">
      <dgm:prSet loTypeId="urn:microsoft.com/office/officeart/2005/8/layout/pyramid2" loCatId="pyramid" qsTypeId="urn:microsoft.com/office/officeart/2005/8/quickstyle/simple1" qsCatId="simple" csTypeId="urn:microsoft.com/office/officeart/2005/8/colors/accent4_4" csCatId="accent4" phldr="1"/>
      <dgm:spPr/>
    </dgm:pt>
    <dgm:pt modelId="{607FA639-6F0B-428E-A741-123FD78A59D6}">
      <dgm:prSet phldrT="[텍스트]" custT="1"/>
      <dgm:spPr>
        <a:solidFill>
          <a:srgbClr val="FFFF00">
            <a:alpha val="90000"/>
          </a:srgbClr>
        </a:solidFill>
      </dgm:spPr>
      <dgm:t>
        <a:bodyPr/>
        <a:lstStyle/>
        <a:p>
          <a:pPr latinLnBrk="1"/>
          <a:r>
            <a:rPr lang="ko-KR" altLang="en-US" sz="1600" dirty="0" smtClean="0">
              <a:latin typeface="HY견고딕" pitchFamily="18" charset="-127"/>
              <a:ea typeface="HY견고딕" pitchFamily="18" charset="-127"/>
            </a:rPr>
            <a:t>기초연구</a:t>
          </a:r>
          <a:endParaRPr lang="ko-KR" altLang="en-US" sz="1600" dirty="0">
            <a:latin typeface="HY견고딕" pitchFamily="18" charset="-127"/>
            <a:ea typeface="HY견고딕" pitchFamily="18" charset="-127"/>
          </a:endParaRPr>
        </a:p>
      </dgm:t>
    </dgm:pt>
    <dgm:pt modelId="{C87C3E55-E0D2-4858-9C74-673D9FAFDD90}" type="parTrans" cxnId="{C3E2ED6E-C363-4702-A8EB-32E9CF1C622E}">
      <dgm:prSet/>
      <dgm:spPr/>
      <dgm:t>
        <a:bodyPr/>
        <a:lstStyle/>
        <a:p>
          <a:pPr latinLnBrk="1"/>
          <a:endParaRPr lang="ko-KR" altLang="en-US" sz="1050">
            <a:latin typeface="HY견고딕" pitchFamily="18" charset="-127"/>
            <a:ea typeface="HY견고딕" pitchFamily="18" charset="-127"/>
          </a:endParaRPr>
        </a:p>
      </dgm:t>
    </dgm:pt>
    <dgm:pt modelId="{7CD13684-1A9C-419E-AB2A-E13E624C305A}" type="sibTrans" cxnId="{C3E2ED6E-C363-4702-A8EB-32E9CF1C622E}">
      <dgm:prSet/>
      <dgm:spPr/>
      <dgm:t>
        <a:bodyPr/>
        <a:lstStyle/>
        <a:p>
          <a:pPr latinLnBrk="1"/>
          <a:endParaRPr lang="ko-KR" altLang="en-US" sz="1050">
            <a:latin typeface="HY견고딕" pitchFamily="18" charset="-127"/>
            <a:ea typeface="HY견고딕" pitchFamily="18" charset="-127"/>
          </a:endParaRPr>
        </a:p>
      </dgm:t>
    </dgm:pt>
    <dgm:pt modelId="{D1A3BB9B-11E9-4A97-93BE-BFD58B6E2198}">
      <dgm:prSet phldrT="[텍스트]" custT="1"/>
      <dgm:spPr>
        <a:solidFill>
          <a:srgbClr val="92D050">
            <a:alpha val="90000"/>
          </a:srgbClr>
        </a:solidFill>
      </dgm:spPr>
      <dgm:t>
        <a:bodyPr/>
        <a:lstStyle/>
        <a:p>
          <a:pPr latinLnBrk="1"/>
          <a:r>
            <a:rPr lang="ko-KR" altLang="en-US" sz="1600" dirty="0" smtClean="0">
              <a:latin typeface="HY견고딕" pitchFamily="18" charset="-127"/>
              <a:ea typeface="HY견고딕" pitchFamily="18" charset="-127"/>
            </a:rPr>
            <a:t>응용연구</a:t>
          </a:r>
          <a:endParaRPr lang="ko-KR" altLang="en-US" sz="1600" dirty="0">
            <a:latin typeface="HY견고딕" pitchFamily="18" charset="-127"/>
            <a:ea typeface="HY견고딕" pitchFamily="18" charset="-127"/>
          </a:endParaRPr>
        </a:p>
      </dgm:t>
    </dgm:pt>
    <dgm:pt modelId="{14B76CDC-7E3F-47F0-8B6F-004A9ED4F1DF}" type="parTrans" cxnId="{36E61574-1C05-48F4-A542-5CD7EFFE31AC}">
      <dgm:prSet/>
      <dgm:spPr/>
      <dgm:t>
        <a:bodyPr/>
        <a:lstStyle/>
        <a:p>
          <a:pPr latinLnBrk="1"/>
          <a:endParaRPr lang="ko-KR" altLang="en-US" sz="1050">
            <a:latin typeface="HY견고딕" pitchFamily="18" charset="-127"/>
            <a:ea typeface="HY견고딕" pitchFamily="18" charset="-127"/>
          </a:endParaRPr>
        </a:p>
      </dgm:t>
    </dgm:pt>
    <dgm:pt modelId="{D672D9E7-050E-4FCB-9B22-94655DCC1877}" type="sibTrans" cxnId="{36E61574-1C05-48F4-A542-5CD7EFFE31AC}">
      <dgm:prSet/>
      <dgm:spPr/>
      <dgm:t>
        <a:bodyPr/>
        <a:lstStyle/>
        <a:p>
          <a:pPr latinLnBrk="1"/>
          <a:endParaRPr lang="ko-KR" altLang="en-US" sz="1050">
            <a:latin typeface="HY견고딕" pitchFamily="18" charset="-127"/>
            <a:ea typeface="HY견고딕" pitchFamily="18" charset="-127"/>
          </a:endParaRPr>
        </a:p>
      </dgm:t>
    </dgm:pt>
    <dgm:pt modelId="{30934815-CA06-44DE-812C-AFCD8AF55EC0}">
      <dgm:prSet phldrT="[텍스트]" custT="1"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>
          <a:pPr latinLnBrk="1"/>
          <a:r>
            <a:rPr lang="ko-KR" altLang="en-US" sz="1600" dirty="0" smtClean="0">
              <a:latin typeface="HY견고딕" pitchFamily="18" charset="-127"/>
              <a:ea typeface="HY견고딕" pitchFamily="18" charset="-127"/>
            </a:rPr>
            <a:t>개발연구</a:t>
          </a:r>
          <a:endParaRPr lang="ko-KR" altLang="en-US" sz="1600" dirty="0">
            <a:latin typeface="HY견고딕" pitchFamily="18" charset="-127"/>
            <a:ea typeface="HY견고딕" pitchFamily="18" charset="-127"/>
          </a:endParaRPr>
        </a:p>
      </dgm:t>
    </dgm:pt>
    <dgm:pt modelId="{2CD670EB-3C78-4D72-981B-458D72D2EE34}" type="parTrans" cxnId="{24352345-2DB8-4976-BEAE-CE31CB2454CD}">
      <dgm:prSet/>
      <dgm:spPr/>
      <dgm:t>
        <a:bodyPr/>
        <a:lstStyle/>
        <a:p>
          <a:pPr latinLnBrk="1"/>
          <a:endParaRPr lang="ko-KR" altLang="en-US" sz="1050">
            <a:latin typeface="HY견고딕" pitchFamily="18" charset="-127"/>
            <a:ea typeface="HY견고딕" pitchFamily="18" charset="-127"/>
          </a:endParaRPr>
        </a:p>
      </dgm:t>
    </dgm:pt>
    <dgm:pt modelId="{23EA0031-4693-4097-A932-2176ED4AB9E4}" type="sibTrans" cxnId="{24352345-2DB8-4976-BEAE-CE31CB2454CD}">
      <dgm:prSet/>
      <dgm:spPr/>
      <dgm:t>
        <a:bodyPr/>
        <a:lstStyle/>
        <a:p>
          <a:pPr latinLnBrk="1"/>
          <a:endParaRPr lang="ko-KR" altLang="en-US" sz="1050">
            <a:latin typeface="HY견고딕" pitchFamily="18" charset="-127"/>
            <a:ea typeface="HY견고딕" pitchFamily="18" charset="-127"/>
          </a:endParaRPr>
        </a:p>
      </dgm:t>
    </dgm:pt>
    <dgm:pt modelId="{AB6BC346-F9B6-4C88-847D-BD43F8435892}" type="pres">
      <dgm:prSet presAssocID="{72C4D096-99F5-4799-BCB5-53B7C2B35DB7}" presName="compositeShape" presStyleCnt="0">
        <dgm:presLayoutVars>
          <dgm:dir/>
          <dgm:resizeHandles/>
        </dgm:presLayoutVars>
      </dgm:prSet>
      <dgm:spPr/>
    </dgm:pt>
    <dgm:pt modelId="{6EF48D73-EA69-4A85-970A-04A3715DC8B1}" type="pres">
      <dgm:prSet presAssocID="{72C4D096-99F5-4799-BCB5-53B7C2B35DB7}" presName="pyramid" presStyleLbl="node1" presStyleIdx="0" presStyleCn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</dgm:spPr>
    </dgm:pt>
    <dgm:pt modelId="{23008ADF-3BD0-4814-ACFE-95377C919299}" type="pres">
      <dgm:prSet presAssocID="{72C4D096-99F5-4799-BCB5-53B7C2B35DB7}" presName="theList" presStyleCnt="0"/>
      <dgm:spPr/>
    </dgm:pt>
    <dgm:pt modelId="{CA807401-D041-459D-ABB3-1C313DFE54F5}" type="pres">
      <dgm:prSet presAssocID="{607FA639-6F0B-428E-A741-123FD78A59D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145EB7-BF27-4735-96FE-737467C3F1E5}" type="pres">
      <dgm:prSet presAssocID="{607FA639-6F0B-428E-A741-123FD78A59D6}" presName="aSpace" presStyleCnt="0"/>
      <dgm:spPr/>
    </dgm:pt>
    <dgm:pt modelId="{794384AE-D395-49CB-B396-582F0CBFBF76}" type="pres">
      <dgm:prSet presAssocID="{D1A3BB9B-11E9-4A97-93BE-BFD58B6E219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CE335D4-BBFE-424F-AD02-78FE603AAEEC}" type="pres">
      <dgm:prSet presAssocID="{D1A3BB9B-11E9-4A97-93BE-BFD58B6E2198}" presName="aSpace" presStyleCnt="0"/>
      <dgm:spPr/>
    </dgm:pt>
    <dgm:pt modelId="{67825128-4639-4525-A8DE-DFE040DA03ED}" type="pres">
      <dgm:prSet presAssocID="{30934815-CA06-44DE-812C-AFCD8AF55EC0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B99121C-7D00-48CC-AE2C-9EED287B9D88}" type="pres">
      <dgm:prSet presAssocID="{30934815-CA06-44DE-812C-AFCD8AF55EC0}" presName="aSpace" presStyleCnt="0"/>
      <dgm:spPr/>
    </dgm:pt>
  </dgm:ptLst>
  <dgm:cxnLst>
    <dgm:cxn modelId="{0414084A-24AE-4479-85E2-8AB42FE2FB4E}" type="presOf" srcId="{D1A3BB9B-11E9-4A97-93BE-BFD58B6E2198}" destId="{794384AE-D395-49CB-B396-582F0CBFBF76}" srcOrd="0" destOrd="0" presId="urn:microsoft.com/office/officeart/2005/8/layout/pyramid2"/>
    <dgm:cxn modelId="{C3E2ED6E-C363-4702-A8EB-32E9CF1C622E}" srcId="{72C4D096-99F5-4799-BCB5-53B7C2B35DB7}" destId="{607FA639-6F0B-428E-A741-123FD78A59D6}" srcOrd="0" destOrd="0" parTransId="{C87C3E55-E0D2-4858-9C74-673D9FAFDD90}" sibTransId="{7CD13684-1A9C-419E-AB2A-E13E624C305A}"/>
    <dgm:cxn modelId="{26D428EE-5A8D-44E9-8FFA-FEFE2EA2C46C}" type="presOf" srcId="{30934815-CA06-44DE-812C-AFCD8AF55EC0}" destId="{67825128-4639-4525-A8DE-DFE040DA03ED}" srcOrd="0" destOrd="0" presId="urn:microsoft.com/office/officeart/2005/8/layout/pyramid2"/>
    <dgm:cxn modelId="{B131F666-8695-4D7B-915F-DFC11980023C}" type="presOf" srcId="{607FA639-6F0B-428E-A741-123FD78A59D6}" destId="{CA807401-D041-459D-ABB3-1C313DFE54F5}" srcOrd="0" destOrd="0" presId="urn:microsoft.com/office/officeart/2005/8/layout/pyramid2"/>
    <dgm:cxn modelId="{462E0F94-1616-43B9-B6E8-D7F25454DBC4}" type="presOf" srcId="{72C4D096-99F5-4799-BCB5-53B7C2B35DB7}" destId="{AB6BC346-F9B6-4C88-847D-BD43F8435892}" srcOrd="0" destOrd="0" presId="urn:microsoft.com/office/officeart/2005/8/layout/pyramid2"/>
    <dgm:cxn modelId="{24352345-2DB8-4976-BEAE-CE31CB2454CD}" srcId="{72C4D096-99F5-4799-BCB5-53B7C2B35DB7}" destId="{30934815-CA06-44DE-812C-AFCD8AF55EC0}" srcOrd="2" destOrd="0" parTransId="{2CD670EB-3C78-4D72-981B-458D72D2EE34}" sibTransId="{23EA0031-4693-4097-A932-2176ED4AB9E4}"/>
    <dgm:cxn modelId="{36E61574-1C05-48F4-A542-5CD7EFFE31AC}" srcId="{72C4D096-99F5-4799-BCB5-53B7C2B35DB7}" destId="{D1A3BB9B-11E9-4A97-93BE-BFD58B6E2198}" srcOrd="1" destOrd="0" parTransId="{14B76CDC-7E3F-47F0-8B6F-004A9ED4F1DF}" sibTransId="{D672D9E7-050E-4FCB-9B22-94655DCC1877}"/>
    <dgm:cxn modelId="{4F22DC34-BA00-48B2-8FC3-837FBF0E1E55}" type="presParOf" srcId="{AB6BC346-F9B6-4C88-847D-BD43F8435892}" destId="{6EF48D73-EA69-4A85-970A-04A3715DC8B1}" srcOrd="0" destOrd="0" presId="urn:microsoft.com/office/officeart/2005/8/layout/pyramid2"/>
    <dgm:cxn modelId="{A7A976E9-1D9B-4EA8-ABFC-AF3FBCD45B70}" type="presParOf" srcId="{AB6BC346-F9B6-4C88-847D-BD43F8435892}" destId="{23008ADF-3BD0-4814-ACFE-95377C919299}" srcOrd="1" destOrd="0" presId="urn:microsoft.com/office/officeart/2005/8/layout/pyramid2"/>
    <dgm:cxn modelId="{29ED83EB-FDD6-423B-9357-71DB0A2A5096}" type="presParOf" srcId="{23008ADF-3BD0-4814-ACFE-95377C919299}" destId="{CA807401-D041-459D-ABB3-1C313DFE54F5}" srcOrd="0" destOrd="0" presId="urn:microsoft.com/office/officeart/2005/8/layout/pyramid2"/>
    <dgm:cxn modelId="{000EBD5B-9C62-4C61-81E0-CB274C231812}" type="presParOf" srcId="{23008ADF-3BD0-4814-ACFE-95377C919299}" destId="{26145EB7-BF27-4735-96FE-737467C3F1E5}" srcOrd="1" destOrd="0" presId="urn:microsoft.com/office/officeart/2005/8/layout/pyramid2"/>
    <dgm:cxn modelId="{FB6C7F98-BFC4-4303-8DBA-C5B4EE9E5B4E}" type="presParOf" srcId="{23008ADF-3BD0-4814-ACFE-95377C919299}" destId="{794384AE-D395-49CB-B396-582F0CBFBF76}" srcOrd="2" destOrd="0" presId="urn:microsoft.com/office/officeart/2005/8/layout/pyramid2"/>
    <dgm:cxn modelId="{8FAD2C6F-D834-45FA-AB82-F4E46907702C}" type="presParOf" srcId="{23008ADF-3BD0-4814-ACFE-95377C919299}" destId="{ACE335D4-BBFE-424F-AD02-78FE603AAEEC}" srcOrd="3" destOrd="0" presId="urn:microsoft.com/office/officeart/2005/8/layout/pyramid2"/>
    <dgm:cxn modelId="{7B550D1E-A82F-47DD-AABC-55B77D423FEE}" type="presParOf" srcId="{23008ADF-3BD0-4814-ACFE-95377C919299}" destId="{67825128-4639-4525-A8DE-DFE040DA03ED}" srcOrd="4" destOrd="0" presId="urn:microsoft.com/office/officeart/2005/8/layout/pyramid2"/>
    <dgm:cxn modelId="{B56EABB2-F3F4-4AFD-81B6-ABBEB579A507}" type="presParOf" srcId="{23008ADF-3BD0-4814-ACFE-95377C919299}" destId="{2B99121C-7D00-48CC-AE2C-9EED287B9D8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7FC510-7539-4CAF-8540-1FD955D2C5B6}" type="doc">
      <dgm:prSet loTypeId="urn:microsoft.com/office/officeart/2005/8/layout/pyramid4" loCatId="relationship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77FE125A-33BB-498E-BA2D-3CE6AB651A3E}">
      <dgm:prSet phldrT="[텍스트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anchor="ctr" anchorCtr="0"/>
        <a:lstStyle/>
        <a:p>
          <a:pPr latinLnBrk="1"/>
          <a:r>
            <a:rPr lang="ko-KR" altLang="en-US" sz="14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기초</a:t>
          </a:r>
          <a:endParaRPr lang="en-US" altLang="ko-KR" sz="1400" dirty="0" smtClean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r>
            <a:rPr lang="ko-KR" altLang="en-US" sz="14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연구</a:t>
          </a:r>
          <a:endParaRPr lang="ko-KR" altLang="en-US" sz="14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7EFFF21B-5252-45E8-8EFA-29839BE6D91D}" type="parTrans" cxnId="{05640319-24DF-401F-BFD9-0C90CB8738CD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CD18C110-D81A-4534-AD95-8E8A713ADE6A}" type="sibTrans" cxnId="{05640319-24DF-401F-BFD9-0C90CB8738CD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47E019A0-B6C7-4DC6-A20D-BF1327F8BD6A}">
      <dgm:prSet phldrT="[텍스트]" custT="1"/>
      <dgm:spPr>
        <a:solidFill>
          <a:srgbClr val="92D050"/>
        </a:solidFill>
        <a:ln>
          <a:solidFill>
            <a:schemeClr val="tx1"/>
          </a:solidFill>
        </a:ln>
      </dgm:spPr>
      <dgm:t>
        <a:bodyPr/>
        <a:lstStyle/>
        <a:p>
          <a:pPr latinLnBrk="1"/>
          <a:r>
            <a:rPr lang="ko-KR" altLang="en-US" sz="14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응용</a:t>
          </a:r>
          <a:endParaRPr lang="en-US" altLang="ko-KR" sz="1400" dirty="0" smtClean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r>
            <a:rPr lang="ko-KR" altLang="en-US" sz="14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연구</a:t>
          </a:r>
          <a:endParaRPr lang="ko-KR" altLang="en-US" sz="14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216786CB-B5FC-44B8-9DD2-6FB73CB2407F}" type="parTrans" cxnId="{EB1D13CC-28FE-4522-94CE-2109E7C2A1E2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1F66D94E-6312-4E6A-96CB-97BFC19304B2}" type="sibTrans" cxnId="{EB1D13CC-28FE-4522-94CE-2109E7C2A1E2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4DF4654B-37ED-4CAB-86B1-BE98E4D97E8F}">
      <dgm:prSet phldrT="[텍스트]" cust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ln>
          <a:solidFill>
            <a:srgbClr val="7030A0"/>
          </a:solidFill>
        </a:ln>
      </dgm:spPr>
      <dgm:t>
        <a:bodyPr anchor="b" anchorCtr="0"/>
        <a:lstStyle/>
        <a:p>
          <a:pPr latinLnBrk="1"/>
          <a:endParaRPr lang="en-US" altLang="ko-KR" sz="18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endParaRPr lang="en-US" altLang="ko-KR" sz="18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endParaRPr lang="en-US" altLang="ko-KR" sz="18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r>
            <a:rPr lang="en-US" altLang="ko-KR" sz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R&amp;D</a:t>
          </a:r>
          <a:endParaRPr lang="ko-KR" altLang="en-US" sz="1200" dirty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</dgm:t>
    </dgm:pt>
    <dgm:pt modelId="{CF133107-5D7F-4F31-83A4-8948701B3373}" type="parTrans" cxnId="{4938317D-EC90-4E59-AA83-D3866F8AF04F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F02F35B5-9EE1-40D5-A6B5-13FD55C662A8}" type="sibTrans" cxnId="{4938317D-EC90-4E59-AA83-D3866F8AF04F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39221676-EA3E-4AD0-8302-11B238494E52}">
      <dgm:prSet phldrT="[텍스트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pPr latinLnBrk="1"/>
          <a:r>
            <a:rPr lang="ko-KR" altLang="en-US" sz="14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개발</a:t>
          </a:r>
          <a:endParaRPr lang="en-US" altLang="ko-KR" sz="1400" dirty="0" smtClean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r>
            <a:rPr lang="ko-KR" altLang="en-US" sz="14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연구</a:t>
          </a:r>
          <a:endParaRPr lang="ko-KR" altLang="en-US" sz="14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92C5E321-A382-48EF-8478-D2FF8AD927D7}" type="parTrans" cxnId="{07BA028B-D748-4E4E-BA37-8B666E2103C4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7014256D-77E9-4360-B0D2-15AD25A5E916}" type="sibTrans" cxnId="{07BA028B-D748-4E4E-BA37-8B666E2103C4}">
      <dgm:prSet/>
      <dgm:spPr/>
      <dgm:t>
        <a:bodyPr/>
        <a:lstStyle/>
        <a:p>
          <a:pPr latinLnBrk="1"/>
          <a:endParaRPr lang="ko-KR" altLang="en-US" sz="110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gm:t>
    </dgm:pt>
    <dgm:pt modelId="{BC2DEDE8-BC81-40F1-94BF-25DA99772F7B}" type="pres">
      <dgm:prSet presAssocID="{277FC510-7539-4CAF-8540-1FD955D2C5B6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FF4AD26-A640-4CB6-B3CE-8006311D32E6}" type="pres">
      <dgm:prSet presAssocID="{277FC510-7539-4CAF-8540-1FD955D2C5B6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6779D93-B394-4963-A8C4-9C19AD52A4D1}" type="pres">
      <dgm:prSet presAssocID="{277FC510-7539-4CAF-8540-1FD955D2C5B6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6FD33E4-A02C-4586-949E-233328DE1918}" type="pres">
      <dgm:prSet presAssocID="{277FC510-7539-4CAF-8540-1FD955D2C5B6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C8C7948-6F05-4466-B05E-A713F7CFCD75}" type="pres">
      <dgm:prSet presAssocID="{277FC510-7539-4CAF-8540-1FD955D2C5B6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5640319-24DF-401F-BFD9-0C90CB8738CD}" srcId="{277FC510-7539-4CAF-8540-1FD955D2C5B6}" destId="{77FE125A-33BB-498E-BA2D-3CE6AB651A3E}" srcOrd="0" destOrd="0" parTransId="{7EFFF21B-5252-45E8-8EFA-29839BE6D91D}" sibTransId="{CD18C110-D81A-4534-AD95-8E8A713ADE6A}"/>
    <dgm:cxn modelId="{5B48E845-79EB-484E-9B42-E30B66F51ED1}" type="presOf" srcId="{47E019A0-B6C7-4DC6-A20D-BF1327F8BD6A}" destId="{E6779D93-B394-4963-A8C4-9C19AD52A4D1}" srcOrd="0" destOrd="0" presId="urn:microsoft.com/office/officeart/2005/8/layout/pyramid4"/>
    <dgm:cxn modelId="{8BDF97D4-5BDC-44E8-B266-AA363D55315E}" type="presOf" srcId="{277FC510-7539-4CAF-8540-1FD955D2C5B6}" destId="{BC2DEDE8-BC81-40F1-94BF-25DA99772F7B}" srcOrd="0" destOrd="0" presId="urn:microsoft.com/office/officeart/2005/8/layout/pyramid4"/>
    <dgm:cxn modelId="{4938317D-EC90-4E59-AA83-D3866F8AF04F}" srcId="{277FC510-7539-4CAF-8540-1FD955D2C5B6}" destId="{4DF4654B-37ED-4CAB-86B1-BE98E4D97E8F}" srcOrd="2" destOrd="0" parTransId="{CF133107-5D7F-4F31-83A4-8948701B3373}" sibTransId="{F02F35B5-9EE1-40D5-A6B5-13FD55C662A8}"/>
    <dgm:cxn modelId="{8D51A5E7-EBAD-49A9-B127-D8BD774BA6B6}" type="presOf" srcId="{77FE125A-33BB-498E-BA2D-3CE6AB651A3E}" destId="{0FF4AD26-A640-4CB6-B3CE-8006311D32E6}" srcOrd="0" destOrd="0" presId="urn:microsoft.com/office/officeart/2005/8/layout/pyramid4"/>
    <dgm:cxn modelId="{07BA028B-D748-4E4E-BA37-8B666E2103C4}" srcId="{277FC510-7539-4CAF-8540-1FD955D2C5B6}" destId="{39221676-EA3E-4AD0-8302-11B238494E52}" srcOrd="3" destOrd="0" parTransId="{92C5E321-A382-48EF-8478-D2FF8AD927D7}" sibTransId="{7014256D-77E9-4360-B0D2-15AD25A5E916}"/>
    <dgm:cxn modelId="{FB925B83-518D-42DA-9CF8-178D201D55A9}" type="presOf" srcId="{4DF4654B-37ED-4CAB-86B1-BE98E4D97E8F}" destId="{36FD33E4-A02C-4586-949E-233328DE1918}" srcOrd="0" destOrd="0" presId="urn:microsoft.com/office/officeart/2005/8/layout/pyramid4"/>
    <dgm:cxn modelId="{EB1D13CC-28FE-4522-94CE-2109E7C2A1E2}" srcId="{277FC510-7539-4CAF-8540-1FD955D2C5B6}" destId="{47E019A0-B6C7-4DC6-A20D-BF1327F8BD6A}" srcOrd="1" destOrd="0" parTransId="{216786CB-B5FC-44B8-9DD2-6FB73CB2407F}" sibTransId="{1F66D94E-6312-4E6A-96CB-97BFC19304B2}"/>
    <dgm:cxn modelId="{E33F894E-9AA3-4279-A9D5-1CE8207770B7}" type="presOf" srcId="{39221676-EA3E-4AD0-8302-11B238494E52}" destId="{EC8C7948-6F05-4466-B05E-A713F7CFCD75}" srcOrd="0" destOrd="0" presId="urn:microsoft.com/office/officeart/2005/8/layout/pyramid4"/>
    <dgm:cxn modelId="{8071B0AF-B06A-44B6-97A2-3AF2E6F701E4}" type="presParOf" srcId="{BC2DEDE8-BC81-40F1-94BF-25DA99772F7B}" destId="{0FF4AD26-A640-4CB6-B3CE-8006311D32E6}" srcOrd="0" destOrd="0" presId="urn:microsoft.com/office/officeart/2005/8/layout/pyramid4"/>
    <dgm:cxn modelId="{73ACA070-EBA2-46F9-AAC9-2CC4843A9686}" type="presParOf" srcId="{BC2DEDE8-BC81-40F1-94BF-25DA99772F7B}" destId="{E6779D93-B394-4963-A8C4-9C19AD52A4D1}" srcOrd="1" destOrd="0" presId="urn:microsoft.com/office/officeart/2005/8/layout/pyramid4"/>
    <dgm:cxn modelId="{803B529C-C394-4CA9-95E4-6B715CE96E29}" type="presParOf" srcId="{BC2DEDE8-BC81-40F1-94BF-25DA99772F7B}" destId="{36FD33E4-A02C-4586-949E-233328DE1918}" srcOrd="2" destOrd="0" presId="urn:microsoft.com/office/officeart/2005/8/layout/pyramid4"/>
    <dgm:cxn modelId="{0A08C428-9871-42A1-9114-F29749E6E388}" type="presParOf" srcId="{BC2DEDE8-BC81-40F1-94BF-25DA99772F7B}" destId="{EC8C7948-6F05-4466-B05E-A713F7CFCD75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2A4446-6BF7-4CB3-B55D-5BC2CDAD4D56}" type="doc">
      <dgm:prSet loTypeId="urn:Themegallery.com/smartart/vertical2-circle" loCatId="other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72AE1924-B6AC-4357-9BA2-24CCF6A45034}">
      <dgm:prSet custT="1"/>
      <dgm:spPr/>
      <dgm:t>
        <a:bodyPr anchor="ctr"/>
        <a:lstStyle/>
        <a:p>
          <a:pPr algn="ctr" rtl="0" latinLnBrk="1"/>
          <a:r>
            <a:rPr lang="en-US" altLang="ko-KR" sz="3200" b="1" dirty="0" smtClean="0">
              <a:effectLst/>
              <a:latin typeface="Calibri" pitchFamily="34" charset="0"/>
              <a:ea typeface="+mn-ea"/>
            </a:rPr>
            <a:t>1</a:t>
          </a:r>
          <a:endParaRPr lang="ko-KR" altLang="en-US" sz="3200" b="1" dirty="0">
            <a:effectLst/>
            <a:latin typeface="Calibri" pitchFamily="34" charset="0"/>
            <a:ea typeface="+mn-ea"/>
          </a:endParaRPr>
        </a:p>
      </dgm:t>
    </dgm:pt>
    <dgm:pt modelId="{4065500A-04D5-4F2D-B771-42D880CFE77E}" type="parTrans" cxnId="{8ADAAB53-1FA7-438F-8040-E633416BF9EE}">
      <dgm:prSet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EE722001-F502-4E2B-BC77-29B73089BD94}" type="sibTrans" cxnId="{8ADAAB53-1FA7-438F-8040-E633416BF9EE}">
      <dgm:prSet custT="1"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62323750-9F90-4C57-96CE-A83136EEE4CB}">
      <dgm:prSet custT="1"/>
      <dgm:spPr/>
      <dgm:t>
        <a:bodyPr anchor="ctr"/>
        <a:lstStyle/>
        <a:p>
          <a:pPr algn="ctr" rtl="0" latinLnBrk="1"/>
          <a:r>
            <a:rPr lang="en-US" altLang="ko-KR" sz="3200" b="1" dirty="0" smtClean="0">
              <a:latin typeface="Calibri" pitchFamily="34" charset="0"/>
              <a:ea typeface="+mn-ea"/>
            </a:rPr>
            <a:t>2</a:t>
          </a:r>
          <a:endParaRPr lang="ko-KR" sz="3200" b="1" dirty="0">
            <a:latin typeface="Calibri" pitchFamily="34" charset="0"/>
            <a:ea typeface="+mn-ea"/>
          </a:endParaRPr>
        </a:p>
      </dgm:t>
    </dgm:pt>
    <dgm:pt modelId="{BF22DB92-9006-46DD-ABB7-51ACEEE486F0}" type="parTrans" cxnId="{DEB69872-1C96-4D14-A90E-C89DD1A15AB0}">
      <dgm:prSet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5712E637-D0A0-4CE5-8854-4617946304E6}" type="sibTrans" cxnId="{DEB69872-1C96-4D14-A90E-C89DD1A15AB0}">
      <dgm:prSet custT="1"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D14BB242-D004-499C-AAEC-DA20CF7A7B68}">
      <dgm:prSet custT="1"/>
      <dgm:spPr/>
      <dgm:t>
        <a:bodyPr anchor="ctr"/>
        <a:lstStyle/>
        <a:p>
          <a:pPr algn="ctr" rtl="0" latinLnBrk="1"/>
          <a:r>
            <a:rPr lang="en-US" altLang="ko-KR" sz="3200" b="1" dirty="0" smtClean="0">
              <a:latin typeface="Calibri" pitchFamily="34" charset="0"/>
              <a:ea typeface="+mn-ea"/>
            </a:rPr>
            <a:t>3</a:t>
          </a:r>
          <a:endParaRPr lang="ko-KR" altLang="en-US" sz="3200" b="1" dirty="0">
            <a:latin typeface="Calibri" pitchFamily="34" charset="0"/>
            <a:ea typeface="+mn-ea"/>
          </a:endParaRPr>
        </a:p>
      </dgm:t>
    </dgm:pt>
    <dgm:pt modelId="{3A5E7C39-40C7-4A0E-96FA-53FDBB78F645}" type="parTrans" cxnId="{975F818F-3F9B-42B5-B008-034D6BD143D9}">
      <dgm:prSet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B93A2461-A41C-435C-B056-1FC6A50A691B}" type="sibTrans" cxnId="{975F818F-3F9B-42B5-B008-034D6BD143D9}">
      <dgm:prSet custT="1"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BFA12FE6-61F5-4825-81A9-A3691873A116}">
      <dgm:prSet custT="1"/>
      <dgm:spPr/>
      <dgm:t>
        <a:bodyPr anchor="ctr"/>
        <a:lstStyle/>
        <a:p>
          <a:pPr algn="ctr" rtl="0" latinLnBrk="1"/>
          <a:r>
            <a:rPr lang="en-US" altLang="ko-KR" sz="3200" b="1" dirty="0" smtClean="0">
              <a:latin typeface="Calibri" pitchFamily="34" charset="0"/>
              <a:ea typeface="+mn-ea"/>
            </a:rPr>
            <a:t>5</a:t>
          </a:r>
          <a:endParaRPr lang="ko-KR" altLang="en-US" sz="3200" b="1" dirty="0">
            <a:latin typeface="Calibri" pitchFamily="34" charset="0"/>
            <a:ea typeface="+mn-ea"/>
          </a:endParaRPr>
        </a:p>
      </dgm:t>
    </dgm:pt>
    <dgm:pt modelId="{56BA8D65-770E-4211-96CD-11973C8C1AF5}" type="parTrans" cxnId="{CA686F5A-3E30-42A3-9F5B-73555E6BE37E}">
      <dgm:prSet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4438E826-A0A6-406D-8B05-386100C969FA}" type="sibTrans" cxnId="{CA686F5A-3E30-42A3-9F5B-73555E6BE37E}">
      <dgm:prSet/>
      <dgm:spPr/>
      <dgm:t>
        <a:bodyPr/>
        <a:lstStyle/>
        <a:p>
          <a:pPr algn="l" latinLnBrk="1"/>
          <a:endParaRPr lang="ko-KR" altLang="en-US" sz="1600" b="1">
            <a:latin typeface="+mn-ea"/>
            <a:ea typeface="+mn-ea"/>
          </a:endParaRPr>
        </a:p>
      </dgm:t>
    </dgm:pt>
    <dgm:pt modelId="{3FD6EB22-B5D3-4458-BB66-8855A5F678E4}">
      <dgm:prSet custT="1"/>
      <dgm:spPr/>
      <dgm:t>
        <a:bodyPr anchor="ctr"/>
        <a:lstStyle/>
        <a:p>
          <a:pPr algn="ctr" rtl="0" latinLnBrk="1"/>
          <a:r>
            <a:rPr lang="en-US" altLang="ko-KR" sz="3200" b="1" dirty="0" smtClean="0">
              <a:latin typeface="Calibri" pitchFamily="34" charset="0"/>
              <a:ea typeface="+mn-ea"/>
            </a:rPr>
            <a:t>4</a:t>
          </a:r>
          <a:endParaRPr lang="ko-KR" altLang="en-US" sz="3200" b="1" dirty="0">
            <a:latin typeface="Calibri" pitchFamily="34" charset="0"/>
            <a:ea typeface="+mn-ea"/>
          </a:endParaRPr>
        </a:p>
      </dgm:t>
    </dgm:pt>
    <dgm:pt modelId="{A4052846-9E85-4850-8A76-F6C9793F1CB7}" type="parTrans" cxnId="{967B9013-F959-41C4-B6E8-8E32A62BCBF5}">
      <dgm:prSet/>
      <dgm:spPr/>
      <dgm:t>
        <a:bodyPr/>
        <a:lstStyle/>
        <a:p>
          <a:pPr latinLnBrk="1"/>
          <a:endParaRPr lang="ko-KR" altLang="en-US"/>
        </a:p>
      </dgm:t>
    </dgm:pt>
    <dgm:pt modelId="{542EB6EA-D50B-46BD-8D0C-23BFF678BB45}" type="sibTrans" cxnId="{967B9013-F959-41C4-B6E8-8E32A62BCBF5}">
      <dgm:prSet/>
      <dgm:spPr/>
      <dgm:t>
        <a:bodyPr/>
        <a:lstStyle/>
        <a:p>
          <a:pPr latinLnBrk="1"/>
          <a:endParaRPr lang="ko-KR" altLang="en-US"/>
        </a:p>
      </dgm:t>
    </dgm:pt>
    <dgm:pt modelId="{8E69E5B9-A11E-4D04-8C51-F52112672F1F}" type="pres">
      <dgm:prSet presAssocID="{9F2A4446-6BF7-4CB3-B55D-5BC2CDAD4D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7A1AF7D-4347-47DF-9791-4C4D2BFC8B39}" type="pres">
      <dgm:prSet presAssocID="{72AE1924-B6AC-4357-9BA2-24CCF6A45034}" presName="comp" presStyleCnt="0"/>
      <dgm:spPr/>
    </dgm:pt>
    <dgm:pt modelId="{855971D5-A2CA-4FA9-8DBE-E429AE8E9992}" type="pres">
      <dgm:prSet presAssocID="{72AE1924-B6AC-4357-9BA2-24CCF6A45034}" presName="box" presStyleLbl="alignAccFollowNode1" presStyleIdx="0" presStyleCnt="5" custScaleX="72983" custScaleY="90909" custLinFactNeighborX="-6109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5C65DA30-722A-4B86-B4CB-569BF9046A67}" type="pres">
      <dgm:prSet presAssocID="{72AE1924-B6AC-4357-9BA2-24CCF6A45034}" presName="img" presStyleLbl="node1" presStyleIdx="0" presStyleCnt="5" custScaleX="42410" custScaleY="75132" custLinFactNeighborX="-23168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8751EDD-19FC-450E-A637-8EA09D2F94CA}" type="pres">
      <dgm:prSet presAssocID="{72AE1924-B6AC-4357-9BA2-24CCF6A45034}" presName="text" presStyleLbl="alignAccFollowNode1" presStyleIdx="0" presStyleCnt="5">
        <dgm:presLayoutVars>
          <dgm:bulletEnabled val="1"/>
        </dgm:presLayoutVars>
      </dgm:prSet>
      <dgm:spPr/>
    </dgm:pt>
    <dgm:pt modelId="{9A993E6A-0558-42B6-B9B7-EE26B31273A9}" type="pres">
      <dgm:prSet presAssocID="{EE722001-F502-4E2B-BC77-29B73089BD94}" presName="spacer" presStyleCnt="0"/>
      <dgm:spPr/>
    </dgm:pt>
    <dgm:pt modelId="{205538E6-3B5D-4C07-B06A-543EEA3DD9CD}" type="pres">
      <dgm:prSet presAssocID="{62323750-9F90-4C57-96CE-A83136EEE4CB}" presName="comp" presStyleCnt="0"/>
      <dgm:spPr/>
    </dgm:pt>
    <dgm:pt modelId="{E7B4342A-CEA6-496E-ABF4-2ABF792C0EDE}" type="pres">
      <dgm:prSet presAssocID="{62323750-9F90-4C57-96CE-A83136EEE4CB}" presName="box" presStyleLbl="alignAccFollowNode1" presStyleIdx="1" presStyleCnt="5" custScaleX="74691" custScaleY="90909" custLinFactNeighborX="64" custLinFactNeighborY="667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2CD87D8A-88B1-46C1-A833-E0435886E25A}" type="pres">
      <dgm:prSet presAssocID="{62323750-9F90-4C57-96CE-A83136EEE4CB}" presName="img" presStyleLbl="node1" presStyleIdx="1" presStyleCnt="5" custScaleX="42410" custScaleY="75132" custLinFactNeighborX="981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89588B9-BC77-4F4E-B4C2-84E2193B2CA9}" type="pres">
      <dgm:prSet presAssocID="{62323750-9F90-4C57-96CE-A83136EEE4CB}" presName="text" presStyleLbl="alignAccFollowNode1" presStyleIdx="1" presStyleCnt="5">
        <dgm:presLayoutVars>
          <dgm:bulletEnabled val="1"/>
        </dgm:presLayoutVars>
      </dgm:prSet>
      <dgm:spPr/>
    </dgm:pt>
    <dgm:pt modelId="{73918980-D74F-40D2-AA24-DA6C0598358D}" type="pres">
      <dgm:prSet presAssocID="{5712E637-D0A0-4CE5-8854-4617946304E6}" presName="spacer" presStyleCnt="0"/>
      <dgm:spPr/>
    </dgm:pt>
    <dgm:pt modelId="{FADE47D1-3781-4DFA-9CB5-F65FA803B213}" type="pres">
      <dgm:prSet presAssocID="{D14BB242-D004-499C-AAEC-DA20CF7A7B68}" presName="comp" presStyleCnt="0"/>
      <dgm:spPr/>
    </dgm:pt>
    <dgm:pt modelId="{6C482BA3-0A0F-4266-9E68-E23F78AE31D8}" type="pres">
      <dgm:prSet presAssocID="{D14BB242-D004-499C-AAEC-DA20CF7A7B68}" presName="box" presStyleLbl="alignAccFollowNode1" presStyleIdx="2" presStyleCnt="5" custScaleX="77269" custScaleY="90909" custLinFactNeighborX="5608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F041CA2F-5664-4CC7-BF84-A3B863C734CF}" type="pres">
      <dgm:prSet presAssocID="{D14BB242-D004-499C-AAEC-DA20CF7A7B68}" presName="img" presStyleLbl="node1" presStyleIdx="2" presStyleCnt="5" custScaleX="42410" custScaleY="75132" custLinFactNeighborX="32948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678BE69-54FA-4C51-9944-5D47448A4BF9}" type="pres">
      <dgm:prSet presAssocID="{D14BB242-D004-499C-AAEC-DA20CF7A7B68}" presName="text" presStyleLbl="alignAccFollowNode1" presStyleIdx="2" presStyleCnt="5">
        <dgm:presLayoutVars>
          <dgm:bulletEnabled val="1"/>
        </dgm:presLayoutVars>
      </dgm:prSet>
      <dgm:spPr/>
    </dgm:pt>
    <dgm:pt modelId="{21FE0943-B764-47E6-9E7C-0DA944B943E3}" type="pres">
      <dgm:prSet presAssocID="{B93A2461-A41C-435C-B056-1FC6A50A691B}" presName="spacer" presStyleCnt="0"/>
      <dgm:spPr/>
    </dgm:pt>
    <dgm:pt modelId="{15AC5AD1-4D99-40A5-9D37-2E57F3A958C2}" type="pres">
      <dgm:prSet presAssocID="{3FD6EB22-B5D3-4458-BB66-8855A5F678E4}" presName="comp" presStyleCnt="0"/>
      <dgm:spPr/>
    </dgm:pt>
    <dgm:pt modelId="{9C87844F-F1F9-43C6-9F93-3A0C30031961}" type="pres">
      <dgm:prSet presAssocID="{3FD6EB22-B5D3-4458-BB66-8855A5F678E4}" presName="box" presStyleLbl="alignAccFollowNode1" presStyleIdx="3" presStyleCnt="5" custScaleX="77283" custScaleY="90909" custLinFactNeighborX="9871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9C277590-64CB-4E09-8858-33F7E7F570F3}" type="pres">
      <dgm:prSet presAssocID="{3FD6EB22-B5D3-4458-BB66-8855A5F678E4}" presName="img" presStyleLbl="node1" presStyleIdx="3" presStyleCnt="5" custScaleX="42410" custScaleY="75132" custLinFactNeighborX="55711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F77E72-4417-4F2C-B529-865796637AD7}" type="pres">
      <dgm:prSet presAssocID="{3FD6EB22-B5D3-4458-BB66-8855A5F678E4}" presName="text" presStyleLbl="alignAccFollowNode1" presStyleIdx="3" presStyleCnt="5">
        <dgm:presLayoutVars>
          <dgm:bulletEnabled val="1"/>
        </dgm:presLayoutVars>
      </dgm:prSet>
      <dgm:spPr/>
    </dgm:pt>
    <dgm:pt modelId="{0A213B3A-CB24-483C-AE9F-A5A54214112F}" type="pres">
      <dgm:prSet presAssocID="{542EB6EA-D50B-46BD-8D0C-23BFF678BB45}" presName="spacer" presStyleCnt="0"/>
      <dgm:spPr/>
    </dgm:pt>
    <dgm:pt modelId="{D19A649C-B8DC-4542-A348-A02F6E9268A6}" type="pres">
      <dgm:prSet presAssocID="{BFA12FE6-61F5-4825-81A9-A3691873A116}" presName="comp" presStyleCnt="0"/>
      <dgm:spPr/>
    </dgm:pt>
    <dgm:pt modelId="{B10ACA46-3B03-4600-B593-00BAD3F892A9}" type="pres">
      <dgm:prSet presAssocID="{BFA12FE6-61F5-4825-81A9-A3691873A116}" presName="box" presStyleLbl="alignAccFollowNode1" presStyleIdx="4" presStyleCnt="5" custScaleX="77332" custScaleY="90909" custLinFactNeighborX="15542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820E51E1-5A22-47A2-B8AB-D78A6FEB2C23}" type="pres">
      <dgm:prSet presAssocID="{BFA12FE6-61F5-4825-81A9-A3691873A116}" presName="img" presStyleLbl="node1" presStyleIdx="4" presStyleCnt="5" custScaleX="42410" custScaleY="75132" custLinFactNeighborX="87731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429FC24-5E8A-4937-8777-F70F7F64694A}" type="pres">
      <dgm:prSet presAssocID="{BFA12FE6-61F5-4825-81A9-A3691873A116}" presName="text" presStyleLbl="alignAccFollowNode1" presStyleIdx="4" presStyleCnt="5">
        <dgm:presLayoutVars>
          <dgm:bulletEnabled val="1"/>
        </dgm:presLayoutVars>
      </dgm:prSet>
      <dgm:spPr/>
    </dgm:pt>
  </dgm:ptLst>
  <dgm:cxnLst>
    <dgm:cxn modelId="{CA686F5A-3E30-42A3-9F5B-73555E6BE37E}" srcId="{9F2A4446-6BF7-4CB3-B55D-5BC2CDAD4D56}" destId="{BFA12FE6-61F5-4825-81A9-A3691873A116}" srcOrd="4" destOrd="0" parTransId="{56BA8D65-770E-4211-96CD-11973C8C1AF5}" sibTransId="{4438E826-A0A6-406D-8B05-386100C969FA}"/>
    <dgm:cxn modelId="{999F04A8-2B11-4D07-9518-DBF9610A7D9E}" type="presOf" srcId="{62323750-9F90-4C57-96CE-A83136EEE4CB}" destId="{2CD87D8A-88B1-46C1-A833-E0435886E25A}" srcOrd="0" destOrd="0" presId="urn:Themegallery.com/smartart/vertical2-circle"/>
    <dgm:cxn modelId="{975F818F-3F9B-42B5-B008-034D6BD143D9}" srcId="{9F2A4446-6BF7-4CB3-B55D-5BC2CDAD4D56}" destId="{D14BB242-D004-499C-AAEC-DA20CF7A7B68}" srcOrd="2" destOrd="0" parTransId="{3A5E7C39-40C7-4A0E-96FA-53FDBB78F645}" sibTransId="{B93A2461-A41C-435C-B056-1FC6A50A691B}"/>
    <dgm:cxn modelId="{9B46FAB1-06ED-4B6D-B06F-7F0BE3426552}" type="presOf" srcId="{BFA12FE6-61F5-4825-81A9-A3691873A116}" destId="{820E51E1-5A22-47A2-B8AB-D78A6FEB2C23}" srcOrd="0" destOrd="0" presId="urn:Themegallery.com/smartart/vertical2-circle"/>
    <dgm:cxn modelId="{DEB69872-1C96-4D14-A90E-C89DD1A15AB0}" srcId="{9F2A4446-6BF7-4CB3-B55D-5BC2CDAD4D56}" destId="{62323750-9F90-4C57-96CE-A83136EEE4CB}" srcOrd="1" destOrd="0" parTransId="{BF22DB92-9006-46DD-ABB7-51ACEEE486F0}" sibTransId="{5712E637-D0A0-4CE5-8854-4617946304E6}"/>
    <dgm:cxn modelId="{967B9013-F959-41C4-B6E8-8E32A62BCBF5}" srcId="{9F2A4446-6BF7-4CB3-B55D-5BC2CDAD4D56}" destId="{3FD6EB22-B5D3-4458-BB66-8855A5F678E4}" srcOrd="3" destOrd="0" parTransId="{A4052846-9E85-4850-8A76-F6C9793F1CB7}" sibTransId="{542EB6EA-D50B-46BD-8D0C-23BFF678BB45}"/>
    <dgm:cxn modelId="{B0655F5D-95CB-44DA-98B1-103CCE51308A}" type="presOf" srcId="{72AE1924-B6AC-4357-9BA2-24CCF6A45034}" destId="{5C65DA30-722A-4B86-B4CB-569BF9046A67}" srcOrd="0" destOrd="0" presId="urn:Themegallery.com/smartart/vertical2-circle"/>
    <dgm:cxn modelId="{853D6635-825F-4806-B816-782F654F73E6}" type="presOf" srcId="{9F2A4446-6BF7-4CB3-B55D-5BC2CDAD4D56}" destId="{8E69E5B9-A11E-4D04-8C51-F52112672F1F}" srcOrd="0" destOrd="0" presId="urn:Themegallery.com/smartart/vertical2-circle"/>
    <dgm:cxn modelId="{ADDAED13-CB1D-471E-ABD1-889F7C3AE4C1}" type="presOf" srcId="{D14BB242-D004-499C-AAEC-DA20CF7A7B68}" destId="{F041CA2F-5664-4CC7-BF84-A3B863C734CF}" srcOrd="0" destOrd="0" presId="urn:Themegallery.com/smartart/vertical2-circle"/>
    <dgm:cxn modelId="{8ADAAB53-1FA7-438F-8040-E633416BF9EE}" srcId="{9F2A4446-6BF7-4CB3-B55D-5BC2CDAD4D56}" destId="{72AE1924-B6AC-4357-9BA2-24CCF6A45034}" srcOrd="0" destOrd="0" parTransId="{4065500A-04D5-4F2D-B771-42D880CFE77E}" sibTransId="{EE722001-F502-4E2B-BC77-29B73089BD94}"/>
    <dgm:cxn modelId="{B46EFC48-1CFB-44EA-953B-59D812931750}" type="presOf" srcId="{3FD6EB22-B5D3-4458-BB66-8855A5F678E4}" destId="{9C277590-64CB-4E09-8858-33F7E7F570F3}" srcOrd="0" destOrd="0" presId="urn:Themegallery.com/smartart/vertical2-circle"/>
    <dgm:cxn modelId="{06D880A2-330D-4634-B01A-618268D7E9D0}" type="presParOf" srcId="{8E69E5B9-A11E-4D04-8C51-F52112672F1F}" destId="{D7A1AF7D-4347-47DF-9791-4C4D2BFC8B39}" srcOrd="0" destOrd="0" presId="urn:Themegallery.com/smartart/vertical2-circle"/>
    <dgm:cxn modelId="{A6960623-93ED-4A68-A371-CB37C3534BB7}" type="presParOf" srcId="{D7A1AF7D-4347-47DF-9791-4C4D2BFC8B39}" destId="{855971D5-A2CA-4FA9-8DBE-E429AE8E9992}" srcOrd="0" destOrd="0" presId="urn:Themegallery.com/smartart/vertical2-circle"/>
    <dgm:cxn modelId="{0F9C299C-173D-4776-BA32-E5CF62C7557D}" type="presParOf" srcId="{D7A1AF7D-4347-47DF-9791-4C4D2BFC8B39}" destId="{5C65DA30-722A-4B86-B4CB-569BF9046A67}" srcOrd="1" destOrd="0" presId="urn:Themegallery.com/smartart/vertical2-circle"/>
    <dgm:cxn modelId="{EF841ECB-C5E6-43CE-93EA-863DD8D9A529}" type="presParOf" srcId="{D7A1AF7D-4347-47DF-9791-4C4D2BFC8B39}" destId="{E8751EDD-19FC-450E-A637-8EA09D2F94CA}" srcOrd="2" destOrd="0" presId="urn:Themegallery.com/smartart/vertical2-circle"/>
    <dgm:cxn modelId="{0EFB4D97-416C-49EE-9FBB-83276077E324}" type="presParOf" srcId="{8E69E5B9-A11E-4D04-8C51-F52112672F1F}" destId="{9A993E6A-0558-42B6-B9B7-EE26B31273A9}" srcOrd="1" destOrd="0" presId="urn:Themegallery.com/smartart/vertical2-circle"/>
    <dgm:cxn modelId="{AD0EBC46-E030-4810-BB73-286E55E8772B}" type="presParOf" srcId="{8E69E5B9-A11E-4D04-8C51-F52112672F1F}" destId="{205538E6-3B5D-4C07-B06A-543EEA3DD9CD}" srcOrd="2" destOrd="0" presId="urn:Themegallery.com/smartart/vertical2-circle"/>
    <dgm:cxn modelId="{D36A7177-4AA1-4B96-89EC-FBB5C7B88856}" type="presParOf" srcId="{205538E6-3B5D-4C07-B06A-543EEA3DD9CD}" destId="{E7B4342A-CEA6-496E-ABF4-2ABF792C0EDE}" srcOrd="0" destOrd="0" presId="urn:Themegallery.com/smartart/vertical2-circle"/>
    <dgm:cxn modelId="{D1688660-530D-464C-AA01-AF2867B869E2}" type="presParOf" srcId="{205538E6-3B5D-4C07-B06A-543EEA3DD9CD}" destId="{2CD87D8A-88B1-46C1-A833-E0435886E25A}" srcOrd="1" destOrd="0" presId="urn:Themegallery.com/smartart/vertical2-circle"/>
    <dgm:cxn modelId="{33035E34-B085-4AE6-96E1-DE90071E7A1C}" type="presParOf" srcId="{205538E6-3B5D-4C07-B06A-543EEA3DD9CD}" destId="{C89588B9-BC77-4F4E-B4C2-84E2193B2CA9}" srcOrd="2" destOrd="0" presId="urn:Themegallery.com/smartart/vertical2-circle"/>
    <dgm:cxn modelId="{91BF6887-1815-43FA-8301-8406F77011B2}" type="presParOf" srcId="{8E69E5B9-A11E-4D04-8C51-F52112672F1F}" destId="{73918980-D74F-40D2-AA24-DA6C0598358D}" srcOrd="3" destOrd="0" presId="urn:Themegallery.com/smartart/vertical2-circle"/>
    <dgm:cxn modelId="{9662B17A-B848-40B2-9A55-579E4EE5189A}" type="presParOf" srcId="{8E69E5B9-A11E-4D04-8C51-F52112672F1F}" destId="{FADE47D1-3781-4DFA-9CB5-F65FA803B213}" srcOrd="4" destOrd="0" presId="urn:Themegallery.com/smartart/vertical2-circle"/>
    <dgm:cxn modelId="{611E2A14-4CCD-49C8-BC4E-BA3DA70FC554}" type="presParOf" srcId="{FADE47D1-3781-4DFA-9CB5-F65FA803B213}" destId="{6C482BA3-0A0F-4266-9E68-E23F78AE31D8}" srcOrd="0" destOrd="0" presId="urn:Themegallery.com/smartart/vertical2-circle"/>
    <dgm:cxn modelId="{5DA47716-872F-4FB3-91A6-3EF0A532250C}" type="presParOf" srcId="{FADE47D1-3781-4DFA-9CB5-F65FA803B213}" destId="{F041CA2F-5664-4CC7-BF84-A3B863C734CF}" srcOrd="1" destOrd="0" presId="urn:Themegallery.com/smartart/vertical2-circle"/>
    <dgm:cxn modelId="{A57C98A3-7E6C-4BCB-9C00-A703D5518732}" type="presParOf" srcId="{FADE47D1-3781-4DFA-9CB5-F65FA803B213}" destId="{6678BE69-54FA-4C51-9944-5D47448A4BF9}" srcOrd="2" destOrd="0" presId="urn:Themegallery.com/smartart/vertical2-circle"/>
    <dgm:cxn modelId="{BFEE1202-1B6D-46C7-BA81-61F58C530704}" type="presParOf" srcId="{8E69E5B9-A11E-4D04-8C51-F52112672F1F}" destId="{21FE0943-B764-47E6-9E7C-0DA944B943E3}" srcOrd="5" destOrd="0" presId="urn:Themegallery.com/smartart/vertical2-circle"/>
    <dgm:cxn modelId="{9B51ADD0-A16E-4C11-AF23-B390200E22C8}" type="presParOf" srcId="{8E69E5B9-A11E-4D04-8C51-F52112672F1F}" destId="{15AC5AD1-4D99-40A5-9D37-2E57F3A958C2}" srcOrd="6" destOrd="0" presId="urn:Themegallery.com/smartart/vertical2-circle"/>
    <dgm:cxn modelId="{CB6147AF-3E0C-46AF-8D31-316E970DAB69}" type="presParOf" srcId="{15AC5AD1-4D99-40A5-9D37-2E57F3A958C2}" destId="{9C87844F-F1F9-43C6-9F93-3A0C30031961}" srcOrd="0" destOrd="0" presId="urn:Themegallery.com/smartart/vertical2-circle"/>
    <dgm:cxn modelId="{465825E3-78EE-4129-82F3-BE0093A914C4}" type="presParOf" srcId="{15AC5AD1-4D99-40A5-9D37-2E57F3A958C2}" destId="{9C277590-64CB-4E09-8858-33F7E7F570F3}" srcOrd="1" destOrd="0" presId="urn:Themegallery.com/smartart/vertical2-circle"/>
    <dgm:cxn modelId="{724C279F-EAB5-4808-92D6-CAC1F47329E3}" type="presParOf" srcId="{15AC5AD1-4D99-40A5-9D37-2E57F3A958C2}" destId="{A2F77E72-4417-4F2C-B529-865796637AD7}" srcOrd="2" destOrd="0" presId="urn:Themegallery.com/smartart/vertical2-circle"/>
    <dgm:cxn modelId="{F988D101-0625-4508-9483-B6B4A1A440B8}" type="presParOf" srcId="{8E69E5B9-A11E-4D04-8C51-F52112672F1F}" destId="{0A213B3A-CB24-483C-AE9F-A5A54214112F}" srcOrd="7" destOrd="0" presId="urn:Themegallery.com/smartart/vertical2-circle"/>
    <dgm:cxn modelId="{CF84670C-D9B8-49C0-8BCB-A0DD99AED73A}" type="presParOf" srcId="{8E69E5B9-A11E-4D04-8C51-F52112672F1F}" destId="{D19A649C-B8DC-4542-A348-A02F6E9268A6}" srcOrd="8" destOrd="0" presId="urn:Themegallery.com/smartart/vertical2-circle"/>
    <dgm:cxn modelId="{B7F271E9-5AF3-41FB-949C-8DF900F92ECB}" type="presParOf" srcId="{D19A649C-B8DC-4542-A348-A02F6E9268A6}" destId="{B10ACA46-3B03-4600-B593-00BAD3F892A9}" srcOrd="0" destOrd="0" presId="urn:Themegallery.com/smartart/vertical2-circle"/>
    <dgm:cxn modelId="{8E2FFDC6-38EE-424C-BBDC-A47428010C5F}" type="presParOf" srcId="{D19A649C-B8DC-4542-A348-A02F6E9268A6}" destId="{820E51E1-5A22-47A2-B8AB-D78A6FEB2C23}" srcOrd="1" destOrd="0" presId="urn:Themegallery.com/smartart/vertical2-circle"/>
    <dgm:cxn modelId="{0C68D05C-FF55-4B9B-8906-C9DA0864B3D3}" type="presParOf" srcId="{D19A649C-B8DC-4542-A348-A02F6E9268A6}" destId="{B429FC24-5E8A-4937-8777-F70F7F64694A}" srcOrd="2" destOrd="0" presId="urn:Themegallery.com/smartart/vertical2-circl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FDAAD-A021-4A2F-9837-B64601DB5DB8}">
      <dsp:nvSpPr>
        <dsp:cNvPr id="0" name=""/>
        <dsp:cNvSpPr/>
      </dsp:nvSpPr>
      <dsp:spPr>
        <a:xfrm>
          <a:off x="743806" y="0"/>
          <a:ext cx="4063857" cy="4063857"/>
        </a:xfrm>
        <a:prstGeom prst="triangle">
          <a:avLst/>
        </a:prstGeom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2E8D4-21BC-4154-929B-9F165CAAB9E6}">
      <dsp:nvSpPr>
        <dsp:cNvPr id="0" name=""/>
        <dsp:cNvSpPr/>
      </dsp:nvSpPr>
      <dsp:spPr>
        <a:xfrm>
          <a:off x="2743183" y="408568"/>
          <a:ext cx="2641507" cy="480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미션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(Mission)</a:t>
          </a:r>
          <a:endParaRPr lang="ko-KR" altLang="en-US" sz="1600" b="1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766663" y="432048"/>
        <a:ext cx="2594547" cy="434035"/>
      </dsp:txXfrm>
    </dsp:sp>
    <dsp:sp modelId="{6F717419-E71F-422D-B1F7-9AA8F8A8817C}">
      <dsp:nvSpPr>
        <dsp:cNvPr id="0" name=""/>
        <dsp:cNvSpPr/>
      </dsp:nvSpPr>
      <dsp:spPr>
        <a:xfrm>
          <a:off x="2743183" y="949688"/>
          <a:ext cx="2641507" cy="480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비전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(Vision)</a:t>
          </a:r>
          <a:endParaRPr lang="ko-KR" altLang="en-US" sz="1600" b="1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766663" y="973168"/>
        <a:ext cx="2594547" cy="434035"/>
      </dsp:txXfrm>
    </dsp:sp>
    <dsp:sp modelId="{87B75981-7C67-4E79-BA21-E98F1CA2B50C}">
      <dsp:nvSpPr>
        <dsp:cNvPr id="0" name=""/>
        <dsp:cNvSpPr/>
      </dsp:nvSpPr>
      <dsp:spPr>
        <a:xfrm>
          <a:off x="2743183" y="1490808"/>
          <a:ext cx="2641507" cy="480995"/>
        </a:xfrm>
        <a:prstGeom prst="roundRect">
          <a:avLst/>
        </a:prstGeom>
        <a:solidFill>
          <a:srgbClr val="FFFF00">
            <a:alpha val="90000"/>
          </a:srgbClr>
        </a:solid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전략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(Strategy)</a:t>
          </a:r>
          <a:endParaRPr lang="ko-KR" altLang="en-US" sz="1600" b="1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766663" y="1514288"/>
        <a:ext cx="2594547" cy="434035"/>
      </dsp:txXfrm>
    </dsp:sp>
    <dsp:sp modelId="{19406592-45B4-4B87-A0E7-2417AA36D180}">
      <dsp:nvSpPr>
        <dsp:cNvPr id="0" name=""/>
        <dsp:cNvSpPr/>
      </dsp:nvSpPr>
      <dsp:spPr>
        <a:xfrm>
          <a:off x="2743183" y="2031928"/>
          <a:ext cx="2641507" cy="480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전술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(Tactic)</a:t>
          </a:r>
          <a:endParaRPr lang="ko-KR" altLang="en-US" sz="1600" b="1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766663" y="2055408"/>
        <a:ext cx="2594547" cy="434035"/>
      </dsp:txXfrm>
    </dsp:sp>
    <dsp:sp modelId="{3E589ECE-4EA4-45D0-9B08-C9E65ED7DB4D}">
      <dsp:nvSpPr>
        <dsp:cNvPr id="0" name=""/>
        <dsp:cNvSpPr/>
      </dsp:nvSpPr>
      <dsp:spPr>
        <a:xfrm>
          <a:off x="2743183" y="2573048"/>
          <a:ext cx="2641507" cy="480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실행과제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(Task)</a:t>
          </a:r>
          <a:endParaRPr lang="ko-KR" altLang="en-US" sz="1600" b="1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766663" y="2596528"/>
        <a:ext cx="2594547" cy="434035"/>
      </dsp:txXfrm>
    </dsp:sp>
    <dsp:sp modelId="{5FA97D4F-7090-4EDB-9C87-6E67FD7F7CF9}">
      <dsp:nvSpPr>
        <dsp:cNvPr id="0" name=""/>
        <dsp:cNvSpPr/>
      </dsp:nvSpPr>
      <dsp:spPr>
        <a:xfrm>
          <a:off x="2743183" y="3114168"/>
          <a:ext cx="2641507" cy="480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실행계획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(Action</a:t>
          </a:r>
          <a:r>
            <a:rPr lang="ko-KR" altLang="en-US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 </a:t>
          </a:r>
          <a:r>
            <a:rPr lang="en-US" altLang="ko-KR" sz="1600" b="1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Plan)</a:t>
          </a:r>
          <a:endParaRPr lang="ko-KR" altLang="en-US" sz="1600" b="1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766663" y="3137648"/>
        <a:ext cx="2594547" cy="434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48D73-EA69-4A85-970A-04A3715DC8B1}">
      <dsp:nvSpPr>
        <dsp:cNvPr id="0" name=""/>
        <dsp:cNvSpPr/>
      </dsp:nvSpPr>
      <dsp:spPr>
        <a:xfrm>
          <a:off x="64595" y="0"/>
          <a:ext cx="2078037" cy="2078037"/>
        </a:xfrm>
        <a:prstGeom prst="triangle">
          <a:avLst/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07401-D041-459D-ABB3-1C313DFE54F5}">
      <dsp:nvSpPr>
        <dsp:cNvPr id="0" name=""/>
        <dsp:cNvSpPr/>
      </dsp:nvSpPr>
      <dsp:spPr>
        <a:xfrm>
          <a:off x="1103613" y="208919"/>
          <a:ext cx="1350724" cy="491910"/>
        </a:xfrm>
        <a:prstGeom prst="round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latin typeface="HY견고딕" pitchFamily="18" charset="-127"/>
              <a:ea typeface="HY견고딕" pitchFamily="18" charset="-127"/>
            </a:rPr>
            <a:t>기초연구</a:t>
          </a:r>
          <a:endParaRPr lang="ko-KR" altLang="en-US" sz="1600" kern="1200" dirty="0">
            <a:latin typeface="HY견고딕" pitchFamily="18" charset="-127"/>
            <a:ea typeface="HY견고딕" pitchFamily="18" charset="-127"/>
          </a:endParaRPr>
        </a:p>
      </dsp:txBody>
      <dsp:txXfrm>
        <a:off x="1127626" y="232932"/>
        <a:ext cx="1302698" cy="443884"/>
      </dsp:txXfrm>
    </dsp:sp>
    <dsp:sp modelId="{794384AE-D395-49CB-B396-582F0CBFBF76}">
      <dsp:nvSpPr>
        <dsp:cNvPr id="0" name=""/>
        <dsp:cNvSpPr/>
      </dsp:nvSpPr>
      <dsp:spPr>
        <a:xfrm>
          <a:off x="1103613" y="762318"/>
          <a:ext cx="1350724" cy="491910"/>
        </a:xfrm>
        <a:prstGeom prst="round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4">
              <a:shade val="50000"/>
              <a:hueOff val="-139623"/>
              <a:satOff val="-4225"/>
              <a:lumOff val="277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latin typeface="HY견고딕" pitchFamily="18" charset="-127"/>
              <a:ea typeface="HY견고딕" pitchFamily="18" charset="-127"/>
            </a:rPr>
            <a:t>응용연구</a:t>
          </a:r>
          <a:endParaRPr lang="ko-KR" altLang="en-US" sz="1600" kern="1200" dirty="0">
            <a:latin typeface="HY견고딕" pitchFamily="18" charset="-127"/>
            <a:ea typeface="HY견고딕" pitchFamily="18" charset="-127"/>
          </a:endParaRPr>
        </a:p>
      </dsp:txBody>
      <dsp:txXfrm>
        <a:off x="1127626" y="786331"/>
        <a:ext cx="1302698" cy="443884"/>
      </dsp:txXfrm>
    </dsp:sp>
    <dsp:sp modelId="{67825128-4639-4525-A8DE-DFE040DA03ED}">
      <dsp:nvSpPr>
        <dsp:cNvPr id="0" name=""/>
        <dsp:cNvSpPr/>
      </dsp:nvSpPr>
      <dsp:spPr>
        <a:xfrm>
          <a:off x="1103613" y="1315718"/>
          <a:ext cx="1350724" cy="491910"/>
        </a:xfrm>
        <a:prstGeom prst="round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25400" cap="flat" cmpd="sng" algn="ctr">
          <a:solidFill>
            <a:schemeClr val="accent4">
              <a:shade val="50000"/>
              <a:hueOff val="-139623"/>
              <a:satOff val="-4225"/>
              <a:lumOff val="277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latin typeface="HY견고딕" pitchFamily="18" charset="-127"/>
              <a:ea typeface="HY견고딕" pitchFamily="18" charset="-127"/>
            </a:rPr>
            <a:t>개발연구</a:t>
          </a:r>
          <a:endParaRPr lang="ko-KR" altLang="en-US" sz="1600" kern="1200" dirty="0">
            <a:latin typeface="HY견고딕" pitchFamily="18" charset="-127"/>
            <a:ea typeface="HY견고딕" pitchFamily="18" charset="-127"/>
          </a:endParaRPr>
        </a:p>
      </dsp:txBody>
      <dsp:txXfrm>
        <a:off x="1127626" y="1339731"/>
        <a:ext cx="1302698" cy="443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4AD26-A640-4CB6-B3CE-8006311D32E6}">
      <dsp:nvSpPr>
        <dsp:cNvPr id="0" name=""/>
        <dsp:cNvSpPr/>
      </dsp:nvSpPr>
      <dsp:spPr>
        <a:xfrm>
          <a:off x="769260" y="0"/>
          <a:ext cx="1024582" cy="1024582"/>
        </a:xfrm>
        <a:prstGeom prst="triangle">
          <a:avLst/>
        </a:prstGeom>
        <a:solidFill>
          <a:srgbClr val="FFFF00"/>
        </a:solidFill>
        <a:ln w="38100" cap="flat" cmpd="sng" algn="ctr">
          <a:solidFill>
            <a:schemeClr val="tx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기초</a:t>
          </a:r>
          <a:endParaRPr lang="en-US" altLang="ko-KR" sz="1400" kern="1200" dirty="0" smtClean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연구</a:t>
          </a:r>
          <a:endParaRPr lang="ko-KR" altLang="en-US" sz="1400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1025406" y="512291"/>
        <a:ext cx="512291" cy="512291"/>
      </dsp:txXfrm>
    </dsp:sp>
    <dsp:sp modelId="{E6779D93-B394-4963-A8C4-9C19AD52A4D1}">
      <dsp:nvSpPr>
        <dsp:cNvPr id="0" name=""/>
        <dsp:cNvSpPr/>
      </dsp:nvSpPr>
      <dsp:spPr>
        <a:xfrm>
          <a:off x="256969" y="1024582"/>
          <a:ext cx="1024582" cy="1024582"/>
        </a:xfrm>
        <a:prstGeom prst="triangle">
          <a:avLst/>
        </a:prstGeom>
        <a:solidFill>
          <a:srgbClr val="92D050"/>
        </a:solidFill>
        <a:ln w="38100" cap="flat" cmpd="sng" algn="ctr">
          <a:solidFill>
            <a:schemeClr val="tx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응용</a:t>
          </a:r>
          <a:endParaRPr lang="en-US" altLang="ko-KR" sz="1400" kern="1200" dirty="0" smtClean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연구</a:t>
          </a:r>
          <a:endParaRPr lang="ko-KR" altLang="en-US" sz="1400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513115" y="1536873"/>
        <a:ext cx="512291" cy="512291"/>
      </dsp:txXfrm>
    </dsp:sp>
    <dsp:sp modelId="{36FD33E4-A02C-4586-949E-233328DE1918}">
      <dsp:nvSpPr>
        <dsp:cNvPr id="0" name=""/>
        <dsp:cNvSpPr/>
      </dsp:nvSpPr>
      <dsp:spPr>
        <a:xfrm rot="10800000">
          <a:off x="769260" y="1024582"/>
          <a:ext cx="1024582" cy="1024582"/>
        </a:xfrm>
        <a:prstGeom prst="triangle">
          <a:avLst/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ln w="38100" cap="flat" cmpd="sng" algn="ctr">
          <a:solidFill>
            <a:srgbClr val="7030A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800" kern="12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800" kern="12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800" kern="12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R&amp;D</a:t>
          </a:r>
          <a:endParaRPr lang="ko-KR" altLang="en-US" sz="1200" kern="1200" dirty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</dsp:txBody>
      <dsp:txXfrm rot="10800000">
        <a:off x="1025405" y="1024582"/>
        <a:ext cx="512291" cy="512291"/>
      </dsp:txXfrm>
    </dsp:sp>
    <dsp:sp modelId="{EC8C7948-6F05-4466-B05E-A713F7CFCD75}">
      <dsp:nvSpPr>
        <dsp:cNvPr id="0" name=""/>
        <dsp:cNvSpPr/>
      </dsp:nvSpPr>
      <dsp:spPr>
        <a:xfrm>
          <a:off x="1281551" y="1024582"/>
          <a:ext cx="1024582" cy="1024582"/>
        </a:xfrm>
        <a:prstGeom prst="triangle">
          <a:avLst/>
        </a:prstGeom>
        <a:solidFill>
          <a:schemeClr val="accent5">
            <a:lumMod val="40000"/>
            <a:lumOff val="60000"/>
          </a:schemeClr>
        </a:solidFill>
        <a:ln w="38100" cap="flat" cmpd="sng" algn="ctr">
          <a:solidFill>
            <a:schemeClr val="tx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개발</a:t>
          </a:r>
          <a:endParaRPr lang="en-US" altLang="ko-KR" sz="1400" kern="1200" dirty="0" smtClean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rPr>
            <a:t>연구</a:t>
          </a:r>
          <a:endParaRPr lang="ko-KR" altLang="en-US" sz="1400" kern="1200" dirty="0">
            <a:solidFill>
              <a:schemeClr val="tx1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1537697" y="1536873"/>
        <a:ext cx="512291" cy="5122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971D5-A2CA-4FA9-8DBE-E429AE8E9992}">
      <dsp:nvSpPr>
        <dsp:cNvPr id="0" name=""/>
        <dsp:cNvSpPr/>
      </dsp:nvSpPr>
      <dsp:spPr>
        <a:xfrm rot="16200000">
          <a:off x="2379872" y="-2058482"/>
          <a:ext cx="712698" cy="4900933"/>
        </a:xfrm>
        <a:prstGeom prst="round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65DA30-722A-4B86-B4CB-569BF9046A67}">
      <dsp:nvSpPr>
        <dsp:cNvPr id="0" name=""/>
        <dsp:cNvSpPr/>
      </dsp:nvSpPr>
      <dsp:spPr>
        <a:xfrm>
          <a:off x="0" y="138709"/>
          <a:ext cx="541101" cy="506550"/>
        </a:xfrm>
        <a:prstGeom prst="roundRect">
          <a:avLst>
            <a:gd name="adj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200" b="1" kern="1200" dirty="0" smtClean="0">
              <a:effectLst/>
              <a:latin typeface="Calibri" pitchFamily="34" charset="0"/>
              <a:ea typeface="+mn-ea"/>
            </a:rPr>
            <a:t>1</a:t>
          </a:r>
          <a:endParaRPr lang="ko-KR" altLang="en-US" sz="3200" b="1" kern="1200" dirty="0">
            <a:effectLst/>
            <a:latin typeface="Calibri" pitchFamily="34" charset="0"/>
            <a:ea typeface="+mn-ea"/>
          </a:endParaRPr>
        </a:p>
      </dsp:txBody>
      <dsp:txXfrm>
        <a:off x="74182" y="212891"/>
        <a:ext cx="392737" cy="358186"/>
      </dsp:txXfrm>
    </dsp:sp>
    <dsp:sp modelId="{E7B4342A-CEA6-496E-ABF4-2ABF792C0EDE}">
      <dsp:nvSpPr>
        <dsp:cNvPr id="0" name=""/>
        <dsp:cNvSpPr/>
      </dsp:nvSpPr>
      <dsp:spPr>
        <a:xfrm rot="16200000">
          <a:off x="2794400" y="-1271753"/>
          <a:ext cx="712698" cy="5015629"/>
        </a:xfrm>
        <a:prstGeom prst="roundRect">
          <a:avLst/>
        </a:prstGeom>
        <a:solidFill>
          <a:schemeClr val="accent2">
            <a:tint val="40000"/>
            <a:alpha val="90000"/>
            <a:hueOff val="1256455"/>
            <a:satOff val="-1094"/>
            <a:lumOff val="-1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256455"/>
              <a:satOff val="-1094"/>
              <a:lumOff val="-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87D8A-88B1-46C1-A833-E0435886E25A}">
      <dsp:nvSpPr>
        <dsp:cNvPr id="0" name=""/>
        <dsp:cNvSpPr/>
      </dsp:nvSpPr>
      <dsp:spPr>
        <a:xfrm>
          <a:off x="336374" y="977556"/>
          <a:ext cx="541101" cy="506550"/>
        </a:xfrm>
        <a:prstGeom prst="roundRect">
          <a:avLst>
            <a:gd name="adj" fmla="val 5000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200" b="1" kern="1200" dirty="0" smtClean="0">
              <a:latin typeface="Calibri" pitchFamily="34" charset="0"/>
              <a:ea typeface="+mn-ea"/>
            </a:rPr>
            <a:t>2</a:t>
          </a:r>
          <a:endParaRPr lang="ko-KR" sz="3200" b="1" kern="1200" dirty="0">
            <a:latin typeface="Calibri" pitchFamily="34" charset="0"/>
            <a:ea typeface="+mn-ea"/>
          </a:endParaRPr>
        </a:p>
      </dsp:txBody>
      <dsp:txXfrm>
        <a:off x="410556" y="1051738"/>
        <a:ext cx="392737" cy="358186"/>
      </dsp:txXfrm>
    </dsp:sp>
    <dsp:sp modelId="{6C482BA3-0A0F-4266-9E68-E23F78AE31D8}">
      <dsp:nvSpPr>
        <dsp:cNvPr id="0" name=""/>
        <dsp:cNvSpPr/>
      </dsp:nvSpPr>
      <dsp:spPr>
        <a:xfrm rot="16200000">
          <a:off x="3166689" y="-524694"/>
          <a:ext cx="712698" cy="5188746"/>
        </a:xfrm>
        <a:prstGeom prst="round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41CA2F-5664-4CC7-BF84-A3B863C734CF}">
      <dsp:nvSpPr>
        <dsp:cNvPr id="0" name=""/>
        <dsp:cNvSpPr/>
      </dsp:nvSpPr>
      <dsp:spPr>
        <a:xfrm>
          <a:off x="631511" y="1816403"/>
          <a:ext cx="541101" cy="506550"/>
        </a:xfrm>
        <a:prstGeom prst="roundRect">
          <a:avLst>
            <a:gd name="adj" fmla="val 5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200" b="1" kern="1200" dirty="0" smtClean="0">
              <a:latin typeface="Calibri" pitchFamily="34" charset="0"/>
              <a:ea typeface="+mn-ea"/>
            </a:rPr>
            <a:t>3</a:t>
          </a:r>
          <a:endParaRPr lang="ko-KR" altLang="en-US" sz="3200" b="1" kern="1200" dirty="0">
            <a:latin typeface="Calibri" pitchFamily="34" charset="0"/>
            <a:ea typeface="+mn-ea"/>
          </a:endParaRPr>
        </a:p>
      </dsp:txBody>
      <dsp:txXfrm>
        <a:off x="705693" y="1890585"/>
        <a:ext cx="392737" cy="358186"/>
      </dsp:txXfrm>
    </dsp:sp>
    <dsp:sp modelId="{9C87844F-F1F9-43C6-9F93-3A0C30031961}">
      <dsp:nvSpPr>
        <dsp:cNvPr id="0" name=""/>
        <dsp:cNvSpPr/>
      </dsp:nvSpPr>
      <dsp:spPr>
        <a:xfrm rot="16200000">
          <a:off x="3452957" y="313682"/>
          <a:ext cx="712698" cy="5189686"/>
        </a:xfrm>
        <a:prstGeom prst="roundRect">
          <a:avLst/>
        </a:prstGeom>
        <a:solidFill>
          <a:schemeClr val="accent2">
            <a:tint val="40000"/>
            <a:alpha val="90000"/>
            <a:hueOff val="3769366"/>
            <a:satOff val="-3283"/>
            <a:lumOff val="-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3769366"/>
              <a:satOff val="-3283"/>
              <a:lumOff val="-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277590-64CB-4E09-8858-33F7E7F570F3}">
      <dsp:nvSpPr>
        <dsp:cNvPr id="0" name=""/>
        <dsp:cNvSpPr/>
      </dsp:nvSpPr>
      <dsp:spPr>
        <a:xfrm>
          <a:off x="921941" y="2655250"/>
          <a:ext cx="541101" cy="506550"/>
        </a:xfrm>
        <a:prstGeom prst="roundRect">
          <a:avLst>
            <a:gd name="adj" fmla="val 5000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200" b="1" kern="1200" dirty="0" smtClean="0">
              <a:latin typeface="Calibri" pitchFamily="34" charset="0"/>
              <a:ea typeface="+mn-ea"/>
            </a:rPr>
            <a:t>4</a:t>
          </a:r>
          <a:endParaRPr lang="ko-KR" altLang="en-US" sz="3200" b="1" kern="1200" dirty="0">
            <a:latin typeface="Calibri" pitchFamily="34" charset="0"/>
            <a:ea typeface="+mn-ea"/>
          </a:endParaRPr>
        </a:p>
      </dsp:txBody>
      <dsp:txXfrm>
        <a:off x="996123" y="2729432"/>
        <a:ext cx="392737" cy="358186"/>
      </dsp:txXfrm>
    </dsp:sp>
    <dsp:sp modelId="{B10ACA46-3B03-4600-B593-00BAD3F892A9}">
      <dsp:nvSpPr>
        <dsp:cNvPr id="0" name=""/>
        <dsp:cNvSpPr/>
      </dsp:nvSpPr>
      <dsp:spPr>
        <a:xfrm rot="16200000">
          <a:off x="3762334" y="1150884"/>
          <a:ext cx="712698" cy="5192976"/>
        </a:xfrm>
        <a:prstGeom prst="round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20E51E1-5A22-47A2-B8AB-D78A6FEB2C23}">
      <dsp:nvSpPr>
        <dsp:cNvPr id="0" name=""/>
        <dsp:cNvSpPr/>
      </dsp:nvSpPr>
      <dsp:spPr>
        <a:xfrm>
          <a:off x="1330478" y="3494098"/>
          <a:ext cx="541101" cy="506550"/>
        </a:xfrm>
        <a:prstGeom prst="roundRect">
          <a:avLst>
            <a:gd name="adj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200" b="1" kern="1200" dirty="0" smtClean="0">
              <a:latin typeface="Calibri" pitchFamily="34" charset="0"/>
              <a:ea typeface="+mn-ea"/>
            </a:rPr>
            <a:t>5</a:t>
          </a:r>
          <a:endParaRPr lang="ko-KR" altLang="en-US" sz="3200" b="1" kern="1200" dirty="0">
            <a:latin typeface="Calibri" pitchFamily="34" charset="0"/>
            <a:ea typeface="+mn-ea"/>
          </a:endParaRPr>
        </a:p>
      </dsp:txBody>
      <dsp:txXfrm>
        <a:off x="1404660" y="3568280"/>
        <a:ext cx="392737" cy="358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Themegallery.com/smartart/vertical2-circle">
  <dgm:title val="vertical2-circle"/>
  <dgm:desc val="designed by themegallery.com"/>
  <dgm:catLst>
    <dgm:cat type="other" pri="41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07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19"/>
              <dgm:constr type="h" for="ch" forName="img" refType="h" refFor="ch" refForName="box" fact="0.86"/>
              <dgm:constr type="t" for="ch" forName="img" refType="h" refFor="ch" refForName="box" fact="0.07"/>
              <dgm:constr type="l" for="ch" forName="img" refType="h" refFor="ch" refForName="box" fact="0.07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19"/>
              <dgm:constr type="h" for="ch" forName="img" refType="h" refFor="ch" refForName="box" fact="0.86"/>
              <dgm:constr type="t" for="ch" forName="img" refType="h" refFor="ch" refForName="box" fact="0.07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alignAccFollowNode1">
          <dgm:alg type="sp"/>
          <dgm:shape xmlns:r="http://schemas.openxmlformats.org/officeDocument/2006/relationships" rot="-90" type="round2SameRect" r:blip="">
            <dgm:adjLst>
              <dgm:adj idx="1" val="0.5"/>
              <dgm:adj idx="2" val="0.025"/>
            </dgm:adjLst>
          </dgm:shape>
          <dgm:presOf axis="des" ptType="node"/>
          <dgm:constrLst/>
          <dgm:ruleLst/>
        </dgm:layoutNode>
        <dgm:layoutNode name="img" styleLbl="node1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>
              <dgm:adj idx="1" val="0.5"/>
            </dgm:adjLst>
          </dgm:shape>
          <dgm:presOf axis="self" ptType="node"/>
          <dgm:constrLst>
            <dgm:constr type="tMarg" refType="primFontSz" fact="0"/>
            <dgm:constr type="bMarg" refType="primFontSz" fact="0"/>
            <dgm:constr type="lMarg" refType="primFontSz" fact="0"/>
            <dgm:constr type="rMarg" refType="primFontSz" fact="0"/>
          </dgm:constrLst>
          <dgm:ruleLst>
            <dgm:rule type="primFontSz" val="5" fact="NaN" max="NaN"/>
          </dgm:ruleLst>
        </dgm:layoutNode>
        <dgm:layoutNode name="text" styleLbl="alignAccFollowNode1">
          <dgm:varLst>
            <dgm:bulletEnabled val="1"/>
          </dgm:varLst>
          <dgm:alg type="tx">
            <dgm:param type="stBulletLvl" val="2"/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" ptType="node"/>
          <dgm:constrLst>
            <dgm:constr type="lMarg" refType="secFontSz" fact="0.5"/>
            <dgm:constr type="rMarg" refType="secFontSz" fact="0.3"/>
            <dgm:constr type="tMarg" refType="secFontSz" fact="0.05"/>
            <dgm:constr type="bMarg" refType="secFontSz" fact="0.08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5E0699EA-67EC-4E16-B535-557033EC9F70}" type="datetimeFigureOut">
              <a:rPr lang="ko-KR" altLang="en-US" smtClean="0"/>
              <a:pPr/>
              <a:t>2018-05-02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7D8CBAE9-71A8-41F5-8553-D6DC2F449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229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2F8835D6-A672-4E7C-919C-506D298585D4}" type="datetimeFigureOut">
              <a:rPr lang="ko-KR" altLang="en-US" smtClean="0"/>
              <a:pPr/>
              <a:t>2018-05-02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FE26DC07-3CFB-48CB-A745-F69B193ABF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649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3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3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5B9BD5">
                  <a:tint val="66000"/>
                  <a:satMod val="160000"/>
                </a:srgbClr>
              </a:gs>
              <a:gs pos="50000">
                <a:srgbClr val="5B9BD5">
                  <a:tint val="44500"/>
                  <a:satMod val="160000"/>
                </a:srgbClr>
              </a:gs>
              <a:gs pos="100000">
                <a:srgbClr val="5B9BD5">
                  <a:tint val="23500"/>
                  <a:satMod val="160000"/>
                </a:srgbClr>
              </a:gs>
            </a:gsLst>
            <a:lin ang="5400000" scaled="0"/>
          </a:gradFill>
        </p:spPr>
      </p:pic>
      <p:cxnSp>
        <p:nvCxnSpPr>
          <p:cNvPr id="8" name="직선 연결선 7"/>
          <p:cNvCxnSpPr/>
          <p:nvPr userDrawn="1"/>
        </p:nvCxnSpPr>
        <p:spPr>
          <a:xfrm>
            <a:off x="179512" y="6597352"/>
            <a:ext cx="60480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8028488" y="6597352"/>
            <a:ext cx="9360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타원 10"/>
          <p:cNvSpPr/>
          <p:nvPr userDrawn="1"/>
        </p:nvSpPr>
        <p:spPr>
          <a:xfrm flipH="1" flipV="1">
            <a:off x="6173512" y="6555682"/>
            <a:ext cx="72008" cy="7200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 userDrawn="1"/>
        </p:nvSpPr>
        <p:spPr>
          <a:xfrm flipH="1" flipV="1">
            <a:off x="7986714" y="6558346"/>
            <a:ext cx="72008" cy="7200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TextBox 4"/>
          <p:cNvSpPr txBox="1"/>
          <p:nvPr userDrawn="1"/>
        </p:nvSpPr>
        <p:spPr>
          <a:xfrm>
            <a:off x="6245200" y="6453336"/>
            <a:ext cx="18004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2018  </a:t>
            </a:r>
            <a:r>
              <a:rPr lang="ko-KR" altLang="en-US" sz="105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덕성여대 </a:t>
            </a:r>
            <a:r>
              <a:rPr lang="ko-KR" altLang="en-US" sz="105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산학협력단</a:t>
            </a:r>
            <a:endParaRPr lang="ko-KR" altLang="en-US" sz="1050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680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00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16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863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355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2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625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824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5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49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459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111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5B9BD5">
                  <a:tint val="66000"/>
                  <a:satMod val="160000"/>
                </a:srgbClr>
              </a:gs>
              <a:gs pos="50000">
                <a:srgbClr val="5B9BD5">
                  <a:tint val="44500"/>
                  <a:satMod val="160000"/>
                </a:srgbClr>
              </a:gs>
              <a:gs pos="100000">
                <a:srgbClr val="5B9BD5">
                  <a:tint val="23500"/>
                  <a:satMod val="160000"/>
                </a:srgbClr>
              </a:gs>
            </a:gsLst>
            <a:lin ang="5400000" scaled="0"/>
          </a:gradFill>
        </p:spPr>
      </p:pic>
      <p:cxnSp>
        <p:nvCxnSpPr>
          <p:cNvPr id="8" name="직선 연결선 7"/>
          <p:cNvCxnSpPr/>
          <p:nvPr userDrawn="1"/>
        </p:nvCxnSpPr>
        <p:spPr>
          <a:xfrm>
            <a:off x="179512" y="6597352"/>
            <a:ext cx="60480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8028488" y="6597352"/>
            <a:ext cx="9360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타원 10"/>
          <p:cNvSpPr/>
          <p:nvPr userDrawn="1"/>
        </p:nvSpPr>
        <p:spPr>
          <a:xfrm flipH="1" flipV="1">
            <a:off x="6173512" y="6555682"/>
            <a:ext cx="72008" cy="7200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 userDrawn="1"/>
        </p:nvSpPr>
        <p:spPr>
          <a:xfrm flipH="1" flipV="1">
            <a:off x="7986714" y="6558346"/>
            <a:ext cx="72008" cy="7200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TextBox 4"/>
          <p:cNvSpPr txBox="1"/>
          <p:nvPr userDrawn="1"/>
        </p:nvSpPr>
        <p:spPr>
          <a:xfrm>
            <a:off x="6265874" y="6453336"/>
            <a:ext cx="17668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2018  </a:t>
            </a:r>
            <a:r>
              <a:rPr lang="ko-KR" altLang="en-US" sz="105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덕성여대 </a:t>
            </a:r>
            <a:r>
              <a:rPr lang="ko-KR" altLang="en-US" sz="105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산학협력단</a:t>
            </a:r>
            <a:endParaRPr lang="ko-KR" altLang="en-US" sz="1050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726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9AC3F6"/>
              </a:gs>
              <a:gs pos="50000">
                <a:srgbClr val="C1D8F8"/>
              </a:gs>
              <a:gs pos="100000">
                <a:srgbClr val="E1ECFB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직선 연결선 2"/>
          <p:cNvCxnSpPr/>
          <p:nvPr userDrawn="1"/>
        </p:nvCxnSpPr>
        <p:spPr>
          <a:xfrm>
            <a:off x="179388" y="6597650"/>
            <a:ext cx="6048375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 userDrawn="1"/>
        </p:nvCxnSpPr>
        <p:spPr>
          <a:xfrm>
            <a:off x="8027988" y="6597650"/>
            <a:ext cx="936625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타원 4"/>
          <p:cNvSpPr/>
          <p:nvPr userDrawn="1"/>
        </p:nvSpPr>
        <p:spPr>
          <a:xfrm flipH="1" flipV="1">
            <a:off x="6173788" y="6556375"/>
            <a:ext cx="71437" cy="7143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" name="타원 5"/>
          <p:cNvSpPr/>
          <p:nvPr userDrawn="1"/>
        </p:nvSpPr>
        <p:spPr>
          <a:xfrm flipH="1" flipV="1">
            <a:off x="7986713" y="6557963"/>
            <a:ext cx="71437" cy="73025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6265874" y="6453336"/>
            <a:ext cx="17668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2018  </a:t>
            </a:r>
            <a:r>
              <a:rPr lang="ko-KR" altLang="en-US" sz="105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덕성여대 </a:t>
            </a:r>
            <a:r>
              <a:rPr lang="ko-KR" altLang="en-US" sz="105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산학협력단</a:t>
            </a:r>
            <a:endParaRPr lang="ko-KR" altLang="en-US" sz="1050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6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52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1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61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47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639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8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92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2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A9456-7C2C-4AB1-9F0B-717328AE3140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2018-05-02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1E4B8-5772-48EE-AE45-F880982A48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96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843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go.kr/LSW/lsInfoP.do?lsiSeq=203255&amp;chrClsCd=010202&amp;urlMode=lsInfoP&amp;efYd=20180417#AJAX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go.kr/LSW/lsInfoP.do?lsiSeq=203255&amp;chrClsCd=010202&amp;urlMode=lsInfoP&amp;efYd=20180417#AJAX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os.bok.or.kr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www.law.go.kr/LSW/lsInfoP.do?lsiSeq=203255&amp;chrClsCd=010202&amp;urlMode=lsInfoP&amp;efYd=20180417#AJAX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w.go.kr/LSW/lsInfoP.do?lsiSeq=203255&amp;chrClsCd=010202&amp;urlMode=lsInfoP&amp;efYd=20180417#AJAX" TargetMode="External"/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w.go.kr/LSW/admRulInfoP.do?admRulSeq=2000000024829&amp;chrClsCd=010201#AJAX" TargetMode="External"/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www.bayer.com/en/mission---values.asp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직선 연결선 26"/>
          <p:cNvCxnSpPr>
            <a:endCxn id="28" idx="1"/>
          </p:cNvCxnSpPr>
          <p:nvPr/>
        </p:nvCxnSpPr>
        <p:spPr>
          <a:xfrm flipV="1">
            <a:off x="-103867" y="260621"/>
            <a:ext cx="4963900" cy="28"/>
          </a:xfrm>
          <a:prstGeom prst="line">
            <a:avLst/>
          </a:prstGeom>
          <a:ln w="63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모서리가 둥근 직사각형 27"/>
          <p:cNvSpPr/>
          <p:nvPr/>
        </p:nvSpPr>
        <p:spPr>
          <a:xfrm>
            <a:off x="4860033" y="90256"/>
            <a:ext cx="4141124" cy="340730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    2018 </a:t>
            </a:r>
            <a:r>
              <a:rPr lang="ko-KR" altLang="en-US" sz="1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연구개발 성과 활용 및 보안 교육</a:t>
            </a:r>
            <a:r>
              <a:rPr lang="en-US" altLang="ko-KR" sz="1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_</a:t>
            </a:r>
            <a:r>
              <a:rPr lang="ko-KR" altLang="en-US" sz="12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산학협력단</a:t>
            </a:r>
            <a:endParaRPr lang="en-US" altLang="ko-KR" sz="1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874029" y="1714488"/>
            <a:ext cx="7412747" cy="8989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연구개발 성과 활용 및 보안</a:t>
            </a:r>
            <a:endParaRPr lang="en-US" altLang="ko-KR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053582" y="5006000"/>
            <a:ext cx="5110706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ko-KR" altLang="en-US" b="1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덕성여대 </a:t>
            </a:r>
            <a:r>
              <a:rPr lang="ko-KR" altLang="en-US" b="1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산학협력단</a:t>
            </a:r>
            <a:endParaRPr lang="en-US" altLang="ko-KR" b="1" dirty="0" smtClean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ko-KR" altLang="en-US" b="1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교수  주 재 만</a:t>
            </a:r>
            <a:endParaRPr lang="ko-KR" altLang="en-US" b="1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86104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Arial Black" pitchFamily="34" charset="0"/>
              </a:rPr>
              <a:t>2018. 4. 30</a:t>
            </a:r>
            <a:endParaRPr lang="ko-KR" altLang="en-US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36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Process </a:t>
            </a:r>
            <a:r>
              <a:rPr lang="en-US" altLang="ko-KR" b="1" dirty="0" smtClean="0">
                <a:solidFill>
                  <a:srgbClr val="404040"/>
                </a:solidFill>
              </a:rPr>
              <a:t>– R&amp;D </a:t>
            </a:r>
            <a:r>
              <a:rPr lang="ko-KR" altLang="en-US" b="1" dirty="0" smtClean="0">
                <a:solidFill>
                  <a:srgbClr val="404040"/>
                </a:solidFill>
              </a:rPr>
              <a:t>기획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10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67544" y="2144713"/>
            <a:ext cx="8104956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lvl="2" indent="-265113" algn="just">
              <a:buFont typeface="Wingdings" pitchFamily="2" charset="2"/>
              <a:buChar char="l"/>
            </a:pP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연구개발을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성공적으로 수행하기 위하여 연구개발 수행 전에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당해 기술의 기술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시장환경 정보 수집 및 분석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연구개발 목표 설정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연구개발 수행방법 및 추진체계 검토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연구개발 결과의 활용방안 검토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연구개발 소요자원 및 확보에 대한 계획을 수립하는 행위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627439"/>
            <a:ext cx="7639050" cy="2609874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59113" y="3214688"/>
            <a:ext cx="280828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600" b="1" dirty="0">
                <a:latin typeface="+mj-ea"/>
                <a:ea typeface="+mj-ea"/>
              </a:rPr>
              <a:t>&lt;R&amp;D </a:t>
            </a:r>
            <a:r>
              <a:rPr lang="ko-KR" altLang="en-US" sz="1600" b="1" dirty="0">
                <a:latin typeface="+mj-ea"/>
                <a:ea typeface="+mj-ea"/>
              </a:rPr>
              <a:t>기획 </a:t>
            </a:r>
            <a:r>
              <a:rPr lang="en-US" altLang="ko-KR" sz="1600" b="1" dirty="0">
                <a:latin typeface="+mj-ea"/>
                <a:ea typeface="+mj-ea"/>
              </a:rPr>
              <a:t>Process&gt;</a:t>
            </a:r>
            <a:r>
              <a:rPr lang="ko-KR" altLang="en-US" sz="1600" b="1" dirty="0">
                <a:latin typeface="+mj-ea"/>
                <a:ea typeface="+mj-ea"/>
              </a:rPr>
              <a:t> </a:t>
            </a:r>
            <a:r>
              <a:rPr lang="en-US" altLang="ko-KR" sz="1600" b="1" dirty="0">
                <a:latin typeface="+mj-ea"/>
                <a:ea typeface="+mj-ea"/>
              </a:rPr>
              <a:t> </a:t>
            </a:r>
            <a:endParaRPr lang="ko-KR" altLang="en-US" sz="1600" b="1" dirty="0">
              <a:latin typeface="+mj-ea"/>
              <a:ea typeface="+mj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71500" y="1001713"/>
            <a:ext cx="80010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5113" indent="-265113" algn="just">
              <a:buClr>
                <a:srgbClr val="FF0000"/>
              </a:buClr>
              <a:buSzPct val="111000"/>
              <a:buFontTx/>
              <a:buBlip>
                <a:blip r:embed="rId3"/>
              </a:buBlip>
              <a:defRPr/>
            </a:pPr>
            <a:r>
              <a:rPr lang="ko-KR" altLang="en-US" sz="1600" b="1" dirty="0">
                <a:latin typeface="+mj-ea"/>
                <a:ea typeface="+mj-ea"/>
              </a:rPr>
              <a:t>기획이란 보다 나은 방법이나 수단에 의하여 효과적이고 효율적으로 목표를 달성할 수 있도록 미래의 행동에 관한 일련의 결정을 준비하는 과정</a:t>
            </a:r>
            <a:endParaRPr lang="en-US" altLang="ko-KR" sz="1000" b="1" dirty="0">
              <a:latin typeface="+mj-ea"/>
              <a:ea typeface="+mj-ea"/>
            </a:endParaRPr>
          </a:p>
          <a:p>
            <a:pPr marL="265113" indent="-265113" algn="just">
              <a:buClr>
                <a:srgbClr val="FF0000"/>
              </a:buClr>
              <a:buSzPct val="111000"/>
              <a:buFontTx/>
              <a:buBlip>
                <a:blip r:embed="rId3"/>
              </a:buBlip>
              <a:defRPr/>
            </a:pPr>
            <a:r>
              <a:rPr lang="ko-KR" altLang="en-US" sz="1600" b="1" dirty="0">
                <a:latin typeface="+mj-ea"/>
                <a:ea typeface="+mj-ea"/>
              </a:rPr>
              <a:t>목적 지향성을 갖고 현재의 상태를 미래의 어떤 바람직한 방향으로 변화시키려고 하는 의도된 과정  </a:t>
            </a:r>
            <a:endParaRPr lang="en-US" altLang="ko-KR" sz="1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3830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grpSp>
        <p:nvGrpSpPr>
          <p:cNvPr id="96263" name="그룹 78"/>
          <p:cNvGrpSpPr>
            <a:grpSpLocks/>
          </p:cNvGrpSpPr>
          <p:nvPr/>
        </p:nvGrpSpPr>
        <p:grpSpPr bwMode="auto">
          <a:xfrm>
            <a:off x="352425" y="1116013"/>
            <a:ext cx="8323263" cy="5292725"/>
            <a:chOff x="352425" y="1054100"/>
            <a:chExt cx="8323263" cy="5292234"/>
          </a:xfrm>
        </p:grpSpPr>
        <p:grpSp>
          <p:nvGrpSpPr>
            <p:cNvPr id="96264" name="그룹 71"/>
            <p:cNvGrpSpPr>
              <a:grpSpLocks/>
            </p:cNvGrpSpPr>
            <p:nvPr/>
          </p:nvGrpSpPr>
          <p:grpSpPr bwMode="auto">
            <a:xfrm>
              <a:off x="352425" y="1268412"/>
              <a:ext cx="8251825" cy="5077922"/>
              <a:chOff x="352425" y="1268412"/>
              <a:chExt cx="8251826" cy="5077601"/>
            </a:xfrm>
          </p:grpSpPr>
          <p:sp>
            <p:nvSpPr>
              <p:cNvPr id="96269" name="Text Box 3"/>
              <p:cNvSpPr txBox="1">
                <a:spLocks noChangeArrowheads="1"/>
              </p:cNvSpPr>
              <p:nvPr/>
            </p:nvSpPr>
            <p:spPr bwMode="auto">
              <a:xfrm>
                <a:off x="5727700" y="6084092"/>
                <a:ext cx="1727200" cy="261921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50000"/>
                  </a:spcBef>
                  <a:buFontTx/>
                  <a:buNone/>
                </a:pPr>
                <a:r>
                  <a:rPr lang="ko-KR" altLang="en-US" sz="1100" b="1"/>
                  <a:t>자료 </a:t>
                </a:r>
                <a:r>
                  <a:rPr lang="en-US" altLang="ko-KR" sz="1100" b="1"/>
                  <a:t>: </a:t>
                </a:r>
                <a:r>
                  <a:rPr lang="ko-KR" altLang="en-US" sz="1100" b="1"/>
                  <a:t>배종태 </a:t>
                </a:r>
                <a:r>
                  <a:rPr lang="en-US" altLang="ko-KR" sz="1100" b="1"/>
                  <a:t>, KAIST</a:t>
                </a:r>
              </a:p>
            </p:txBody>
          </p:sp>
          <p:sp>
            <p:nvSpPr>
              <p:cNvPr id="96270" name="Oval 4"/>
              <p:cNvSpPr>
                <a:spLocks noChangeArrowheads="1"/>
              </p:cNvSpPr>
              <p:nvPr/>
            </p:nvSpPr>
            <p:spPr bwMode="auto">
              <a:xfrm>
                <a:off x="466725" y="4724400"/>
                <a:ext cx="885825" cy="533400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2000" b="1"/>
              </a:p>
            </p:txBody>
          </p:sp>
          <p:sp>
            <p:nvSpPr>
              <p:cNvPr id="96271" name="Oval 5"/>
              <p:cNvSpPr>
                <a:spLocks noChangeArrowheads="1"/>
              </p:cNvSpPr>
              <p:nvPr/>
            </p:nvSpPr>
            <p:spPr bwMode="auto">
              <a:xfrm>
                <a:off x="488950" y="2513013"/>
                <a:ext cx="885825" cy="53498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2000" b="1"/>
              </a:p>
            </p:txBody>
          </p:sp>
          <p:sp>
            <p:nvSpPr>
              <p:cNvPr id="17" name="Rectangle 6"/>
              <p:cNvSpPr>
                <a:spLocks noChangeArrowheads="1"/>
              </p:cNvSpPr>
              <p:nvPr/>
            </p:nvSpPr>
            <p:spPr bwMode="auto">
              <a:xfrm>
                <a:off x="1676400" y="2215982"/>
                <a:ext cx="641350" cy="60633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/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ko-KR" altLang="en-US" sz="1400" b="1" dirty="0">
                    <a:latin typeface="+mj-ea"/>
                    <a:ea typeface="+mj-ea"/>
                  </a:rPr>
                  <a:t>자체</a:t>
                </a:r>
              </a:p>
              <a:p>
                <a:pPr algn="ctr" defTabSz="762000">
                  <a:defRPr/>
                </a:pPr>
                <a:r>
                  <a:rPr lang="ko-KR" altLang="en-US" sz="1400" b="1" dirty="0">
                    <a:latin typeface="+mj-ea"/>
                    <a:ea typeface="+mj-ea"/>
                  </a:rPr>
                  <a:t>개발</a:t>
                </a: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7508876" y="2209633"/>
                <a:ext cx="1022350" cy="6872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en-US" altLang="ko-KR" sz="16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R&amp;D</a:t>
                </a:r>
              </a:p>
              <a:p>
                <a:pPr algn="ctr" defTabSz="762000">
                  <a:defRPr/>
                </a:pPr>
                <a:r>
                  <a:rPr lang="ko-KR" altLang="en-US" sz="16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사업화</a:t>
                </a:r>
              </a:p>
            </p:txBody>
          </p:sp>
          <p:sp>
            <p:nvSpPr>
              <p:cNvPr id="96274" name="Rectangle 8"/>
              <p:cNvSpPr>
                <a:spLocks noChangeArrowheads="1"/>
              </p:cNvSpPr>
              <p:nvPr/>
            </p:nvSpPr>
            <p:spPr bwMode="auto">
              <a:xfrm>
                <a:off x="2482850" y="1587500"/>
                <a:ext cx="4792663" cy="2636837"/>
              </a:xfrm>
              <a:prstGeom prst="rect">
                <a:avLst/>
              </a:prstGeom>
              <a:solidFill>
                <a:srgbClr val="8DFDF8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2000" b="1"/>
              </a:p>
            </p:txBody>
          </p:sp>
          <p:sp>
            <p:nvSpPr>
              <p:cNvPr id="20" name="Rectangle 9"/>
              <p:cNvSpPr>
                <a:spLocks noChangeArrowheads="1"/>
              </p:cNvSpPr>
              <p:nvPr/>
            </p:nvSpPr>
            <p:spPr bwMode="auto">
              <a:xfrm>
                <a:off x="1670050" y="4865106"/>
                <a:ext cx="1271588" cy="687281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ko-KR" altLang="en-US" sz="1200" b="1" dirty="0">
                    <a:latin typeface="+mj-ea"/>
                    <a:ea typeface="+mj-ea"/>
                  </a:rPr>
                  <a:t>외부기술채택</a:t>
                </a:r>
                <a:endParaRPr lang="ko-KR" altLang="en-US" b="1" dirty="0">
                  <a:latin typeface="+mj-ea"/>
                  <a:ea typeface="+mj-ea"/>
                </a:endParaRPr>
              </a:p>
              <a:p>
                <a:pPr algn="ctr" defTabSz="762000">
                  <a:defRPr/>
                </a:pPr>
                <a:r>
                  <a:rPr lang="en-US" altLang="ko-KR" sz="1000" b="1" dirty="0"/>
                  <a:t>(</a:t>
                </a:r>
                <a:r>
                  <a:rPr lang="ko-KR" altLang="en-US" sz="1000" b="1" dirty="0"/>
                  <a:t>기술도입</a:t>
                </a:r>
                <a:r>
                  <a:rPr lang="en-US" altLang="ko-KR" sz="1000" b="1" dirty="0"/>
                  <a:t>, </a:t>
                </a:r>
                <a:r>
                  <a:rPr lang="ko-KR" altLang="en-US" sz="1000" b="1" dirty="0"/>
                  <a:t>공동연구</a:t>
                </a:r>
                <a:r>
                  <a:rPr lang="en-US" altLang="ko-KR" sz="1000" b="1" dirty="0"/>
                  <a:t>)</a:t>
                </a:r>
              </a:p>
              <a:p>
                <a:pPr algn="ctr" defTabSz="762000">
                  <a:defRPr/>
                </a:pPr>
                <a:r>
                  <a:rPr lang="en-US" altLang="ko-KR" sz="1050" b="1" dirty="0"/>
                  <a:t>M&amp;A</a:t>
                </a:r>
              </a:p>
            </p:txBody>
          </p:sp>
          <p:sp>
            <p:nvSpPr>
              <p:cNvPr id="96276" name="Rectangle 10"/>
              <p:cNvSpPr>
                <a:spLocks noChangeArrowheads="1"/>
              </p:cNvSpPr>
              <p:nvPr/>
            </p:nvSpPr>
            <p:spPr bwMode="auto">
              <a:xfrm>
                <a:off x="7445375" y="4516438"/>
                <a:ext cx="1095375" cy="33813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/>
                  <a:t>신사업 창출</a:t>
                </a:r>
              </a:p>
            </p:txBody>
          </p:sp>
          <p:sp>
            <p:nvSpPr>
              <p:cNvPr id="96277" name="Rectangle 11"/>
              <p:cNvSpPr>
                <a:spLocks noChangeArrowheads="1"/>
              </p:cNvSpPr>
              <p:nvPr/>
            </p:nvSpPr>
            <p:spPr bwMode="auto">
              <a:xfrm>
                <a:off x="7445375" y="4918075"/>
                <a:ext cx="1095375" cy="33813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/>
                  <a:t>기술라이센스</a:t>
                </a:r>
              </a:p>
            </p:txBody>
          </p:sp>
          <p:sp>
            <p:nvSpPr>
              <p:cNvPr id="96278" name="Rectangle 12"/>
              <p:cNvSpPr>
                <a:spLocks noChangeArrowheads="1"/>
              </p:cNvSpPr>
              <p:nvPr/>
            </p:nvSpPr>
            <p:spPr bwMode="auto">
              <a:xfrm>
                <a:off x="7445375" y="5318125"/>
                <a:ext cx="1095375" cy="33813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/>
                  <a:t>사내벤처</a:t>
                </a:r>
              </a:p>
            </p:txBody>
          </p:sp>
          <p:sp>
            <p:nvSpPr>
              <p:cNvPr id="96279" name="Line 13"/>
              <p:cNvSpPr>
                <a:spLocks noChangeShapeType="1"/>
              </p:cNvSpPr>
              <p:nvPr/>
            </p:nvSpPr>
            <p:spPr bwMode="auto">
              <a:xfrm flipH="1">
                <a:off x="2941638" y="5210175"/>
                <a:ext cx="10144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5" name="Rectangle 14"/>
              <p:cNvSpPr>
                <a:spLocks noChangeArrowheads="1"/>
              </p:cNvSpPr>
              <p:nvPr/>
            </p:nvSpPr>
            <p:spPr bwMode="auto">
              <a:xfrm>
                <a:off x="352425" y="3398485"/>
                <a:ext cx="938213" cy="75553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lnSpc>
                    <a:spcPct val="130000"/>
                  </a:lnSpc>
                  <a:defRPr/>
                </a:pPr>
                <a:r>
                  <a:rPr lang="en-US" altLang="ko-KR" sz="1800" b="1">
                    <a:solidFill>
                      <a:srgbClr val="FF0000"/>
                    </a:solidFill>
                    <a:latin typeface="+mj-ea"/>
                    <a:ea typeface="+mj-ea"/>
                  </a:rPr>
                  <a:t>MOT</a:t>
                </a:r>
                <a:endParaRPr lang="ko-KR" altLang="en-US" sz="1800" b="1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6281" name="Freeform 15"/>
              <p:cNvSpPr>
                <a:spLocks/>
              </p:cNvSpPr>
              <p:nvPr/>
            </p:nvSpPr>
            <p:spPr bwMode="auto">
              <a:xfrm>
                <a:off x="1517650" y="2554288"/>
                <a:ext cx="149225" cy="2657475"/>
              </a:xfrm>
              <a:custGeom>
                <a:avLst/>
                <a:gdLst>
                  <a:gd name="T0" fmla="*/ 2147483646 w 97"/>
                  <a:gd name="T1" fmla="*/ 0 h 1825"/>
                  <a:gd name="T2" fmla="*/ 0 w 97"/>
                  <a:gd name="T3" fmla="*/ 0 h 1825"/>
                  <a:gd name="T4" fmla="*/ 0 w 97"/>
                  <a:gd name="T5" fmla="*/ 2147483646 h 1825"/>
                  <a:gd name="T6" fmla="*/ 2147483646 w 97"/>
                  <a:gd name="T7" fmla="*/ 2147483646 h 18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825"/>
                  <a:gd name="T14" fmla="*/ 97 w 97"/>
                  <a:gd name="T15" fmla="*/ 1825 h 18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825">
                    <a:moveTo>
                      <a:pt x="96" y="0"/>
                    </a:moveTo>
                    <a:lnTo>
                      <a:pt x="0" y="0"/>
                    </a:lnTo>
                    <a:lnTo>
                      <a:pt x="0" y="1824"/>
                    </a:lnTo>
                    <a:lnTo>
                      <a:pt x="96" y="1824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6282" name="Line 16"/>
              <p:cNvSpPr>
                <a:spLocks noChangeShapeType="1"/>
              </p:cNvSpPr>
              <p:nvPr/>
            </p:nvSpPr>
            <p:spPr bwMode="auto">
              <a:xfrm>
                <a:off x="2330450" y="2554288"/>
                <a:ext cx="14763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283" name="Line 17"/>
              <p:cNvSpPr>
                <a:spLocks noChangeShapeType="1"/>
              </p:cNvSpPr>
              <p:nvPr/>
            </p:nvSpPr>
            <p:spPr bwMode="auto">
              <a:xfrm>
                <a:off x="1296988" y="3811588"/>
                <a:ext cx="22066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284" name="Rectangle 18"/>
              <p:cNvSpPr>
                <a:spLocks noChangeArrowheads="1"/>
              </p:cNvSpPr>
              <p:nvPr/>
            </p:nvSpPr>
            <p:spPr bwMode="auto">
              <a:xfrm>
                <a:off x="1753758" y="2928934"/>
                <a:ext cx="604332" cy="2776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000066"/>
                    </a:solidFill>
                  </a:rPr>
                  <a:t>MAKE</a:t>
                </a:r>
              </a:p>
            </p:txBody>
          </p:sp>
          <p:sp>
            <p:nvSpPr>
              <p:cNvPr id="96285" name="Rectangle 19"/>
              <p:cNvSpPr>
                <a:spLocks noChangeArrowheads="1"/>
              </p:cNvSpPr>
              <p:nvPr/>
            </p:nvSpPr>
            <p:spPr bwMode="auto">
              <a:xfrm>
                <a:off x="1571604" y="4559300"/>
                <a:ext cx="1550988" cy="2776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/>
                  <a:t>BUY or ALLY</a:t>
                </a:r>
              </a:p>
            </p:txBody>
          </p:sp>
          <p:sp>
            <p:nvSpPr>
              <p:cNvPr id="96286" name="Rectangle 20"/>
              <p:cNvSpPr>
                <a:spLocks noChangeArrowheads="1"/>
              </p:cNvSpPr>
              <p:nvPr/>
            </p:nvSpPr>
            <p:spPr bwMode="auto">
              <a:xfrm>
                <a:off x="1651000" y="3735388"/>
                <a:ext cx="229230" cy="246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000" b="1"/>
                  <a:t> </a:t>
                </a:r>
              </a:p>
            </p:txBody>
          </p:sp>
          <p:sp>
            <p:nvSpPr>
              <p:cNvPr id="96287" name="Line 21"/>
              <p:cNvSpPr>
                <a:spLocks noChangeShapeType="1"/>
              </p:cNvSpPr>
              <p:nvPr/>
            </p:nvSpPr>
            <p:spPr bwMode="auto">
              <a:xfrm flipV="1">
                <a:off x="1960563" y="3182938"/>
                <a:ext cx="0" cy="7699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288" name="Line 22"/>
              <p:cNvSpPr>
                <a:spLocks noChangeShapeType="1"/>
              </p:cNvSpPr>
              <p:nvPr/>
            </p:nvSpPr>
            <p:spPr bwMode="auto">
              <a:xfrm>
                <a:off x="1960563" y="3952875"/>
                <a:ext cx="0" cy="55721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4" name="Rectangle 23"/>
              <p:cNvSpPr>
                <a:spLocks noChangeArrowheads="1"/>
              </p:cNvSpPr>
              <p:nvPr/>
            </p:nvSpPr>
            <p:spPr bwMode="auto">
              <a:xfrm>
                <a:off x="3962400" y="4795267"/>
                <a:ext cx="1095375" cy="82695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ko-KR" altLang="en-US" sz="1400" b="1" dirty="0">
                    <a:latin typeface="+mj-ea"/>
                    <a:ea typeface="+mj-ea"/>
                  </a:rPr>
                  <a:t>기술평가</a:t>
                </a:r>
              </a:p>
              <a:p>
                <a:pPr algn="ctr" defTabSz="762000">
                  <a:defRPr/>
                </a:pPr>
                <a:r>
                  <a:rPr lang="ko-KR" altLang="en-US" sz="1400" b="1" dirty="0">
                    <a:latin typeface="+mj-ea"/>
                    <a:ea typeface="+mj-ea"/>
                  </a:rPr>
                  <a:t>기술</a:t>
                </a:r>
                <a:r>
                  <a:rPr lang="en-US" altLang="ko-KR" sz="1400" b="1" dirty="0">
                    <a:latin typeface="+mj-ea"/>
                    <a:ea typeface="+mj-ea"/>
                  </a:rPr>
                  <a:t>/</a:t>
                </a:r>
                <a:r>
                  <a:rPr lang="ko-KR" altLang="en-US" sz="1400" b="1" dirty="0">
                    <a:latin typeface="+mj-ea"/>
                    <a:ea typeface="+mj-ea"/>
                  </a:rPr>
                  <a:t>지식</a:t>
                </a:r>
                <a:endParaRPr lang="en-US" altLang="ko-KR" sz="1400" b="1" dirty="0">
                  <a:latin typeface="+mj-ea"/>
                  <a:ea typeface="+mj-ea"/>
                </a:endParaRPr>
              </a:p>
              <a:p>
                <a:pPr algn="ctr" defTabSz="762000">
                  <a:defRPr/>
                </a:pPr>
                <a:r>
                  <a:rPr lang="ko-KR" altLang="en-US" sz="1400" b="1" dirty="0">
                    <a:latin typeface="+mj-ea"/>
                    <a:ea typeface="+mj-ea"/>
                  </a:rPr>
                  <a:t>축적</a:t>
                </a:r>
              </a:p>
            </p:txBody>
          </p:sp>
          <p:sp>
            <p:nvSpPr>
              <p:cNvPr id="96290" name="Line 24"/>
              <p:cNvSpPr>
                <a:spLocks noChangeShapeType="1"/>
              </p:cNvSpPr>
              <p:nvPr/>
            </p:nvSpPr>
            <p:spPr bwMode="auto">
              <a:xfrm>
                <a:off x="5062538" y="5210175"/>
                <a:ext cx="229076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291" name="Rectangle 25"/>
              <p:cNvSpPr>
                <a:spLocks noChangeArrowheads="1"/>
              </p:cNvSpPr>
              <p:nvPr/>
            </p:nvSpPr>
            <p:spPr bwMode="auto">
              <a:xfrm>
                <a:off x="7361238" y="4446588"/>
                <a:ext cx="1243013" cy="13398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1200" b="1"/>
              </a:p>
            </p:txBody>
          </p:sp>
          <p:sp>
            <p:nvSpPr>
              <p:cNvPr id="96292" name="Rectangle 26"/>
              <p:cNvSpPr>
                <a:spLocks noChangeArrowheads="1"/>
              </p:cNvSpPr>
              <p:nvPr/>
            </p:nvSpPr>
            <p:spPr bwMode="auto">
              <a:xfrm>
                <a:off x="1928794" y="3609635"/>
                <a:ext cx="544513" cy="462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rgbClr val="006600"/>
                    </a:solidFill>
                  </a:rPr>
                  <a:t>상호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rgbClr val="006600"/>
                    </a:solidFill>
                  </a:rPr>
                  <a:t>보완</a:t>
                </a:r>
              </a:p>
            </p:txBody>
          </p:sp>
          <p:sp>
            <p:nvSpPr>
              <p:cNvPr id="96293" name="Line 27"/>
              <p:cNvSpPr>
                <a:spLocks noChangeShapeType="1"/>
              </p:cNvSpPr>
              <p:nvPr/>
            </p:nvSpPr>
            <p:spPr bwMode="auto">
              <a:xfrm>
                <a:off x="7943850" y="2903538"/>
                <a:ext cx="0" cy="15367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294" name="Line 28"/>
              <p:cNvSpPr>
                <a:spLocks noChangeShapeType="1"/>
              </p:cNvSpPr>
              <p:nvPr/>
            </p:nvSpPr>
            <p:spPr bwMode="auto">
              <a:xfrm>
                <a:off x="4473575" y="4230688"/>
                <a:ext cx="0" cy="5588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0" name="Rectangle 29"/>
              <p:cNvSpPr>
                <a:spLocks noChangeArrowheads="1"/>
              </p:cNvSpPr>
              <p:nvPr/>
            </p:nvSpPr>
            <p:spPr bwMode="auto">
              <a:xfrm>
                <a:off x="2705100" y="1650920"/>
                <a:ext cx="1244600" cy="328561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en-US" altLang="ko-KR" sz="16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R&amp;D </a:t>
                </a:r>
                <a:r>
                  <a:rPr lang="ko-KR" altLang="en-US" sz="16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전략</a:t>
                </a:r>
              </a:p>
            </p:txBody>
          </p:sp>
          <p:sp>
            <p:nvSpPr>
              <p:cNvPr id="96296" name="Rectangle 30"/>
              <p:cNvSpPr>
                <a:spLocks noChangeArrowheads="1"/>
              </p:cNvSpPr>
              <p:nvPr/>
            </p:nvSpPr>
            <p:spPr bwMode="auto">
              <a:xfrm>
                <a:off x="2705100" y="2362200"/>
                <a:ext cx="1244600" cy="196850"/>
              </a:xfrm>
              <a:prstGeom prst="rect">
                <a:avLst/>
              </a:prstGeom>
              <a:solidFill>
                <a:srgbClr val="F0EA7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/>
                  <a:t>R&amp;D </a:t>
                </a:r>
                <a:r>
                  <a:rPr lang="ko-KR" altLang="en-US" sz="1200" b="1"/>
                  <a:t>기획</a:t>
                </a:r>
              </a:p>
            </p:txBody>
          </p:sp>
          <p:sp>
            <p:nvSpPr>
              <p:cNvPr id="96297" name="Rectangle 31"/>
              <p:cNvSpPr>
                <a:spLocks noChangeArrowheads="1"/>
              </p:cNvSpPr>
              <p:nvPr/>
            </p:nvSpPr>
            <p:spPr bwMode="auto">
              <a:xfrm>
                <a:off x="2700338" y="2705100"/>
                <a:ext cx="1243013" cy="198437"/>
              </a:xfrm>
              <a:prstGeom prst="rect">
                <a:avLst/>
              </a:prstGeom>
              <a:solidFill>
                <a:schemeClr val="folHlink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chemeClr val="bg1"/>
                    </a:solidFill>
                  </a:rPr>
                  <a:t>R&amp;D </a:t>
                </a:r>
                <a:r>
                  <a:rPr lang="ko-KR" altLang="en-US" sz="1200" b="1">
                    <a:solidFill>
                      <a:schemeClr val="bg1"/>
                    </a:solidFill>
                  </a:rPr>
                  <a:t>과제선정</a:t>
                </a:r>
              </a:p>
            </p:txBody>
          </p:sp>
          <p:sp>
            <p:nvSpPr>
              <p:cNvPr id="43" name="Rectangle 32"/>
              <p:cNvSpPr>
                <a:spLocks noChangeArrowheads="1"/>
              </p:cNvSpPr>
              <p:nvPr/>
            </p:nvSpPr>
            <p:spPr bwMode="auto">
              <a:xfrm>
                <a:off x="5808664" y="1650920"/>
                <a:ext cx="1096962" cy="32856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en-US" altLang="ko-KR" sz="16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R&amp;D </a:t>
                </a:r>
                <a:r>
                  <a:rPr lang="ko-KR" altLang="en-US" sz="16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조직</a:t>
                </a:r>
              </a:p>
            </p:txBody>
          </p:sp>
          <p:sp>
            <p:nvSpPr>
              <p:cNvPr id="96299" name="Rectangle 33"/>
              <p:cNvSpPr>
                <a:spLocks noChangeArrowheads="1"/>
              </p:cNvSpPr>
              <p:nvPr/>
            </p:nvSpPr>
            <p:spPr bwMode="auto">
              <a:xfrm>
                <a:off x="4184650" y="2484438"/>
                <a:ext cx="1465263" cy="284162"/>
              </a:xfrm>
              <a:prstGeom prst="rect">
                <a:avLst/>
              </a:prstGeom>
              <a:solidFill>
                <a:schemeClr val="folHlink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chemeClr val="bg1"/>
                    </a:solidFill>
                  </a:rPr>
                  <a:t>R&amp;D </a:t>
                </a:r>
                <a:r>
                  <a:rPr lang="ko-KR" altLang="en-US" sz="1200" b="1">
                    <a:solidFill>
                      <a:schemeClr val="bg1"/>
                    </a:solidFill>
                  </a:rPr>
                  <a:t>과제 수행관리</a:t>
                </a:r>
              </a:p>
            </p:txBody>
          </p:sp>
          <p:sp>
            <p:nvSpPr>
              <p:cNvPr id="96300" name="Rectangle 34"/>
              <p:cNvSpPr>
                <a:spLocks noChangeArrowheads="1"/>
              </p:cNvSpPr>
              <p:nvPr/>
            </p:nvSpPr>
            <p:spPr bwMode="auto">
              <a:xfrm>
                <a:off x="5808663" y="2484438"/>
                <a:ext cx="1096963" cy="284162"/>
              </a:xfrm>
              <a:prstGeom prst="rect">
                <a:avLst/>
              </a:prstGeom>
              <a:solidFill>
                <a:schemeClr val="folHlink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chemeClr val="bg1"/>
                    </a:solidFill>
                  </a:rPr>
                  <a:t>R&amp;D </a:t>
                </a:r>
                <a:r>
                  <a:rPr lang="ko-KR" altLang="en-US" sz="1200" b="1">
                    <a:solidFill>
                      <a:schemeClr val="bg1"/>
                    </a:solidFill>
                  </a:rPr>
                  <a:t>결과평가</a:t>
                </a:r>
              </a:p>
            </p:txBody>
          </p:sp>
          <p:sp>
            <p:nvSpPr>
              <p:cNvPr id="96301" name="Line 35"/>
              <p:cNvSpPr>
                <a:spLocks noChangeShapeType="1"/>
              </p:cNvSpPr>
              <p:nvPr/>
            </p:nvSpPr>
            <p:spPr bwMode="auto">
              <a:xfrm>
                <a:off x="2700338" y="2135188"/>
                <a:ext cx="450373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02" name="Line 36"/>
              <p:cNvSpPr>
                <a:spLocks noChangeShapeType="1"/>
              </p:cNvSpPr>
              <p:nvPr/>
            </p:nvSpPr>
            <p:spPr bwMode="auto">
              <a:xfrm>
                <a:off x="2700338" y="2971800"/>
                <a:ext cx="450373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03" name="Line 37"/>
              <p:cNvSpPr>
                <a:spLocks noChangeShapeType="1"/>
              </p:cNvSpPr>
              <p:nvPr/>
            </p:nvSpPr>
            <p:spPr bwMode="auto">
              <a:xfrm>
                <a:off x="3956050" y="1714500"/>
                <a:ext cx="18446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04" name="Line 38"/>
              <p:cNvSpPr>
                <a:spLocks noChangeShapeType="1"/>
              </p:cNvSpPr>
              <p:nvPr/>
            </p:nvSpPr>
            <p:spPr bwMode="auto">
              <a:xfrm flipH="1">
                <a:off x="4914900" y="2046288"/>
                <a:ext cx="6350" cy="889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05" name="Freeform 39"/>
              <p:cNvSpPr>
                <a:spLocks/>
              </p:cNvSpPr>
              <p:nvPr/>
            </p:nvSpPr>
            <p:spPr bwMode="auto">
              <a:xfrm>
                <a:off x="3956050" y="2495550"/>
                <a:ext cx="73025" cy="349250"/>
              </a:xfrm>
              <a:custGeom>
                <a:avLst/>
                <a:gdLst>
                  <a:gd name="T0" fmla="*/ 0 w 49"/>
                  <a:gd name="T1" fmla="*/ 0 h 289"/>
                  <a:gd name="T2" fmla="*/ 2147483646 w 49"/>
                  <a:gd name="T3" fmla="*/ 0 h 289"/>
                  <a:gd name="T4" fmla="*/ 2147483646 w 49"/>
                  <a:gd name="T5" fmla="*/ 2147483646 h 289"/>
                  <a:gd name="T6" fmla="*/ 0 w 49"/>
                  <a:gd name="T7" fmla="*/ 2147483646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289"/>
                  <a:gd name="T14" fmla="*/ 49 w 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289">
                    <a:moveTo>
                      <a:pt x="0" y="0"/>
                    </a:moveTo>
                    <a:lnTo>
                      <a:pt x="48" y="0"/>
                    </a:lnTo>
                    <a:lnTo>
                      <a:pt x="48" y="288"/>
                    </a:lnTo>
                    <a:lnTo>
                      <a:pt x="0" y="28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6306" name="Line 40"/>
              <p:cNvSpPr>
                <a:spLocks noChangeShapeType="1"/>
              </p:cNvSpPr>
              <p:nvPr/>
            </p:nvSpPr>
            <p:spPr bwMode="auto">
              <a:xfrm flipH="1">
                <a:off x="4029075" y="2635250"/>
                <a:ext cx="14922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07" name="Line 41"/>
              <p:cNvSpPr>
                <a:spLocks noChangeShapeType="1"/>
              </p:cNvSpPr>
              <p:nvPr/>
            </p:nvSpPr>
            <p:spPr bwMode="auto">
              <a:xfrm>
                <a:off x="5654675" y="2635250"/>
                <a:ext cx="0" cy="158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08" name="Rectangle 42"/>
              <p:cNvSpPr>
                <a:spLocks noChangeArrowheads="1"/>
              </p:cNvSpPr>
              <p:nvPr/>
            </p:nvSpPr>
            <p:spPr bwMode="auto">
              <a:xfrm>
                <a:off x="2705100" y="3328988"/>
                <a:ext cx="579438" cy="7572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과학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기술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정책</a:t>
                </a:r>
              </a:p>
            </p:txBody>
          </p:sp>
          <p:sp>
            <p:nvSpPr>
              <p:cNvPr id="96309" name="Rectangle 43"/>
              <p:cNvSpPr>
                <a:spLocks noChangeArrowheads="1"/>
              </p:cNvSpPr>
              <p:nvPr/>
            </p:nvSpPr>
            <p:spPr bwMode="auto">
              <a:xfrm>
                <a:off x="3371850" y="3328988"/>
                <a:ext cx="652463" cy="7572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기술예측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기술평가</a:t>
                </a:r>
              </a:p>
            </p:txBody>
          </p:sp>
          <p:sp>
            <p:nvSpPr>
              <p:cNvPr id="96310" name="Rectangle 44"/>
              <p:cNvSpPr>
                <a:spLocks noChangeArrowheads="1"/>
              </p:cNvSpPr>
              <p:nvPr/>
            </p:nvSpPr>
            <p:spPr bwMode="auto">
              <a:xfrm>
                <a:off x="4110038" y="3328988"/>
                <a:ext cx="727075" cy="7572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lnSpc>
                    <a:spcPct val="85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chemeClr val="tx2"/>
                    </a:solidFill>
                  </a:rPr>
                  <a:t>R&amp;D </a:t>
                </a:r>
              </a:p>
              <a:p>
                <a:pPr algn="ctr" latinLnBrk="0">
                  <a:lnSpc>
                    <a:spcPct val="85000"/>
                  </a:lnSpc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아이디어</a:t>
                </a:r>
              </a:p>
              <a:p>
                <a:pPr algn="ctr" latinLnBrk="0">
                  <a:lnSpc>
                    <a:spcPct val="85000"/>
                  </a:lnSpc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창출 </a:t>
                </a:r>
                <a:r>
                  <a:rPr lang="en-US" altLang="ko-KR" sz="1200" b="1">
                    <a:solidFill>
                      <a:schemeClr val="tx2"/>
                    </a:solidFill>
                  </a:rPr>
                  <a:t>/</a:t>
                </a:r>
              </a:p>
              <a:p>
                <a:pPr algn="ctr" latinLnBrk="0">
                  <a:lnSpc>
                    <a:spcPct val="85000"/>
                  </a:lnSpc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정보관리</a:t>
                </a:r>
              </a:p>
            </p:txBody>
          </p:sp>
          <p:sp>
            <p:nvSpPr>
              <p:cNvPr id="96311" name="Rectangle 45"/>
              <p:cNvSpPr>
                <a:spLocks noChangeArrowheads="1"/>
              </p:cNvSpPr>
              <p:nvPr/>
            </p:nvSpPr>
            <p:spPr bwMode="auto">
              <a:xfrm>
                <a:off x="4922838" y="3328988"/>
                <a:ext cx="650875" cy="7572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chemeClr val="tx2"/>
                    </a:solidFill>
                  </a:rPr>
                  <a:t>R&amp;D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예산 및 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자원배분</a:t>
                </a:r>
              </a:p>
            </p:txBody>
          </p:sp>
          <p:sp>
            <p:nvSpPr>
              <p:cNvPr id="96312" name="Rectangle 46"/>
              <p:cNvSpPr>
                <a:spLocks noChangeArrowheads="1"/>
              </p:cNvSpPr>
              <p:nvPr/>
            </p:nvSpPr>
            <p:spPr bwMode="auto">
              <a:xfrm>
                <a:off x="6473825" y="3328988"/>
                <a:ext cx="652463" cy="7572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기타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지원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시스템</a:t>
                </a:r>
              </a:p>
            </p:txBody>
          </p:sp>
          <p:sp>
            <p:nvSpPr>
              <p:cNvPr id="96313" name="Freeform 47"/>
              <p:cNvSpPr>
                <a:spLocks/>
              </p:cNvSpPr>
              <p:nvPr/>
            </p:nvSpPr>
            <p:spPr bwMode="auto">
              <a:xfrm>
                <a:off x="2995613" y="3182938"/>
                <a:ext cx="666750" cy="141287"/>
              </a:xfrm>
              <a:custGeom>
                <a:avLst/>
                <a:gdLst>
                  <a:gd name="T0" fmla="*/ 0 w 433"/>
                  <a:gd name="T1" fmla="*/ 2147483646 h 97"/>
                  <a:gd name="T2" fmla="*/ 0 w 433"/>
                  <a:gd name="T3" fmla="*/ 0 h 97"/>
                  <a:gd name="T4" fmla="*/ 2147483646 w 433"/>
                  <a:gd name="T5" fmla="*/ 0 h 97"/>
                  <a:gd name="T6" fmla="*/ 2147483646 w 433"/>
                  <a:gd name="T7" fmla="*/ 2147483646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3"/>
                  <a:gd name="T13" fmla="*/ 0 h 97"/>
                  <a:gd name="T14" fmla="*/ 433 w 433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3" h="97">
                    <a:moveTo>
                      <a:pt x="0" y="96"/>
                    </a:moveTo>
                    <a:lnTo>
                      <a:pt x="0" y="0"/>
                    </a:lnTo>
                    <a:lnTo>
                      <a:pt x="432" y="0"/>
                    </a:lnTo>
                    <a:lnTo>
                      <a:pt x="432" y="96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6314" name="Line 48"/>
              <p:cNvSpPr>
                <a:spLocks noChangeShapeType="1"/>
              </p:cNvSpPr>
              <p:nvPr/>
            </p:nvSpPr>
            <p:spPr bwMode="auto">
              <a:xfrm>
                <a:off x="3290888" y="2971800"/>
                <a:ext cx="0" cy="2111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15" name="Line 49"/>
              <p:cNvSpPr>
                <a:spLocks noChangeShapeType="1"/>
              </p:cNvSpPr>
              <p:nvPr/>
            </p:nvSpPr>
            <p:spPr bwMode="auto">
              <a:xfrm flipV="1">
                <a:off x="4473575" y="2971800"/>
                <a:ext cx="0" cy="3508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16" name="Line 50"/>
              <p:cNvSpPr>
                <a:spLocks noChangeShapeType="1"/>
              </p:cNvSpPr>
              <p:nvPr/>
            </p:nvSpPr>
            <p:spPr bwMode="auto">
              <a:xfrm flipV="1">
                <a:off x="5210175" y="2971800"/>
                <a:ext cx="0" cy="3508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17" name="Line 51"/>
              <p:cNvSpPr>
                <a:spLocks noChangeShapeType="1"/>
              </p:cNvSpPr>
              <p:nvPr/>
            </p:nvSpPr>
            <p:spPr bwMode="auto">
              <a:xfrm flipV="1">
                <a:off x="6097588" y="2971800"/>
                <a:ext cx="0" cy="3508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18" name="Line 52"/>
              <p:cNvSpPr>
                <a:spLocks noChangeShapeType="1"/>
              </p:cNvSpPr>
              <p:nvPr/>
            </p:nvSpPr>
            <p:spPr bwMode="auto">
              <a:xfrm flipV="1">
                <a:off x="6761163" y="2971800"/>
                <a:ext cx="0" cy="3508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19" name="Rectangle 53"/>
              <p:cNvSpPr>
                <a:spLocks noChangeArrowheads="1"/>
              </p:cNvSpPr>
              <p:nvPr/>
            </p:nvSpPr>
            <p:spPr bwMode="auto">
              <a:xfrm>
                <a:off x="5661025" y="3328988"/>
                <a:ext cx="725488" cy="7572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chemeClr val="tx2"/>
                    </a:solidFill>
                  </a:rPr>
                  <a:t>R&amp;D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chemeClr val="tx2"/>
                    </a:solidFill>
                  </a:rPr>
                  <a:t>인력관리</a:t>
                </a:r>
              </a:p>
            </p:txBody>
          </p:sp>
          <p:sp>
            <p:nvSpPr>
              <p:cNvPr id="96320" name="Line 54"/>
              <p:cNvSpPr>
                <a:spLocks noChangeShapeType="1"/>
              </p:cNvSpPr>
              <p:nvPr/>
            </p:nvSpPr>
            <p:spPr bwMode="auto">
              <a:xfrm>
                <a:off x="5654675" y="2635250"/>
                <a:ext cx="146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21" name="Line 55"/>
              <p:cNvSpPr>
                <a:spLocks noChangeShapeType="1"/>
              </p:cNvSpPr>
              <p:nvPr/>
            </p:nvSpPr>
            <p:spPr bwMode="auto">
              <a:xfrm>
                <a:off x="6910388" y="2635250"/>
                <a:ext cx="5905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22" name="Text Box 56"/>
              <p:cNvSpPr txBox="1">
                <a:spLocks noChangeArrowheads="1"/>
              </p:cNvSpPr>
              <p:nvPr/>
            </p:nvSpPr>
            <p:spPr bwMode="auto">
              <a:xfrm>
                <a:off x="2846388" y="2095500"/>
                <a:ext cx="78899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400" b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  </a:t>
                </a:r>
                <a:r>
                  <a:rPr lang="en-US" altLang="ko-KR" sz="1400" b="1" i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Plan</a:t>
                </a:r>
                <a:endParaRPr lang="en-US" altLang="ko-KR" sz="1400" b="1" i="1">
                  <a:solidFill>
                    <a:schemeClr val="hlink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96323" name="Text Box 57"/>
              <p:cNvSpPr txBox="1">
                <a:spLocks noChangeArrowheads="1"/>
              </p:cNvSpPr>
              <p:nvPr/>
            </p:nvSpPr>
            <p:spPr bwMode="auto">
              <a:xfrm>
                <a:off x="4692650" y="2138363"/>
                <a:ext cx="50687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400" b="1" i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Do </a:t>
                </a:r>
                <a:endParaRPr lang="en-US" altLang="ko-KR" sz="1400" b="1">
                  <a:solidFill>
                    <a:schemeClr val="hlink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96324" name="Text Box 58"/>
              <p:cNvSpPr txBox="1">
                <a:spLocks noChangeArrowheads="1"/>
              </p:cNvSpPr>
              <p:nvPr/>
            </p:nvSpPr>
            <p:spPr bwMode="auto">
              <a:xfrm>
                <a:off x="6097588" y="2114550"/>
                <a:ext cx="66236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en-US" altLang="ko-KR" sz="1400" b="1" i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See  </a:t>
                </a:r>
                <a:endParaRPr lang="en-US" altLang="ko-KR" sz="1400" b="1">
                  <a:solidFill>
                    <a:schemeClr val="hlink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96325" name="Line 59"/>
              <p:cNvSpPr>
                <a:spLocks noChangeShapeType="1"/>
              </p:cNvSpPr>
              <p:nvPr/>
            </p:nvSpPr>
            <p:spPr bwMode="auto">
              <a:xfrm>
                <a:off x="3965575" y="1711325"/>
                <a:ext cx="206375" cy="20002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26" name="Line 60"/>
              <p:cNvSpPr>
                <a:spLocks noChangeShapeType="1"/>
              </p:cNvSpPr>
              <p:nvPr/>
            </p:nvSpPr>
            <p:spPr bwMode="auto">
              <a:xfrm flipH="1">
                <a:off x="5602288" y="1711325"/>
                <a:ext cx="204788" cy="26828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327" name="Text Box 61"/>
              <p:cNvSpPr txBox="1">
                <a:spLocks noChangeArrowheads="1"/>
              </p:cNvSpPr>
              <p:nvPr/>
            </p:nvSpPr>
            <p:spPr bwMode="auto">
              <a:xfrm>
                <a:off x="1784350" y="5715016"/>
                <a:ext cx="95567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400" b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기술획득</a:t>
                </a:r>
                <a:endParaRPr lang="ko-KR" altLang="en-US" sz="1400" b="1">
                  <a:solidFill>
                    <a:schemeClr val="hlink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96328" name="Text Box 62"/>
              <p:cNvSpPr txBox="1">
                <a:spLocks noChangeArrowheads="1"/>
              </p:cNvSpPr>
              <p:nvPr/>
            </p:nvSpPr>
            <p:spPr bwMode="auto">
              <a:xfrm>
                <a:off x="7437465" y="5853113"/>
                <a:ext cx="113506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400" b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  기술활용</a:t>
                </a:r>
                <a:endParaRPr lang="ko-KR" altLang="en-US" sz="1400" b="1">
                  <a:solidFill>
                    <a:schemeClr val="hlink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96329" name="Text Box 63"/>
              <p:cNvSpPr txBox="1">
                <a:spLocks noChangeArrowheads="1"/>
              </p:cNvSpPr>
              <p:nvPr/>
            </p:nvSpPr>
            <p:spPr bwMode="auto">
              <a:xfrm>
                <a:off x="3857628" y="5786454"/>
                <a:ext cx="121443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400" b="1">
                    <a:solidFill>
                      <a:srgbClr val="CC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  기술관리</a:t>
                </a:r>
                <a:endParaRPr lang="ko-KR" altLang="en-US" sz="1400" b="1">
                  <a:solidFill>
                    <a:schemeClr val="hlink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96330" name="Text Box 64"/>
              <p:cNvSpPr txBox="1">
                <a:spLocks noChangeArrowheads="1"/>
              </p:cNvSpPr>
              <p:nvPr/>
            </p:nvSpPr>
            <p:spPr bwMode="auto">
              <a:xfrm>
                <a:off x="428596" y="2651935"/>
                <a:ext cx="9556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  연구관리</a:t>
                </a:r>
              </a:p>
            </p:txBody>
          </p:sp>
          <p:sp>
            <p:nvSpPr>
              <p:cNvPr id="96331" name="Text Box 65"/>
              <p:cNvSpPr txBox="1">
                <a:spLocks noChangeArrowheads="1"/>
              </p:cNvSpPr>
              <p:nvPr/>
            </p:nvSpPr>
            <p:spPr bwMode="auto">
              <a:xfrm>
                <a:off x="357158" y="4857760"/>
                <a:ext cx="95250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  기술경영</a:t>
                </a:r>
              </a:p>
            </p:txBody>
          </p:sp>
          <p:sp>
            <p:nvSpPr>
              <p:cNvPr id="82" name="Rectangle 66"/>
              <p:cNvSpPr>
                <a:spLocks noChangeArrowheads="1"/>
              </p:cNvSpPr>
              <p:nvPr/>
            </p:nvSpPr>
            <p:spPr bwMode="auto">
              <a:xfrm>
                <a:off x="4171950" y="1777901"/>
                <a:ext cx="1463675" cy="2682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 defTabSz="762000">
                  <a:defRPr/>
                </a:pPr>
                <a:r>
                  <a:rPr lang="ko-KR" altLang="en-US" sz="18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리더십</a:t>
                </a:r>
              </a:p>
            </p:txBody>
          </p:sp>
          <p:sp>
            <p:nvSpPr>
              <p:cNvPr id="96333" name="Rectangle 67"/>
              <p:cNvSpPr>
                <a:spLocks noChangeArrowheads="1"/>
              </p:cNvSpPr>
              <p:nvPr/>
            </p:nvSpPr>
            <p:spPr bwMode="auto">
              <a:xfrm>
                <a:off x="4500562" y="4286256"/>
                <a:ext cx="544513" cy="462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>
                <a:lvl1pPr defTabSz="762000"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defTabSz="76200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defTabSz="7620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defTabSz="7620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defTabSz="7620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rgbClr val="006600"/>
                    </a:solidFill>
                  </a:rPr>
                  <a:t>상호</a:t>
                </a:r>
              </a:p>
              <a:p>
                <a:pPr algn="ctr" latinLnBrk="0">
                  <a:spcBef>
                    <a:spcPct val="0"/>
                  </a:spcBef>
                  <a:buFontTx/>
                  <a:buNone/>
                </a:pPr>
                <a:r>
                  <a:rPr lang="ko-KR" altLang="en-US" sz="1200" b="1">
                    <a:solidFill>
                      <a:srgbClr val="006600"/>
                    </a:solidFill>
                  </a:rPr>
                  <a:t>연계</a:t>
                </a:r>
              </a:p>
            </p:txBody>
          </p:sp>
          <p:sp>
            <p:nvSpPr>
              <p:cNvPr id="96334" name="Oval 68"/>
              <p:cNvSpPr>
                <a:spLocks noChangeArrowheads="1"/>
              </p:cNvSpPr>
              <p:nvPr/>
            </p:nvSpPr>
            <p:spPr bwMode="auto">
              <a:xfrm>
                <a:off x="2195513" y="1268412"/>
                <a:ext cx="2160587" cy="2015997"/>
              </a:xfrm>
              <a:prstGeom prst="ellipse">
                <a:avLst/>
              </a:prstGeom>
              <a:noFill/>
              <a:ln w="22225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2000" b="1"/>
              </a:p>
            </p:txBody>
          </p:sp>
          <p:sp>
            <p:nvSpPr>
              <p:cNvPr id="96335" name="Oval 69"/>
              <p:cNvSpPr>
                <a:spLocks noChangeArrowheads="1"/>
              </p:cNvSpPr>
              <p:nvPr/>
            </p:nvSpPr>
            <p:spPr bwMode="auto">
              <a:xfrm>
                <a:off x="5580064" y="1268412"/>
                <a:ext cx="1655762" cy="1152452"/>
              </a:xfrm>
              <a:prstGeom prst="ellipse">
                <a:avLst/>
              </a:prstGeom>
              <a:noFill/>
              <a:ln w="19050" algn="ctr">
                <a:solidFill>
                  <a:srgbClr val="0000FF"/>
                </a:solidFill>
                <a:prstDash val="dash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2000" b="1"/>
              </a:p>
            </p:txBody>
          </p:sp>
          <p:sp>
            <p:nvSpPr>
              <p:cNvPr id="96336" name="Oval 70"/>
              <p:cNvSpPr>
                <a:spLocks noChangeArrowheads="1"/>
              </p:cNvSpPr>
              <p:nvPr/>
            </p:nvSpPr>
            <p:spPr bwMode="auto">
              <a:xfrm>
                <a:off x="3635375" y="3139957"/>
                <a:ext cx="1800225" cy="3168450"/>
              </a:xfrm>
              <a:prstGeom prst="ellipse">
                <a:avLst/>
              </a:prstGeom>
              <a:noFill/>
              <a:ln w="25400" algn="ctr">
                <a:solidFill>
                  <a:srgbClr val="00FF00"/>
                </a:solidFill>
                <a:prstDash val="dash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 latinLnBrk="0">
                  <a:spcBef>
                    <a:spcPct val="0"/>
                  </a:spcBef>
                  <a:buFontTx/>
                  <a:buNone/>
                </a:pPr>
                <a:endParaRPr lang="ko-KR" altLang="en-US" sz="2000" b="1"/>
              </a:p>
            </p:txBody>
          </p:sp>
        </p:grpSp>
        <p:sp>
          <p:nvSpPr>
            <p:cNvPr id="96265" name="직사각형 72"/>
            <p:cNvSpPr>
              <a:spLocks noChangeArrowheads="1"/>
            </p:cNvSpPr>
            <p:nvPr/>
          </p:nvSpPr>
          <p:spPr bwMode="auto">
            <a:xfrm>
              <a:off x="683537" y="1054100"/>
              <a:ext cx="1584030" cy="504024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latinLnBrk="0">
                <a:spcBef>
                  <a:spcPct val="0"/>
                </a:spcBef>
                <a:buFontTx/>
                <a:buNone/>
              </a:pPr>
              <a:r>
                <a:rPr lang="en-US" altLang="ko-KR" sz="2400">
                  <a:solidFill>
                    <a:srgbClr val="FFC000"/>
                  </a:solidFill>
                </a:rPr>
                <a:t>Input</a:t>
              </a:r>
              <a:endParaRPr lang="ko-KR" altLang="en-US" sz="2400">
                <a:solidFill>
                  <a:srgbClr val="FFC000"/>
                </a:solidFill>
              </a:endParaRPr>
            </a:p>
          </p:txBody>
        </p:sp>
        <p:sp>
          <p:nvSpPr>
            <p:cNvPr id="96266" name="직사각형 73"/>
            <p:cNvSpPr>
              <a:spLocks noChangeArrowheads="1"/>
            </p:cNvSpPr>
            <p:nvPr/>
          </p:nvSpPr>
          <p:spPr bwMode="auto">
            <a:xfrm>
              <a:off x="7235661" y="1054100"/>
              <a:ext cx="1440027" cy="504024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latinLnBrk="0">
                <a:spcBef>
                  <a:spcPct val="0"/>
                </a:spcBef>
                <a:buFontTx/>
                <a:buNone/>
              </a:pPr>
              <a:r>
                <a:rPr lang="en-US" altLang="ko-KR" sz="2400">
                  <a:solidFill>
                    <a:srgbClr val="FFC000"/>
                  </a:solidFill>
                </a:rPr>
                <a:t>Output</a:t>
              </a:r>
              <a:endParaRPr lang="ko-KR" altLang="en-US" sz="2400">
                <a:solidFill>
                  <a:srgbClr val="FFC000"/>
                </a:solidFill>
              </a:endParaRPr>
            </a:p>
          </p:txBody>
        </p:sp>
        <p:sp>
          <p:nvSpPr>
            <p:cNvPr id="12" name="줄무늬가 있는 오른쪽 화살표 11"/>
            <p:cNvSpPr/>
            <p:nvPr/>
          </p:nvSpPr>
          <p:spPr bwMode="auto">
            <a:xfrm>
              <a:off x="2339975" y="1125530"/>
              <a:ext cx="4824413" cy="360330"/>
            </a:xfrm>
            <a:prstGeom prst="stripedRightArrow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ko-KR" altLang="en-US" sz="1400"/>
            </a:p>
          </p:txBody>
        </p:sp>
        <p:sp>
          <p:nvSpPr>
            <p:cNvPr id="96268" name="위쪽/아래쪽 화살표 75"/>
            <p:cNvSpPr>
              <a:spLocks noChangeArrowheads="1"/>
            </p:cNvSpPr>
            <p:nvPr/>
          </p:nvSpPr>
          <p:spPr bwMode="auto">
            <a:xfrm>
              <a:off x="4787615" y="1342114"/>
              <a:ext cx="288005" cy="432021"/>
            </a:xfrm>
            <a:prstGeom prst="upDownArrow">
              <a:avLst>
                <a:gd name="adj1" fmla="val 50000"/>
                <a:gd name="adj2" fmla="val 50002"/>
              </a:avLst>
            </a:prstGeom>
            <a:solidFill>
              <a:srgbClr val="FF0000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latinLnBrk="0">
                <a:spcBef>
                  <a:spcPct val="0"/>
                </a:spcBef>
                <a:buFontTx/>
                <a:buNone/>
              </a:pPr>
              <a:endParaRPr lang="ko-KR" altLang="en-US" sz="1400"/>
            </a:p>
          </p:txBody>
        </p:sp>
      </p:grp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Process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자체 개발과 아웃소싱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34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5856440" y="1892639"/>
            <a:ext cx="1260000" cy="1446550"/>
            <a:chOff x="9826172" y="3133682"/>
            <a:chExt cx="1527150" cy="1567810"/>
          </a:xfrm>
        </p:grpSpPr>
        <p:sp>
          <p:nvSpPr>
            <p:cNvPr id="16" name="직사각형 15"/>
            <p:cNvSpPr/>
            <p:nvPr/>
          </p:nvSpPr>
          <p:spPr>
            <a:xfrm>
              <a:off x="9826172" y="3251200"/>
              <a:ext cx="1527150" cy="1365621"/>
            </a:xfrm>
            <a:prstGeom prst="rect">
              <a:avLst/>
            </a:prstGeom>
            <a:solidFill>
              <a:srgbClr val="3F3F3F"/>
            </a:solidFill>
            <a:ln w="12700" cap="flat" cmpd="sng" algn="ctr">
              <a:solidFill>
                <a:srgbClr val="3F3F3F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0291931" y="3133682"/>
              <a:ext cx="604624" cy="1567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8800" dirty="0" smtClean="0">
                  <a:solidFill>
                    <a:prstClr val="white"/>
                  </a:solidFill>
                </a:rPr>
                <a:t>Ⅱ</a:t>
              </a:r>
              <a:endParaRPr lang="ko-KR" altLang="en-US" sz="8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4145152" y="3611539"/>
            <a:ext cx="4783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ko-KR" altLang="en-US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연구개발</a:t>
            </a:r>
            <a:r>
              <a:rPr lang="en-US" altLang="ko-KR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(R&amp;D) </a:t>
            </a:r>
            <a:r>
              <a:rPr lang="ko-KR" altLang="en-US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성과 관리 및 활용</a:t>
            </a:r>
          </a:p>
        </p:txBody>
      </p:sp>
    </p:spTree>
    <p:extLst>
      <p:ext uri="{BB962C8B-B14F-4D97-AF65-F5344CB8AC3E}">
        <p14:creationId xmlns:p14="http://schemas.microsoft.com/office/powerpoint/2010/main" val="39417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지식재산권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(IPR)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연구개발 성과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13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003800" y="6224736"/>
            <a:ext cx="36401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900" b="1" dirty="0">
                <a:latin typeface="휴먼명조" pitchFamily="2" charset="-127"/>
                <a:ea typeface="휴먼명조" pitchFamily="2" charset="-127"/>
              </a:rPr>
              <a:t>자료 </a:t>
            </a:r>
            <a:r>
              <a:rPr lang="en-US" altLang="ko-KR" sz="900" b="1" dirty="0">
                <a:latin typeface="휴먼명조" pitchFamily="2" charset="-127"/>
                <a:ea typeface="휴먼명조" pitchFamily="2" charset="-127"/>
              </a:rPr>
              <a:t>: </a:t>
            </a:r>
            <a:r>
              <a:rPr lang="ko-KR" altLang="en-US" sz="900" b="1" dirty="0">
                <a:latin typeface="휴먼명조" pitchFamily="2" charset="-127"/>
                <a:ea typeface="휴먼명조" pitchFamily="2" charset="-127"/>
              </a:rPr>
              <a:t>중소기업을 위한 지식관리매뉴얼</a:t>
            </a:r>
            <a:r>
              <a:rPr lang="en-US" altLang="ko-KR" sz="900" b="1" dirty="0">
                <a:latin typeface="휴먼명조" pitchFamily="2" charset="-127"/>
                <a:ea typeface="휴먼명조" pitchFamily="2" charset="-127"/>
              </a:rPr>
              <a:t>, </a:t>
            </a:r>
            <a:r>
              <a:rPr lang="ko-KR" altLang="en-US" sz="900" b="1" dirty="0">
                <a:latin typeface="휴먼명조" pitchFamily="2" charset="-127"/>
                <a:ea typeface="휴먼명조" pitchFamily="2" charset="-127"/>
              </a:rPr>
              <a:t>지식재산연구소</a:t>
            </a:r>
            <a:r>
              <a:rPr lang="en-US" altLang="ko-KR" sz="900" b="1" dirty="0">
                <a:latin typeface="휴먼명조" pitchFamily="2" charset="-127"/>
                <a:ea typeface="휴먼명조" pitchFamily="2" charset="-127"/>
              </a:rPr>
              <a:t>, 2006.3</a:t>
            </a:r>
          </a:p>
        </p:txBody>
      </p:sp>
      <p:grpSp>
        <p:nvGrpSpPr>
          <p:cNvPr id="11" name="그룹 89"/>
          <p:cNvGrpSpPr>
            <a:grpSpLocks/>
          </p:cNvGrpSpPr>
          <p:nvPr/>
        </p:nvGrpSpPr>
        <p:grpSpPr bwMode="auto">
          <a:xfrm>
            <a:off x="428625" y="1052736"/>
            <a:ext cx="8215313" cy="5000625"/>
            <a:chOff x="500034" y="1000108"/>
            <a:chExt cx="8215370" cy="5000660"/>
          </a:xfrm>
        </p:grpSpPr>
        <p:cxnSp>
          <p:nvCxnSpPr>
            <p:cNvPr id="12" name="직선 연결선 11"/>
            <p:cNvCxnSpPr/>
            <p:nvPr/>
          </p:nvCxnSpPr>
          <p:spPr>
            <a:xfrm rot="10800000" flipH="1">
              <a:off x="2571736" y="1785925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10800000" flipH="1">
              <a:off x="2571736" y="2357429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rot="10800000" flipH="1">
              <a:off x="2571736" y="2928933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10800000" flipH="1">
              <a:off x="2571736" y="3500437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0800000" flipH="1">
              <a:off x="2571736" y="4071941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10800000" flipH="1">
              <a:off x="2571736" y="4643445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rot="10800000" flipH="1">
              <a:off x="2571736" y="5214949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10800000" flipH="1">
              <a:off x="2571736" y="5786453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>
              <a:stCxn id="21" idx="1"/>
              <a:endCxn id="23" idx="3"/>
            </p:cNvCxnSpPr>
            <p:nvPr/>
          </p:nvCxnSpPr>
          <p:spPr>
            <a:xfrm rot="10800000" flipH="1">
              <a:off x="2571736" y="1214421"/>
              <a:ext cx="54292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직사각형 20"/>
            <p:cNvSpPr/>
            <p:nvPr/>
          </p:nvSpPr>
          <p:spPr>
            <a:xfrm>
              <a:off x="2571736" y="1000108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영업비밀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 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643306" y="1000108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영업적인 노하우 또는 핵심고객목록의 도용 등 부정경쟁행위의 금지</a:t>
              </a: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6500826" y="1000108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민법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, 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형법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, 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부정경쟁방지법</a:t>
              </a: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571736" y="1571612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식물신품종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643306" y="1571612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농산물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, 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임산물 및 수산물을 위해 재배된 식물의 신품종</a:t>
              </a: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500826" y="1571612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종묘법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571736" y="2143116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회로배치권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643306" y="2143116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반도체 집적회로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(IC)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의 회로소자나 동선의 배치 패턴에 관한 것</a:t>
              </a: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500826" y="2143116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반도체 집적회로    배치에 관한 법률</a:t>
              </a: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571736" y="2714620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저작권 및 저작인접권</a:t>
              </a: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643306" y="2714620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영업적인 노하우 또는 핵심고객목록의 도용 등 부정경쟁행위의 금지</a:t>
              </a: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500826" y="2714620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저작권법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571736" y="3286124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특허권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3643306" y="3286124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자연법칙을 이용한 기술적 사상의 창작으로서 새롭고 고도한 것</a:t>
              </a: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6500826" y="3286124"/>
              <a:ext cx="1500198" cy="42862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600" b="1" dirty="0">
                  <a:solidFill>
                    <a:srgbClr val="FFFF00"/>
                  </a:solidFill>
                </a:rPr>
                <a:t>특허법</a:t>
              </a: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571736" y="3857628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실용신안권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643306" y="3857628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자연법칙을 이용한 기술적 사상의 창작으로서 물품의 개선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, 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개량적 고안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6500826" y="3857628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실용산안법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2571736" y="4429132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디자인권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3643306" y="4429132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물품의 형상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, 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색채 또는 이들을 결합한 것으로 시각적으로 미감을 일으키는 것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6500826" y="4429132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디자인법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571736" y="5000636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상표권</a:t>
              </a: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3643306" y="5000636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자기의 업무에 관련된 상품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/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서비스와 타인의 상품</a:t>
              </a:r>
              <a:r>
                <a:rPr lang="en-US" altLang="ko-KR" sz="1100" b="1" dirty="0">
                  <a:solidFill>
                    <a:schemeClr val="tx1"/>
                  </a:solidFill>
                </a:rPr>
                <a:t>/</a:t>
              </a:r>
              <a:r>
                <a:rPr lang="ko-KR" altLang="en-US" sz="1100" b="1" dirty="0">
                  <a:solidFill>
                    <a:schemeClr val="tx1"/>
                  </a:solidFill>
                </a:rPr>
                <a:t>서비스를 식별하기 위한 것</a:t>
              </a: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6500826" y="5000636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상표법</a:t>
              </a: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2571736" y="5572140"/>
              <a:ext cx="928693" cy="428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 err="1">
                  <a:solidFill>
                    <a:schemeClr val="tx1"/>
                  </a:solidFill>
                </a:rPr>
                <a:t>상호권</a:t>
              </a:r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3643306" y="5572140"/>
              <a:ext cx="2714644" cy="4286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상인이 영업상 타인과 식별하여 자기를 표시하는 명칭</a:t>
              </a: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6500826" y="5572140"/>
              <a:ext cx="1500198" cy="4286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상법</a:t>
              </a: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358214" y="3643313"/>
              <a:ext cx="357190" cy="135732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산</a:t>
              </a:r>
              <a:endParaRPr lang="en-US" altLang="ko-KR" sz="11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업</a:t>
              </a:r>
              <a:endParaRPr lang="en-US" altLang="ko-KR" sz="11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재</a:t>
              </a:r>
              <a:endParaRPr lang="en-US" altLang="ko-KR" sz="11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산</a:t>
              </a:r>
              <a:endParaRPr lang="en-US" altLang="ko-KR" sz="11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권</a:t>
              </a: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285852" y="1714488"/>
              <a:ext cx="785817" cy="8572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지적     창조물에 의한</a:t>
              </a:r>
              <a:endParaRPr lang="en-US" altLang="ko-KR" sz="11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권리</a:t>
              </a: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285852" y="5000636"/>
              <a:ext cx="785817" cy="10001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영업표식에 관한 권리</a:t>
              </a: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500034" y="3286124"/>
              <a:ext cx="928694" cy="714380"/>
            </a:xfrm>
            <a:prstGeom prst="rect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400" b="1" dirty="0">
                  <a:solidFill>
                    <a:schemeClr val="tx1"/>
                  </a:solidFill>
                </a:rPr>
                <a:t>지식</a:t>
              </a:r>
              <a:endParaRPr lang="en-US" altLang="ko-KR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ko-KR" altLang="en-US" sz="1400" b="1" dirty="0">
                  <a:solidFill>
                    <a:schemeClr val="tx1"/>
                  </a:solidFill>
                </a:rPr>
                <a:t>재산권</a:t>
              </a:r>
              <a:endParaRPr lang="en-US" altLang="ko-KR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en-US" altLang="ko-KR" sz="1400" b="1" dirty="0">
                  <a:solidFill>
                    <a:schemeClr val="tx1"/>
                  </a:solidFill>
                </a:rPr>
                <a:t>(IPR)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꺾인 연결선 51"/>
            <p:cNvCxnSpPr>
              <a:stCxn id="50" idx="3"/>
              <a:endCxn id="42" idx="1"/>
            </p:cNvCxnSpPr>
            <p:nvPr/>
          </p:nvCxnSpPr>
          <p:spPr>
            <a:xfrm flipV="1">
              <a:off x="2071670" y="5214949"/>
              <a:ext cx="500066" cy="28575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꺾인 연결선 52"/>
            <p:cNvCxnSpPr>
              <a:stCxn id="50" idx="3"/>
              <a:endCxn id="45" idx="1"/>
            </p:cNvCxnSpPr>
            <p:nvPr/>
          </p:nvCxnSpPr>
          <p:spPr>
            <a:xfrm>
              <a:off x="2071670" y="5500701"/>
              <a:ext cx="500066" cy="28575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꺾인 연결선 53"/>
            <p:cNvCxnSpPr>
              <a:stCxn id="49" idx="3"/>
              <a:endCxn id="21" idx="1"/>
            </p:cNvCxnSpPr>
            <p:nvPr/>
          </p:nvCxnSpPr>
          <p:spPr>
            <a:xfrm flipV="1">
              <a:off x="2071670" y="1214421"/>
              <a:ext cx="500066" cy="92869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꺾인 연결선 54"/>
            <p:cNvCxnSpPr>
              <a:stCxn id="49" idx="3"/>
              <a:endCxn id="24" idx="1"/>
            </p:cNvCxnSpPr>
            <p:nvPr/>
          </p:nvCxnSpPr>
          <p:spPr>
            <a:xfrm flipV="1">
              <a:off x="2071670" y="1785925"/>
              <a:ext cx="500066" cy="35719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꺾인 연결선 55"/>
            <p:cNvCxnSpPr>
              <a:stCxn id="49" idx="3"/>
              <a:endCxn id="27" idx="1"/>
            </p:cNvCxnSpPr>
            <p:nvPr/>
          </p:nvCxnSpPr>
          <p:spPr>
            <a:xfrm>
              <a:off x="2071670" y="2143116"/>
              <a:ext cx="500066" cy="21431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꺾인 연결선 56"/>
            <p:cNvCxnSpPr>
              <a:stCxn id="49" idx="3"/>
              <a:endCxn id="30" idx="1"/>
            </p:cNvCxnSpPr>
            <p:nvPr/>
          </p:nvCxnSpPr>
          <p:spPr>
            <a:xfrm>
              <a:off x="2071670" y="2143116"/>
              <a:ext cx="500066" cy="785817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꺾인 연결선 57"/>
            <p:cNvCxnSpPr>
              <a:stCxn id="49" idx="3"/>
              <a:endCxn id="33" idx="1"/>
            </p:cNvCxnSpPr>
            <p:nvPr/>
          </p:nvCxnSpPr>
          <p:spPr>
            <a:xfrm>
              <a:off x="2071670" y="2143116"/>
              <a:ext cx="500066" cy="135732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꺾인 연결선 58"/>
            <p:cNvCxnSpPr>
              <a:stCxn id="49" idx="3"/>
              <a:endCxn id="36" idx="1"/>
            </p:cNvCxnSpPr>
            <p:nvPr/>
          </p:nvCxnSpPr>
          <p:spPr>
            <a:xfrm>
              <a:off x="2071670" y="2143116"/>
              <a:ext cx="500066" cy="192882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꺾인 연결선 59"/>
            <p:cNvCxnSpPr>
              <a:stCxn id="49" idx="3"/>
              <a:endCxn id="39" idx="1"/>
            </p:cNvCxnSpPr>
            <p:nvPr/>
          </p:nvCxnSpPr>
          <p:spPr>
            <a:xfrm>
              <a:off x="2071670" y="2143116"/>
              <a:ext cx="500066" cy="2500329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직사각형 60"/>
            <p:cNvSpPr/>
            <p:nvPr/>
          </p:nvSpPr>
          <p:spPr>
            <a:xfrm>
              <a:off x="8358214" y="1357297"/>
              <a:ext cx="357190" cy="135732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</a:rPr>
                <a:t>신지식재산권</a:t>
              </a:r>
            </a:p>
          </p:txBody>
        </p:sp>
        <p:cxnSp>
          <p:nvCxnSpPr>
            <p:cNvPr id="62" name="Shape 61"/>
            <p:cNvCxnSpPr>
              <a:stCxn id="51" idx="0"/>
              <a:endCxn id="49" idx="1"/>
            </p:cNvCxnSpPr>
            <p:nvPr/>
          </p:nvCxnSpPr>
          <p:spPr>
            <a:xfrm rot="5400000" flipH="1" flipV="1">
              <a:off x="553216" y="2553487"/>
              <a:ext cx="1143008" cy="322265"/>
            </a:xfrm>
            <a:prstGeom prst="bentConnector2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hape 62"/>
            <p:cNvCxnSpPr>
              <a:stCxn id="51" idx="2"/>
              <a:endCxn id="50" idx="1"/>
            </p:cNvCxnSpPr>
            <p:nvPr/>
          </p:nvCxnSpPr>
          <p:spPr>
            <a:xfrm rot="16200000" flipH="1">
              <a:off x="374621" y="4589470"/>
              <a:ext cx="1500197" cy="322265"/>
            </a:xfrm>
            <a:prstGeom prst="bentConnector2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꺾인 연결선 63"/>
            <p:cNvCxnSpPr>
              <a:stCxn id="61" idx="1"/>
              <a:endCxn id="23" idx="3"/>
            </p:cNvCxnSpPr>
            <p:nvPr/>
          </p:nvCxnSpPr>
          <p:spPr>
            <a:xfrm rot="10800000">
              <a:off x="8001024" y="1214421"/>
              <a:ext cx="357189" cy="822331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꺾인 연결선 64"/>
            <p:cNvCxnSpPr>
              <a:stCxn id="61" idx="1"/>
              <a:endCxn id="26" idx="3"/>
            </p:cNvCxnSpPr>
            <p:nvPr/>
          </p:nvCxnSpPr>
          <p:spPr>
            <a:xfrm rot="10800000">
              <a:off x="8001024" y="1785925"/>
              <a:ext cx="357189" cy="250827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꺾인 연결선 65"/>
            <p:cNvCxnSpPr>
              <a:stCxn id="61" idx="1"/>
              <a:endCxn id="29" idx="3"/>
            </p:cNvCxnSpPr>
            <p:nvPr/>
          </p:nvCxnSpPr>
          <p:spPr>
            <a:xfrm rot="10800000" flipV="1">
              <a:off x="8001024" y="2035165"/>
              <a:ext cx="357189" cy="322264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꺾인 연결선 71"/>
            <p:cNvCxnSpPr>
              <a:stCxn id="61" idx="1"/>
              <a:endCxn id="32" idx="3"/>
            </p:cNvCxnSpPr>
            <p:nvPr/>
          </p:nvCxnSpPr>
          <p:spPr>
            <a:xfrm rot="10800000" flipV="1">
              <a:off x="8001024" y="2035165"/>
              <a:ext cx="357189" cy="893768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꺾인 연결선 72"/>
            <p:cNvCxnSpPr>
              <a:stCxn id="48" idx="1"/>
              <a:endCxn id="35" idx="3"/>
            </p:cNvCxnSpPr>
            <p:nvPr/>
          </p:nvCxnSpPr>
          <p:spPr>
            <a:xfrm rot="10800000">
              <a:off x="8001024" y="3500437"/>
              <a:ext cx="357189" cy="822331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꺾인 연결선 73"/>
            <p:cNvCxnSpPr>
              <a:stCxn id="48" idx="1"/>
              <a:endCxn id="38" idx="3"/>
            </p:cNvCxnSpPr>
            <p:nvPr/>
          </p:nvCxnSpPr>
          <p:spPr>
            <a:xfrm rot="10800000">
              <a:off x="8001024" y="4071941"/>
              <a:ext cx="357189" cy="250827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꺾인 연결선 74"/>
            <p:cNvCxnSpPr>
              <a:stCxn id="48" idx="1"/>
              <a:endCxn id="41" idx="3"/>
            </p:cNvCxnSpPr>
            <p:nvPr/>
          </p:nvCxnSpPr>
          <p:spPr>
            <a:xfrm rot="10800000" flipV="1">
              <a:off x="8001024" y="4321181"/>
              <a:ext cx="357189" cy="322264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꺾인 연결선 75"/>
            <p:cNvCxnSpPr>
              <a:stCxn id="48" idx="1"/>
              <a:endCxn id="44" idx="3"/>
            </p:cNvCxnSpPr>
            <p:nvPr/>
          </p:nvCxnSpPr>
          <p:spPr>
            <a:xfrm rot="10800000" flipV="1">
              <a:off x="8001024" y="4321181"/>
              <a:ext cx="357189" cy="893768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84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관리 및 활용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14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60363" y="1081772"/>
            <a:ext cx="8469312" cy="5083532"/>
            <a:chOff x="360363" y="927100"/>
            <a:chExt cx="8469312" cy="5083532"/>
          </a:xfrm>
        </p:grpSpPr>
        <p:grpSp>
          <p:nvGrpSpPr>
            <p:cNvPr id="8" name="그룹 9"/>
            <p:cNvGrpSpPr>
              <a:grpSpLocks/>
            </p:cNvGrpSpPr>
            <p:nvPr/>
          </p:nvGrpSpPr>
          <p:grpSpPr bwMode="auto">
            <a:xfrm>
              <a:off x="360363" y="927100"/>
              <a:ext cx="8469312" cy="4537620"/>
              <a:chOff x="360819" y="1268413"/>
              <a:chExt cx="8468856" cy="4537075"/>
            </a:xfrm>
          </p:grpSpPr>
          <p:grpSp>
            <p:nvGrpSpPr>
              <p:cNvPr id="17" name="그룹 5"/>
              <p:cNvGrpSpPr>
                <a:grpSpLocks/>
              </p:cNvGrpSpPr>
              <p:nvPr/>
            </p:nvGrpSpPr>
            <p:grpSpPr bwMode="auto">
              <a:xfrm>
                <a:off x="428625" y="1268413"/>
                <a:ext cx="8401050" cy="4537075"/>
                <a:chOff x="428625" y="1300262"/>
                <a:chExt cx="8401821" cy="4537097"/>
              </a:xfrm>
            </p:grpSpPr>
            <p:grpSp>
              <p:nvGrpSpPr>
                <p:cNvPr id="28" name="그룹 3"/>
                <p:cNvGrpSpPr>
                  <a:grpSpLocks/>
                </p:cNvGrpSpPr>
                <p:nvPr/>
              </p:nvGrpSpPr>
              <p:grpSpPr bwMode="auto">
                <a:xfrm>
                  <a:off x="428625" y="1300262"/>
                  <a:ext cx="8401821" cy="4537097"/>
                  <a:chOff x="428625" y="1516286"/>
                  <a:chExt cx="8401821" cy="4537097"/>
                </a:xfrm>
              </p:grpSpPr>
              <p:grpSp>
                <p:nvGrpSpPr>
                  <p:cNvPr id="30" name="그룹 75"/>
                  <p:cNvGrpSpPr>
                    <a:grpSpLocks/>
                  </p:cNvGrpSpPr>
                  <p:nvPr/>
                </p:nvGrpSpPr>
                <p:grpSpPr bwMode="auto">
                  <a:xfrm>
                    <a:off x="428625" y="1516286"/>
                    <a:ext cx="8354192" cy="4161779"/>
                    <a:chOff x="539552" y="1624314"/>
                    <a:chExt cx="8353695" cy="4161200"/>
                  </a:xfrm>
                </p:grpSpPr>
                <p:sp>
                  <p:nvSpPr>
                    <p:cNvPr id="35" name="타원 34"/>
                    <p:cNvSpPr/>
                    <p:nvPr/>
                  </p:nvSpPr>
                  <p:spPr>
                    <a:xfrm>
                      <a:off x="540004" y="3703410"/>
                      <a:ext cx="1152500" cy="714193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 anchorCtr="1"/>
                    <a:lstStyle/>
                    <a:p>
                      <a:pPr algn="ctr"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+mn-ea"/>
                        </a:rPr>
                        <a:t>Infra</a:t>
                      </a:r>
                    </a:p>
                    <a:p>
                      <a:pPr algn="ctr"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+mn-ea"/>
                        </a:rPr>
                        <a:t>Inputs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+mn-ea"/>
                        </a:rPr>
                        <a:t> </a:t>
                      </a:r>
                    </a:p>
                  </p:txBody>
                </p:sp>
                <p:sp>
                  <p:nvSpPr>
                    <p:cNvPr id="36" name="직사각형 35"/>
                    <p:cNvSpPr/>
                    <p:nvPr/>
                  </p:nvSpPr>
                  <p:spPr>
                    <a:xfrm>
                      <a:off x="1897288" y="3649449"/>
                      <a:ext cx="852469" cy="771329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 anchorCtr="1"/>
                    <a:lstStyle/>
                    <a:p>
                      <a:pPr algn="ctr"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R&amp;D</a:t>
                      </a:r>
                    </a:p>
                    <a:p>
                      <a:pPr algn="ctr">
                        <a:defRPr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수행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  <a:p>
                      <a:pPr algn="ctr"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(Throughputs)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</p:txBody>
                </p:sp>
                <p:sp>
                  <p:nvSpPr>
                    <p:cNvPr id="37" name="타원 36"/>
                    <p:cNvSpPr/>
                    <p:nvPr/>
                  </p:nvSpPr>
                  <p:spPr>
                    <a:xfrm>
                      <a:off x="2940252" y="3663733"/>
                      <a:ext cx="1262036" cy="687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 anchorCtr="1"/>
                    <a:lstStyle/>
                    <a:p>
                      <a:pPr algn="ctr">
                        <a:defRPr/>
                      </a:pP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Outputs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 </a:t>
                      </a:r>
                    </a:p>
                  </p:txBody>
                </p:sp>
                <p:sp>
                  <p:nvSpPr>
                    <p:cNvPr id="38" name="타원 37"/>
                    <p:cNvSpPr/>
                    <p:nvPr/>
                  </p:nvSpPr>
                  <p:spPr>
                    <a:xfrm>
                      <a:off x="5769116" y="3622468"/>
                      <a:ext cx="1530317" cy="69990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 anchorCtr="1"/>
                    <a:lstStyle/>
                    <a:p>
                      <a:pPr algn="ctr">
                        <a:defRPr/>
                      </a:pPr>
                      <a:r>
                        <a:rPr lang="en-US" altLang="ko-KR" sz="1400" b="1" dirty="0">
                          <a:solidFill>
                            <a:srgbClr val="FFFF00"/>
                          </a:solidFill>
                          <a:latin typeface="+mn-ea"/>
                        </a:rPr>
                        <a:t>Outcomes</a:t>
                      </a:r>
                      <a:endParaRPr lang="ko-KR" altLang="en-US" sz="1400" b="1" dirty="0">
                        <a:solidFill>
                          <a:srgbClr val="FFFF00"/>
                        </a:solidFill>
                        <a:latin typeface="+mn-ea"/>
                      </a:endParaRPr>
                    </a:p>
                  </p:txBody>
                </p:sp>
                <p:sp>
                  <p:nvSpPr>
                    <p:cNvPr id="39" name="직사각형 38"/>
                    <p:cNvSpPr/>
                    <p:nvPr/>
                  </p:nvSpPr>
                  <p:spPr>
                    <a:xfrm>
                      <a:off x="4397546" y="2384534"/>
                      <a:ext cx="1247748" cy="844335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34925" cmpd="dbl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36000" rIns="36000" anchor="ctr" anchorCtr="1"/>
                    <a:lstStyle/>
                    <a:p>
                      <a:pPr algn="ctr"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+mn-ea"/>
                        </a:rPr>
                        <a:t>Process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+mn-ea"/>
                        </a:rPr>
                        <a:t> </a:t>
                      </a:r>
                      <a:endParaRPr lang="en-US" altLang="ko-KR" sz="16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  <a:p>
                      <a:pPr algn="ctr">
                        <a:defRPr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발효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및 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  <a:p>
                      <a:pPr algn="ctr">
                        <a:defRPr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부가가치화 과정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</a:rPr>
                        <a:t> 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</p:txBody>
                </p:sp>
                <p:sp>
                  <p:nvSpPr>
                    <p:cNvPr id="40" name="오른쪽 화살표 39"/>
                    <p:cNvSpPr/>
                    <p:nvPr/>
                  </p:nvSpPr>
                  <p:spPr>
                    <a:xfrm>
                      <a:off x="1692504" y="3989087"/>
                      <a:ext cx="174621" cy="71420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ko-KR" altLang="en-US" b="1">
                        <a:latin typeface="+mn-ea"/>
                      </a:endParaRPr>
                    </a:p>
                  </p:txBody>
                </p:sp>
                <p:sp>
                  <p:nvSpPr>
                    <p:cNvPr id="41" name="오른쪽 화살표 40"/>
                    <p:cNvSpPr/>
                    <p:nvPr/>
                  </p:nvSpPr>
                  <p:spPr>
                    <a:xfrm>
                      <a:off x="2762456" y="3989087"/>
                      <a:ext cx="177796" cy="71420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ko-KR" altLang="en-US" b="1">
                        <a:latin typeface="+mn-ea"/>
                      </a:endParaRPr>
                    </a:p>
                  </p:txBody>
                </p:sp>
                <p:sp>
                  <p:nvSpPr>
                    <p:cNvPr id="42" name="오른쪽 화살표 41"/>
                    <p:cNvSpPr/>
                    <p:nvPr/>
                  </p:nvSpPr>
                  <p:spPr>
                    <a:xfrm>
                      <a:off x="4211813" y="3962107"/>
                      <a:ext cx="179383" cy="71419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ko-KR" altLang="en-US" b="1">
                        <a:latin typeface="+mn-ea"/>
                      </a:endParaRPr>
                    </a:p>
                  </p:txBody>
                </p:sp>
                <p:cxnSp>
                  <p:nvCxnSpPr>
                    <p:cNvPr id="43" name="Shape 12"/>
                    <p:cNvCxnSpPr>
                      <a:stCxn id="37" idx="0"/>
                      <a:endCxn id="39" idx="1"/>
                    </p:cNvCxnSpPr>
                    <p:nvPr/>
                  </p:nvCxnSpPr>
                  <p:spPr>
                    <a:xfrm rot="5400000" flipH="1" flipV="1">
                      <a:off x="3555496" y="2821682"/>
                      <a:ext cx="857032" cy="827069"/>
                    </a:xfrm>
                    <a:prstGeom prst="bentConnector2">
                      <a:avLst/>
                    </a:prstGeom>
                    <a:ln w="38100">
                      <a:solidFill>
                        <a:srgbClr val="7030A0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hape 14"/>
                    <p:cNvCxnSpPr>
                      <a:stCxn id="39" idx="3"/>
                      <a:endCxn id="38" idx="0"/>
                    </p:cNvCxnSpPr>
                    <p:nvPr/>
                  </p:nvCxnSpPr>
                  <p:spPr>
                    <a:xfrm>
                      <a:off x="5645294" y="2806701"/>
                      <a:ext cx="888981" cy="815767"/>
                    </a:xfrm>
                    <a:prstGeom prst="bentConnector2">
                      <a:avLst/>
                    </a:prstGeom>
                    <a:ln w="38100">
                      <a:solidFill>
                        <a:srgbClr val="7030A0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TextBox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74939" y="4508068"/>
                      <a:ext cx="984229" cy="12776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R&amp;D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계획서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체계적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연구기반 조성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산학연 연구 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N/W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구축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연구비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투입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사전평가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dirty="0" smtClean="0">
                        <a:latin typeface="+mn-ea"/>
                        <a:ea typeface="+mn-ea"/>
                      </a:endParaRPr>
                    </a:p>
                  </p:txBody>
                </p:sp>
                <p:sp>
                  <p:nvSpPr>
                    <p:cNvPr id="46" name="TextBox 4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36953" y="4576313"/>
                      <a:ext cx="1155675" cy="110779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목표 구체화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문제해결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산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학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연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관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기초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원천연구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체계적 수행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중간평가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dirty="0" smtClean="0">
                        <a:latin typeface="+mn-ea"/>
                        <a:ea typeface="+mn-ea"/>
                      </a:endParaRPr>
                    </a:p>
                  </p:txBody>
                </p:sp>
                <p:sp>
                  <p:nvSpPr>
                    <p:cNvPr id="47" name="TextBox 4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76754" y="4720739"/>
                      <a:ext cx="1428719" cy="9379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R&amp;D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성과물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과학적 원리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이론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특허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논문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시제품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 Knowhow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등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완료평가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dirty="0" smtClean="0">
                        <a:latin typeface="+mn-ea"/>
                        <a:ea typeface="+mn-ea"/>
                      </a:endParaRPr>
                    </a:p>
                  </p:txBody>
                </p:sp>
                <p:sp>
                  <p:nvSpPr>
                    <p:cNvPr id="48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870714" y="4830248"/>
                      <a:ext cx="1428719" cy="9379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R&amp;D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성과물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연구개발 성과 활용 및 확산 결과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비용절감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매출증대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품질개선 등</a:t>
                      </a:r>
                    </a:p>
                  </p:txBody>
                </p:sp>
                <p:sp>
                  <p:nvSpPr>
                    <p:cNvPr id="49" name="직사각형 48"/>
                    <p:cNvSpPr/>
                    <p:nvPr/>
                  </p:nvSpPr>
                  <p:spPr>
                    <a:xfrm>
                      <a:off x="4427708" y="3631991"/>
                      <a:ext cx="1109638" cy="73165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 anchorCtr="1"/>
                    <a:lstStyle/>
                    <a:p>
                      <a:pPr algn="ctr">
                        <a:defRPr/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추가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R&amp;D</a:t>
                      </a:r>
                    </a:p>
                    <a:p>
                      <a:pPr algn="ctr">
                        <a:defRPr/>
                      </a:pP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Process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</p:txBody>
                </p:sp>
                <p:sp>
                  <p:nvSpPr>
                    <p:cNvPr id="50" name="오른쪽 화살표 49"/>
                    <p:cNvSpPr/>
                    <p:nvPr/>
                  </p:nvSpPr>
                  <p:spPr>
                    <a:xfrm>
                      <a:off x="5567509" y="3935126"/>
                      <a:ext cx="177796" cy="71420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ko-KR" altLang="en-US" b="1">
                        <a:latin typeface="+mn-ea"/>
                      </a:endParaRPr>
                    </a:p>
                  </p:txBody>
                </p:sp>
                <p:sp>
                  <p:nvSpPr>
                    <p:cNvPr id="51" name="TextBox 4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56272" y="1624314"/>
                      <a:ext cx="2928875" cy="70784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marL="87313" indent="-87313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eaLnBrk="1" hangingPunct="1">
                        <a:buFont typeface="Wingdings" pitchFamily="2" charset="2"/>
                        <a:buChar char="§"/>
                        <a:defRPr/>
                      </a:pPr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기초 연구개발 성과물 평가 및 의사결정</a:t>
                      </a:r>
                      <a:endParaRPr lang="en-US" altLang="ko-KR" sz="1000" b="1" dirty="0" smtClean="0">
                        <a:latin typeface="+mn-ea"/>
                        <a:ea typeface="+mn-ea"/>
                      </a:endParaRPr>
                    </a:p>
                    <a:p>
                      <a:pPr eaLnBrk="1" hangingPunct="1">
                        <a:buFont typeface="Wingdings" pitchFamily="2" charset="2"/>
                        <a:buChar char="§"/>
                        <a:defRPr/>
                      </a:pPr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성과물 활용 및 확산 전략 수립</a:t>
                      </a:r>
                      <a:endParaRPr lang="en-US" altLang="ko-KR" sz="1000" b="1" dirty="0" smtClean="0">
                        <a:latin typeface="+mn-ea"/>
                        <a:ea typeface="+mn-ea"/>
                      </a:endParaRPr>
                    </a:p>
                    <a:p>
                      <a:pPr eaLnBrk="1" hangingPunct="1">
                        <a:buFont typeface="Wingdings" pitchFamily="2" charset="2"/>
                        <a:buChar char="§"/>
                        <a:defRPr/>
                      </a:pPr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성과물 활용 및 확산 지원 방안 수립 및 실행</a:t>
                      </a:r>
                      <a:endParaRPr lang="en-US" altLang="ko-KR" sz="1000" b="1" dirty="0" smtClean="0">
                        <a:latin typeface="+mn-ea"/>
                        <a:ea typeface="+mn-ea"/>
                      </a:endParaRPr>
                    </a:p>
                    <a:p>
                      <a:pPr eaLnBrk="1" hangingPunct="1">
                        <a:buFont typeface="Wingdings" pitchFamily="2" charset="2"/>
                        <a:buChar char="§"/>
                        <a:defRPr/>
                      </a:pPr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기술이전 및 사업화 추진</a:t>
                      </a:r>
                    </a:p>
                  </p:txBody>
                </p:sp>
                <p:sp>
                  <p:nvSpPr>
                    <p:cNvPr id="52" name="TextBox 4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00711" y="4838184"/>
                      <a:ext cx="1428719" cy="7681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응용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개발연구 및 실용화 추진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인력양성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지식확산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기술이전 및 사업화</a:t>
                      </a:r>
                    </a:p>
                  </p:txBody>
                </p:sp>
                <p:sp>
                  <p:nvSpPr>
                    <p:cNvPr id="53" name="위쪽/아래쪽 화살표 52"/>
                    <p:cNvSpPr/>
                    <p:nvPr/>
                  </p:nvSpPr>
                  <p:spPr>
                    <a:xfrm>
                      <a:off x="4910298" y="3243152"/>
                      <a:ext cx="231770" cy="388839"/>
                    </a:xfrm>
                    <a:prstGeom prst="upDownArrow">
                      <a:avLst/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ko-KR" altLang="en-US" b="1">
                        <a:latin typeface="+mn-ea"/>
                      </a:endParaRPr>
                    </a:p>
                  </p:txBody>
                </p:sp>
                <p:cxnSp>
                  <p:nvCxnSpPr>
                    <p:cNvPr id="54" name="꺾인 연결선 53"/>
                    <p:cNvCxnSpPr>
                      <a:stCxn id="37" idx="4"/>
                      <a:endCxn id="38" idx="4"/>
                    </p:cNvCxnSpPr>
                    <p:nvPr/>
                  </p:nvCxnSpPr>
                  <p:spPr>
                    <a:xfrm rot="5400000" flipH="1" flipV="1">
                      <a:off x="5038091" y="2854763"/>
                      <a:ext cx="28568" cy="2963798"/>
                    </a:xfrm>
                    <a:prstGeom prst="bentConnector3">
                      <a:avLst>
                        <a:gd name="adj1" fmla="val -799972"/>
                      </a:avLst>
                    </a:prstGeom>
                    <a:ln w="34925">
                      <a:solidFill>
                        <a:srgbClr val="00B050"/>
                      </a:solidFill>
                      <a:prstDash val="sys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5" name="타원 54"/>
                    <p:cNvSpPr/>
                    <p:nvPr/>
                  </p:nvSpPr>
                  <p:spPr>
                    <a:xfrm>
                      <a:off x="7510567" y="3644688"/>
                      <a:ext cx="1211236" cy="6888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 anchorCtr="1"/>
                    <a:lstStyle/>
                    <a:p>
                      <a:pPr algn="ctr">
                        <a:defRPr/>
                      </a:pP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Impacts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+mn-ea"/>
                        </a:rPr>
                        <a:t> </a:t>
                      </a:r>
                    </a:p>
                  </p:txBody>
                </p:sp>
                <p:sp>
                  <p:nvSpPr>
                    <p:cNvPr id="56" name="TextBox 6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64530" y="4866752"/>
                      <a:ext cx="1428719" cy="7681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R&amp;D 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성과물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새로운 문화형성</a:t>
                      </a: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, 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인간 삶의 질 향상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eaLnBrk="1" hangingPunct="1">
                        <a:defRPr/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국가경쟁력 향상</a:t>
                      </a:r>
                    </a:p>
                  </p:txBody>
                </p:sp>
                <p:cxnSp>
                  <p:nvCxnSpPr>
                    <p:cNvPr id="57" name="꺾인 연결선 56"/>
                    <p:cNvCxnSpPr>
                      <a:stCxn id="38" idx="7"/>
                      <a:endCxn id="55" idx="0"/>
                    </p:cNvCxnSpPr>
                    <p:nvPr/>
                  </p:nvCxnSpPr>
                  <p:spPr>
                    <a:xfrm rot="5400000" flipH="1" flipV="1">
                      <a:off x="7556612" y="3163677"/>
                      <a:ext cx="79355" cy="1041378"/>
                    </a:xfrm>
                    <a:prstGeom prst="bentConnector3">
                      <a:avLst>
                        <a:gd name="adj1" fmla="val 414849"/>
                      </a:avLst>
                    </a:prstGeom>
                    <a:ln w="3175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꺾인 연결선 57"/>
                    <p:cNvCxnSpPr>
                      <a:stCxn id="38" idx="5"/>
                      <a:endCxn id="55" idx="4"/>
                    </p:cNvCxnSpPr>
                    <p:nvPr/>
                  </p:nvCxnSpPr>
                  <p:spPr>
                    <a:xfrm rot="16200000" flipH="1">
                      <a:off x="7539154" y="3755663"/>
                      <a:ext cx="114271" cy="1041378"/>
                    </a:xfrm>
                    <a:prstGeom prst="bentConnector3">
                      <a:avLst>
                        <a:gd name="adj1" fmla="val 301587"/>
                      </a:avLst>
                    </a:prstGeom>
                    <a:ln w="3175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9" name="TextBox 7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164499" y="2924146"/>
                      <a:ext cx="1276322" cy="3999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/>
                  </p:spPr>
                  <p:txBody>
                    <a:bodyPr>
                      <a:spAutoFit/>
                    </a:bodyPr>
                    <a:lstStyle>
                      <a:lvl1pPr marL="87313" indent="-87313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hangingPunct="0"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eaLnBrk="1" hangingPunct="1">
                        <a:buFont typeface="Wingdings" pitchFamily="2" charset="2"/>
                        <a:buChar char="§"/>
                        <a:defRPr/>
                      </a:pPr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타 분야로의 파급</a:t>
                      </a:r>
                      <a:endParaRPr lang="en-US" altLang="ko-KR" sz="1000" b="1" dirty="0" smtClean="0">
                        <a:latin typeface="+mn-ea"/>
                        <a:ea typeface="+mn-ea"/>
                      </a:endParaRPr>
                    </a:p>
                    <a:p>
                      <a:pPr eaLnBrk="1" hangingPunct="1">
                        <a:buFont typeface="Wingdings" pitchFamily="2" charset="2"/>
                        <a:buChar char="§"/>
                        <a:defRPr/>
                      </a:pPr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확산</a:t>
                      </a:r>
                      <a:r>
                        <a:rPr lang="en-US" altLang="ko-KR" sz="1000" b="1" dirty="0" smtClean="0">
                          <a:latin typeface="+mn-ea"/>
                          <a:ea typeface="+mn-ea"/>
                        </a:rPr>
                        <a:t>(Diffusion)</a:t>
                      </a:r>
                      <a:endParaRPr lang="ko-KR" altLang="en-US" sz="1000" b="1" dirty="0" smtClean="0">
                        <a:latin typeface="+mn-ea"/>
                        <a:ea typeface="+mn-ea"/>
                      </a:endParaRPr>
                    </a:p>
                  </p:txBody>
                </p:sp>
                <p:sp>
                  <p:nvSpPr>
                    <p:cNvPr id="60" name="오른쪽 화살표 59"/>
                    <p:cNvSpPr/>
                    <p:nvPr/>
                  </p:nvSpPr>
                  <p:spPr>
                    <a:xfrm>
                      <a:off x="7315308" y="3946236"/>
                      <a:ext cx="177796" cy="71419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ko-KR" altLang="en-US" b="1">
                        <a:latin typeface="+mn-ea"/>
                      </a:endParaRPr>
                    </a:p>
                  </p:txBody>
                </p:sp>
              </p:grp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4194770" y="4351234"/>
                    <a:ext cx="1300212" cy="27619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25400">
                    <a:solidFill>
                      <a:schemeClr val="tx1"/>
                    </a:solidFill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altLang="ko-KR" sz="1200" b="1" dirty="0">
                        <a:latin typeface="+mn-ea"/>
                        <a:ea typeface="+mn-ea"/>
                      </a:rPr>
                      <a:t>Transfer(</a:t>
                    </a:r>
                    <a:r>
                      <a:rPr lang="ko-KR" altLang="en-US" sz="1200" b="1" dirty="0">
                        <a:latin typeface="+mn-ea"/>
                        <a:ea typeface="+mn-ea"/>
                      </a:rPr>
                      <a:t>활용</a:t>
                    </a:r>
                    <a:r>
                      <a:rPr lang="en-US" altLang="ko-KR" sz="1200" b="1" dirty="0">
                        <a:latin typeface="+mn-ea"/>
                        <a:ea typeface="+mn-ea"/>
                      </a:rPr>
                      <a:t>)</a:t>
                    </a:r>
                    <a:endParaRPr lang="ko-KR" altLang="en-US" sz="1200" b="1" dirty="0">
                      <a:latin typeface="+mn-ea"/>
                      <a:ea typeface="+mn-ea"/>
                    </a:endParaRPr>
                  </a:p>
                </p:txBody>
              </p:sp>
              <p:sp>
                <p:nvSpPr>
                  <p:cNvPr id="32" name="모서리가 둥근 직사각형 31"/>
                  <p:cNvSpPr/>
                  <p:nvPr/>
                </p:nvSpPr>
                <p:spPr>
                  <a:xfrm>
                    <a:off x="2627849" y="5694104"/>
                    <a:ext cx="1593911" cy="358734"/>
                  </a:xfrm>
                  <a:prstGeom prst="round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ko-KR" altLang="en-US" sz="1400" b="1" dirty="0">
                        <a:solidFill>
                          <a:schemeClr val="tx1"/>
                        </a:solidFill>
                        <a:latin typeface="+mn-ea"/>
                      </a:rPr>
                      <a:t>과학기술적 성과</a:t>
                    </a:r>
                  </a:p>
                </p:txBody>
              </p:sp>
              <p:sp>
                <p:nvSpPr>
                  <p:cNvPr id="33" name="모서리가 둥근 직사각형 32"/>
                  <p:cNvSpPr/>
                  <p:nvPr/>
                </p:nvSpPr>
                <p:spPr>
                  <a:xfrm>
                    <a:off x="5810906" y="5692518"/>
                    <a:ext cx="1257348" cy="360320"/>
                  </a:xfrm>
                  <a:prstGeom prst="round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ko-KR" altLang="en-US" sz="1400" b="1" dirty="0">
                        <a:solidFill>
                          <a:schemeClr val="tx1"/>
                        </a:solidFill>
                        <a:latin typeface="+mn-ea"/>
                      </a:rPr>
                      <a:t>경제적 성과</a:t>
                    </a:r>
                  </a:p>
                </p:txBody>
              </p:sp>
              <p:sp>
                <p:nvSpPr>
                  <p:cNvPr id="34" name="모서리가 둥근 직사각형 33"/>
                  <p:cNvSpPr/>
                  <p:nvPr/>
                </p:nvSpPr>
                <p:spPr>
                  <a:xfrm>
                    <a:off x="7236535" y="5694104"/>
                    <a:ext cx="1593911" cy="358734"/>
                  </a:xfrm>
                  <a:prstGeom prst="round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ko-KR" altLang="en-US" sz="1400" b="1" dirty="0">
                        <a:solidFill>
                          <a:schemeClr val="tx1"/>
                        </a:solidFill>
                        <a:latin typeface="+mn-ea"/>
                      </a:rPr>
                      <a:t>사회문화적 성과</a:t>
                    </a:r>
                  </a:p>
                </p:txBody>
              </p:sp>
            </p:grpSp>
            <p:sp>
              <p:nvSpPr>
                <p:cNvPr id="29" name="TextBox 28"/>
                <p:cNvSpPr txBox="1"/>
                <p:nvPr/>
              </p:nvSpPr>
              <p:spPr>
                <a:xfrm>
                  <a:off x="1980124" y="2284399"/>
                  <a:ext cx="1233534" cy="600006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algn="ctr">
                    <a:defRPr/>
                  </a:pPr>
                  <a:r>
                    <a:rPr lang="ko-KR" altLang="en-US" sz="1100" b="1" dirty="0">
                      <a:latin typeface="+mn-ea"/>
                      <a:ea typeface="+mn-ea"/>
                    </a:rPr>
                    <a:t>연구자는 직접적 경제효과를 실제적 성과로 간주</a:t>
                  </a:r>
                </a:p>
              </p:txBody>
            </p:sp>
          </p:grpSp>
          <p:grpSp>
            <p:nvGrpSpPr>
              <p:cNvPr id="18" name="Group 213"/>
              <p:cNvGrpSpPr>
                <a:grpSpLocks/>
              </p:cNvGrpSpPr>
              <p:nvPr/>
            </p:nvGrpSpPr>
            <p:grpSpPr bwMode="auto">
              <a:xfrm>
                <a:off x="761206" y="1447219"/>
                <a:ext cx="588963" cy="969963"/>
                <a:chOff x="7595676" y="2286000"/>
                <a:chExt cx="589377" cy="969806"/>
              </a:xfrm>
            </p:grpSpPr>
            <p:sp>
              <p:nvSpPr>
                <p:cNvPr id="21" name="Rectangle 214"/>
                <p:cNvSpPr/>
                <p:nvPr/>
              </p:nvSpPr>
              <p:spPr>
                <a:xfrm>
                  <a:off x="7595317" y="2899163"/>
                  <a:ext cx="589344" cy="357086"/>
                </a:xfrm>
                <a:prstGeom prst="rect">
                  <a:avLst/>
                </a:pr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  <a:alpha val="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ko-KR" altLang="ko-KR" sz="1800" smtClean="0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22" name="Group 215"/>
                <p:cNvGrpSpPr>
                  <a:grpSpLocks/>
                </p:cNvGrpSpPr>
                <p:nvPr/>
              </p:nvGrpSpPr>
              <p:grpSpPr bwMode="auto">
                <a:xfrm>
                  <a:off x="7607637" y="2285998"/>
                  <a:ext cx="571036" cy="888484"/>
                  <a:chOff x="5511589" y="4043017"/>
                  <a:chExt cx="929458" cy="1446158"/>
                </a:xfrm>
              </p:grpSpPr>
              <p:grpSp>
                <p:nvGrpSpPr>
                  <p:cNvPr id="23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511589" y="4043017"/>
                    <a:ext cx="929458" cy="1446158"/>
                    <a:chOff x="5638799" y="4876802"/>
                    <a:chExt cx="1524000" cy="2371218"/>
                  </a:xfrm>
                </p:grpSpPr>
                <p:sp>
                  <p:nvSpPr>
                    <p:cNvPr id="26" name="Chord 219"/>
                    <p:cNvSpPr/>
                    <p:nvPr/>
                  </p:nvSpPr>
                  <p:spPr>
                    <a:xfrm rot="7900539">
                      <a:off x="5638799" y="5724020"/>
                      <a:ext cx="1524000" cy="1524000"/>
                    </a:xfrm>
                    <a:prstGeom prst="chord">
                      <a:avLst>
                        <a:gd name="adj1" fmla="val 2700000"/>
                        <a:gd name="adj2" fmla="val 13931910"/>
                      </a:avLst>
                    </a:prstGeom>
                    <a:gradFill flip="none" rotWithShape="1">
                      <a:gsLst>
                        <a:gs pos="100000">
                          <a:schemeClr val="accent5">
                            <a:lumMod val="50000"/>
                          </a:schemeClr>
                        </a:gs>
                        <a:gs pos="1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accent5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ko-KR" altLang="ko-KR" sz="1800" smtClean="0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" name="Oval 220"/>
                    <p:cNvSpPr/>
                    <p:nvPr/>
                  </p:nvSpPr>
                  <p:spPr>
                    <a:xfrm>
                      <a:off x="6019800" y="4876802"/>
                      <a:ext cx="761999" cy="761999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accent5">
                            <a:lumMod val="50000"/>
                          </a:schemeClr>
                        </a:gs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accent5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ko-KR" altLang="ko-KR" sz="1800" smtClean="0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24" name="Oval 217"/>
                  <p:cNvSpPr/>
                  <p:nvPr/>
                </p:nvSpPr>
                <p:spPr>
                  <a:xfrm>
                    <a:off x="5813781" y="4081127"/>
                    <a:ext cx="325074" cy="194255"/>
                  </a:xfrm>
                  <a:prstGeom prst="ellipse">
                    <a:avLst/>
                  </a:prstGeom>
                  <a:gradFill>
                    <a:gsLst>
                      <a:gs pos="24000">
                        <a:schemeClr val="tx2">
                          <a:lumMod val="40000"/>
                          <a:lumOff val="60000"/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endParaRPr lang="ko-KR" altLang="ko-KR" sz="1800" smtClean="0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25" name="Oval 218"/>
                  <p:cNvSpPr/>
                  <p:nvPr/>
                </p:nvSpPr>
                <p:spPr>
                  <a:xfrm>
                    <a:off x="5676994" y="4600693"/>
                    <a:ext cx="598648" cy="325310"/>
                  </a:xfrm>
                  <a:prstGeom prst="ellipse">
                    <a:avLst/>
                  </a:prstGeom>
                  <a:gradFill>
                    <a:gsLst>
                      <a:gs pos="24000">
                        <a:schemeClr val="tx2">
                          <a:lumMod val="40000"/>
                          <a:lumOff val="60000"/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MS PGothic" pitchFamily="34" charset="-128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endParaRPr lang="ko-KR" altLang="ko-KR" sz="1800" smtClean="0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19" name="TextBox 18"/>
              <p:cNvSpPr txBox="1"/>
              <p:nvPr/>
            </p:nvSpPr>
            <p:spPr bwMode="auto">
              <a:xfrm>
                <a:off x="360819" y="2192227"/>
                <a:ext cx="1425498" cy="93810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r>
                  <a:rPr lang="ko-KR" altLang="en-US" sz="1100" b="1" dirty="0">
                    <a:latin typeface="+mn-ea"/>
                    <a:ea typeface="+mn-ea"/>
                  </a:rPr>
                  <a:t>아이디어 창출</a:t>
                </a:r>
                <a:endParaRPr lang="en-US" altLang="ko-KR" sz="1100" b="1" dirty="0">
                  <a:latin typeface="+mn-ea"/>
                  <a:ea typeface="+mn-ea"/>
                </a:endParaRPr>
              </a:p>
              <a:p>
                <a:pPr algn="ctr">
                  <a:defRPr/>
                </a:pPr>
                <a:r>
                  <a:rPr lang="ko-KR" altLang="en-US" sz="1100" b="1" dirty="0" err="1">
                    <a:latin typeface="+mn-ea"/>
                    <a:ea typeface="+mn-ea"/>
                  </a:rPr>
                  <a:t>트렌드</a:t>
                </a:r>
                <a:r>
                  <a:rPr lang="en-US" altLang="ko-KR" sz="1100" b="1" dirty="0">
                    <a:latin typeface="+mn-ea"/>
                    <a:ea typeface="+mn-ea"/>
                  </a:rPr>
                  <a:t>, </a:t>
                </a:r>
                <a:r>
                  <a:rPr lang="ko-KR" altLang="en-US" sz="1100" b="1" dirty="0">
                    <a:latin typeface="+mn-ea"/>
                    <a:ea typeface="+mn-ea"/>
                  </a:rPr>
                  <a:t>동향 등 정보수집 및 분석</a:t>
                </a:r>
                <a:endParaRPr lang="en-US" altLang="ko-KR" sz="1100" b="1" dirty="0">
                  <a:latin typeface="+mn-ea"/>
                  <a:ea typeface="+mn-ea"/>
                </a:endParaRPr>
              </a:p>
              <a:p>
                <a:pPr algn="ctr">
                  <a:defRPr/>
                </a:pPr>
                <a:r>
                  <a:rPr lang="ko-KR" altLang="en-US" sz="1100" b="1" dirty="0">
                    <a:latin typeface="+mn-ea"/>
                    <a:ea typeface="+mn-ea"/>
                  </a:rPr>
                  <a:t>연구기획</a:t>
                </a:r>
                <a:endParaRPr lang="en-US" altLang="ko-KR" sz="1100" b="1" dirty="0">
                  <a:latin typeface="+mn-ea"/>
                  <a:ea typeface="+mn-ea"/>
                </a:endParaRPr>
              </a:p>
              <a:p>
                <a:pPr algn="ctr">
                  <a:defRPr/>
                </a:pPr>
                <a:r>
                  <a:rPr lang="en-US" altLang="ko-KR" sz="1100" b="1" dirty="0">
                    <a:latin typeface="+mn-ea"/>
                    <a:ea typeface="+mn-ea"/>
                  </a:rPr>
                  <a:t>Issue </a:t>
                </a:r>
                <a:r>
                  <a:rPr lang="ko-KR" altLang="en-US" sz="1100" b="1" dirty="0">
                    <a:latin typeface="+mn-ea"/>
                    <a:ea typeface="+mn-ea"/>
                  </a:rPr>
                  <a:t>도출</a:t>
                </a:r>
                <a:r>
                  <a:rPr lang="en-US" altLang="ko-KR" sz="1100" b="1" dirty="0">
                    <a:latin typeface="+mn-ea"/>
                    <a:ea typeface="+mn-ea"/>
                  </a:rPr>
                  <a:t>/</a:t>
                </a:r>
                <a:r>
                  <a:rPr lang="ko-KR" altLang="en-US" sz="1100" b="1" dirty="0">
                    <a:latin typeface="+mn-ea"/>
                    <a:ea typeface="+mn-ea"/>
                  </a:rPr>
                  <a:t>선정</a:t>
                </a:r>
              </a:p>
            </p:txBody>
          </p:sp>
          <p:sp>
            <p:nvSpPr>
              <p:cNvPr id="20" name="아래쪽 화살표 19"/>
              <p:cNvSpPr/>
              <p:nvPr/>
            </p:nvSpPr>
            <p:spPr>
              <a:xfrm>
                <a:off x="875141" y="3130327"/>
                <a:ext cx="282560" cy="217461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cxnSp>
          <p:nvCxnSpPr>
            <p:cNvPr id="9" name="직선 연결선 8"/>
            <p:cNvCxnSpPr/>
            <p:nvPr/>
          </p:nvCxnSpPr>
          <p:spPr bwMode="auto">
            <a:xfrm>
              <a:off x="2740025" y="2754313"/>
              <a:ext cx="0" cy="32563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 bwMode="auto">
            <a:xfrm>
              <a:off x="1668463" y="2762250"/>
              <a:ext cx="0" cy="3248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화살표 연결선 10"/>
            <p:cNvCxnSpPr/>
            <p:nvPr/>
          </p:nvCxnSpPr>
          <p:spPr bwMode="auto">
            <a:xfrm>
              <a:off x="563563" y="5837595"/>
              <a:ext cx="112871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/>
            <p:nvPr/>
          </p:nvCxnSpPr>
          <p:spPr bwMode="auto">
            <a:xfrm>
              <a:off x="1668463" y="5837595"/>
              <a:ext cx="1071562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/>
            <p:cNvCxnSpPr/>
            <p:nvPr/>
          </p:nvCxnSpPr>
          <p:spPr bwMode="auto">
            <a:xfrm>
              <a:off x="2740025" y="5837595"/>
              <a:ext cx="5792788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4"/>
            <p:cNvSpPr txBox="1">
              <a:spLocks noChangeArrowheads="1"/>
            </p:cNvSpPr>
            <p:nvPr/>
          </p:nvSpPr>
          <p:spPr bwMode="auto">
            <a:xfrm>
              <a:off x="727202" y="5664546"/>
              <a:ext cx="734151" cy="338595"/>
            </a:xfrm>
            <a:prstGeom prst="rect">
              <a:avLst/>
            </a:prstGeom>
            <a:solidFill>
              <a:schemeClr val="accent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>
                  <a:latin typeface="HY견고딕" pitchFamily="18" charset="-127"/>
                  <a:ea typeface="HY견고딕" pitchFamily="18" charset="-127"/>
                </a:rPr>
                <a:t>Plan</a:t>
              </a:r>
              <a:endParaRPr lang="ko-KR" altLang="en-US" sz="16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TextBox 68"/>
            <p:cNvSpPr txBox="1">
              <a:spLocks noChangeArrowheads="1"/>
            </p:cNvSpPr>
            <p:nvPr/>
          </p:nvSpPr>
          <p:spPr bwMode="auto">
            <a:xfrm>
              <a:off x="1832046" y="5672037"/>
              <a:ext cx="734151" cy="338595"/>
            </a:xfrm>
            <a:prstGeom prst="rect">
              <a:avLst/>
            </a:prstGeom>
            <a:solidFill>
              <a:schemeClr val="accent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>
                  <a:latin typeface="HY견고딕" pitchFamily="18" charset="-127"/>
                  <a:ea typeface="HY견고딕" pitchFamily="18" charset="-127"/>
                </a:rPr>
                <a:t>Do</a:t>
              </a:r>
              <a:endParaRPr lang="ko-KR" altLang="en-US" sz="16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TextBox 69"/>
            <p:cNvSpPr txBox="1">
              <a:spLocks noChangeArrowheads="1"/>
            </p:cNvSpPr>
            <p:nvPr/>
          </p:nvSpPr>
          <p:spPr bwMode="auto">
            <a:xfrm>
              <a:off x="5277858" y="5661248"/>
              <a:ext cx="734151" cy="338595"/>
            </a:xfrm>
            <a:prstGeom prst="rect">
              <a:avLst/>
            </a:prstGeom>
            <a:solidFill>
              <a:schemeClr val="accent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>
                  <a:latin typeface="HY견고딕" pitchFamily="18" charset="-127"/>
                  <a:ea typeface="HY견고딕" pitchFamily="18" charset="-127"/>
                </a:rPr>
                <a:t>See</a:t>
              </a:r>
              <a:endParaRPr lang="ko-KR" altLang="en-US" sz="160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61" name="직사각형 30"/>
          <p:cNvSpPr>
            <a:spLocks noChangeArrowheads="1"/>
          </p:cNvSpPr>
          <p:nvPr/>
        </p:nvSpPr>
        <p:spPr bwMode="auto">
          <a:xfrm>
            <a:off x="473302" y="786607"/>
            <a:ext cx="33480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  R&amp;D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성과의 산출 및 확산 모형</a:t>
            </a:r>
          </a:p>
        </p:txBody>
      </p:sp>
    </p:spTree>
    <p:extLst>
      <p:ext uri="{BB962C8B-B14F-4D97-AF65-F5344CB8AC3E}">
        <p14:creationId xmlns:p14="http://schemas.microsoft.com/office/powerpoint/2010/main" val="673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투자</a:t>
            </a:r>
            <a:r>
              <a:rPr lang="en-US" altLang="ko-KR" b="1" dirty="0" smtClean="0">
                <a:solidFill>
                  <a:srgbClr val="404040"/>
                </a:solidFill>
              </a:rPr>
              <a:t> </a:t>
            </a:r>
            <a:r>
              <a:rPr lang="ko-KR" altLang="en-US" b="1" dirty="0" smtClean="0">
                <a:solidFill>
                  <a:srgbClr val="404040"/>
                </a:solidFill>
              </a:rPr>
              <a:t>및 성과 현황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1658938"/>
            <a:ext cx="7713662" cy="4303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438150" y="908050"/>
            <a:ext cx="6654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just">
              <a:buFontTx/>
              <a:buBlip>
                <a:blip r:embed="rId3"/>
              </a:buBlip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한국 정부의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R&amp;D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투자현황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(2007-2016)</a:t>
            </a:r>
          </a:p>
          <a:p>
            <a:pPr algn="just">
              <a:buFontTx/>
              <a:buBlip>
                <a:blip r:embed="rId3"/>
              </a:buBlip>
            </a:pP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최근 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10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년간 평균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8%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성장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2018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년도 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19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조 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천억원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785813" y="6021388"/>
            <a:ext cx="76009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ko-KR" altLang="en-US" sz="1100" b="1"/>
              <a:t>자료 </a:t>
            </a:r>
            <a:r>
              <a:rPr lang="en-US" altLang="ko-KR" sz="1100" b="1"/>
              <a:t>; </a:t>
            </a:r>
            <a:r>
              <a:rPr lang="ko-KR" altLang="en-US" sz="1100" b="1"/>
              <a:t>한 눈에 보는 정부 </a:t>
            </a:r>
            <a:r>
              <a:rPr lang="en-US" altLang="ko-KR" sz="1100" b="1"/>
              <a:t>R&amp;D, </a:t>
            </a:r>
            <a:r>
              <a:rPr lang="ko-KR" altLang="en-US" sz="1100" b="1"/>
              <a:t>미래창조과학부</a:t>
            </a:r>
            <a:r>
              <a:rPr lang="en-US" altLang="ko-KR" sz="1100" b="1"/>
              <a:t>, KIOSK, </a:t>
            </a:r>
            <a:r>
              <a:rPr lang="ko-KR" altLang="en-US" sz="1100" b="1"/>
              <a:t>제</a:t>
            </a:r>
            <a:r>
              <a:rPr lang="en-US" altLang="ko-KR" sz="1100" b="1"/>
              <a:t>20</a:t>
            </a:r>
            <a:r>
              <a:rPr lang="ko-KR" altLang="en-US" sz="1100" b="1"/>
              <a:t>호</a:t>
            </a:r>
            <a:r>
              <a:rPr lang="en-US" altLang="ko-KR" sz="1100" b="1"/>
              <a:t>, 2016.1</a:t>
            </a:r>
            <a:r>
              <a:rPr lang="ko-KR" altLang="en-US" sz="1100" b="1"/>
              <a:t>월</a:t>
            </a:r>
            <a:r>
              <a:rPr lang="en-US" altLang="ko-KR" sz="1100" b="1"/>
              <a:t>, NTIS, AUTM, 2016.7.25 </a:t>
            </a:r>
            <a:r>
              <a:rPr lang="ko-KR" altLang="en-US" sz="1100" b="1"/>
              <a:t>조선일보 </a:t>
            </a:r>
            <a:r>
              <a:rPr lang="en-US" altLang="ko-KR" sz="1100" b="1"/>
              <a:t>1,4,5</a:t>
            </a:r>
            <a:r>
              <a:rPr lang="ko-KR" altLang="en-US" sz="1100" b="1"/>
              <a:t>면 </a:t>
            </a:r>
            <a:r>
              <a:rPr lang="en-US" altLang="ko-KR" sz="1100" b="1"/>
              <a:t> </a:t>
            </a:r>
            <a:endParaRPr lang="ko-KR" altLang="en-US" sz="1100" b="1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5076057" y="3214688"/>
            <a:ext cx="32821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  <a:ea typeface="+mn-ea"/>
              </a:rPr>
              <a:t>한국 대학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ea typeface="+mn-ea"/>
              </a:rPr>
              <a:t>+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ea typeface="+mn-ea"/>
              </a:rPr>
              <a:t>공공연 연구생산성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ea typeface="+mn-ea"/>
              </a:rPr>
              <a:t>(‘12) : 1.73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  <a:ea typeface="+mn-ea"/>
              </a:rPr>
              <a:t>미국 대학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ea typeface="+mn-ea"/>
              </a:rPr>
              <a:t>+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ea typeface="+mn-ea"/>
              </a:rPr>
              <a:t>공공연 연구생산성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ea typeface="+mn-ea"/>
              </a:rPr>
              <a:t>(‘11) : 3.58</a:t>
            </a:r>
            <a:endParaRPr lang="ko-KR" altLang="en-US" sz="1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875" y="3741738"/>
            <a:ext cx="4786313" cy="156966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177800" indent="-177800" algn="just">
              <a:buFont typeface="Wingdings" pitchFamily="2" charset="2"/>
              <a:buChar char="§"/>
              <a:defRPr/>
            </a:pPr>
            <a:r>
              <a:rPr lang="ko-KR" altLang="en-US" sz="1200" b="1" dirty="0">
                <a:latin typeface="+mj-ea"/>
                <a:ea typeface="+mj-ea"/>
              </a:rPr>
              <a:t>세계경제포럼</a:t>
            </a:r>
            <a:r>
              <a:rPr lang="en-US" altLang="ko-KR" sz="1200" b="1" dirty="0">
                <a:latin typeface="+mj-ea"/>
                <a:ea typeface="+mj-ea"/>
              </a:rPr>
              <a:t>(WEF) </a:t>
            </a:r>
            <a:r>
              <a:rPr lang="ko-KR" altLang="en-US" sz="1200" b="1" dirty="0">
                <a:latin typeface="+mj-ea"/>
                <a:ea typeface="+mj-ea"/>
              </a:rPr>
              <a:t>국가</a:t>
            </a:r>
            <a:r>
              <a:rPr lang="en-US" altLang="ko-KR" sz="1200" b="1" dirty="0">
                <a:latin typeface="+mj-ea"/>
                <a:ea typeface="+mj-ea"/>
              </a:rPr>
              <a:t>R&amp;D</a:t>
            </a:r>
            <a:r>
              <a:rPr lang="ko-KR" altLang="en-US" sz="1200" b="1" dirty="0">
                <a:latin typeface="+mj-ea"/>
                <a:ea typeface="+mj-ea"/>
              </a:rPr>
              <a:t>경쟁력 </a:t>
            </a:r>
            <a:r>
              <a:rPr lang="en-US" altLang="ko-KR" sz="1200" b="1" dirty="0">
                <a:latin typeface="+mj-ea"/>
                <a:ea typeface="+mj-ea"/>
              </a:rPr>
              <a:t>: 11</a:t>
            </a:r>
            <a:r>
              <a:rPr lang="ko-KR" altLang="en-US" sz="1200" b="1" dirty="0">
                <a:latin typeface="+mj-ea"/>
                <a:ea typeface="+mj-ea"/>
              </a:rPr>
              <a:t>위</a:t>
            </a:r>
            <a:r>
              <a:rPr lang="en-US" altLang="ko-KR" sz="1200" b="1" dirty="0">
                <a:latin typeface="+mj-ea"/>
                <a:ea typeface="+mj-ea"/>
              </a:rPr>
              <a:t>(‘09) → 19</a:t>
            </a:r>
            <a:r>
              <a:rPr lang="ko-KR" altLang="en-US" sz="1200" b="1" dirty="0">
                <a:latin typeface="+mj-ea"/>
                <a:ea typeface="+mj-ea"/>
              </a:rPr>
              <a:t>위</a:t>
            </a:r>
            <a:r>
              <a:rPr lang="en-US" altLang="ko-KR" sz="1200" b="1" dirty="0">
                <a:latin typeface="+mj-ea"/>
                <a:ea typeface="+mj-ea"/>
              </a:rPr>
              <a:t>(‘15)</a:t>
            </a:r>
          </a:p>
          <a:p>
            <a:pPr marL="177800" indent="-177800" algn="just">
              <a:buFont typeface="Wingdings" pitchFamily="2" charset="2"/>
              <a:buChar char="§"/>
              <a:defRPr/>
            </a:pPr>
            <a:r>
              <a:rPr lang="ko-KR" altLang="en-US" sz="1200" b="1" dirty="0">
                <a:latin typeface="+mj-ea"/>
                <a:ea typeface="+mj-ea"/>
              </a:rPr>
              <a:t>휴면 특허 </a:t>
            </a:r>
            <a:r>
              <a:rPr lang="en-US" altLang="ko-KR" sz="1200" b="1" dirty="0">
                <a:latin typeface="+mj-ea"/>
                <a:ea typeface="+mj-ea"/>
              </a:rPr>
              <a:t>: 66.4%(‘13), 68.6%(‘14), 71.6%(‘15)</a:t>
            </a:r>
          </a:p>
          <a:p>
            <a:pPr marL="177800" indent="-177800" algn="just">
              <a:buFont typeface="Wingdings" pitchFamily="2" charset="2"/>
              <a:buChar char="§"/>
              <a:defRPr/>
            </a:pPr>
            <a:r>
              <a:rPr lang="ko-KR" altLang="en-US" sz="1200" b="1" dirty="0">
                <a:latin typeface="+mj-ea"/>
                <a:ea typeface="+mj-ea"/>
              </a:rPr>
              <a:t>정부 </a:t>
            </a:r>
            <a:r>
              <a:rPr lang="en-US" altLang="ko-KR" sz="1200" b="1" dirty="0">
                <a:latin typeface="+mj-ea"/>
                <a:ea typeface="+mj-ea"/>
              </a:rPr>
              <a:t>R&amp;D </a:t>
            </a:r>
            <a:r>
              <a:rPr lang="ko-KR" altLang="en-US" sz="1200" b="1" dirty="0">
                <a:latin typeface="+mj-ea"/>
                <a:ea typeface="+mj-ea"/>
              </a:rPr>
              <a:t>성과의 사업화 성공률 </a:t>
            </a:r>
            <a:r>
              <a:rPr lang="en-US" altLang="ko-KR" sz="1200" b="1" dirty="0">
                <a:latin typeface="+mj-ea"/>
                <a:ea typeface="+mj-ea"/>
              </a:rPr>
              <a:t>: 20%(2015) – </a:t>
            </a:r>
            <a:r>
              <a:rPr lang="ko-KR" altLang="en-US" sz="1200" b="1" dirty="0">
                <a:latin typeface="+mj-ea"/>
                <a:ea typeface="+mj-ea"/>
              </a:rPr>
              <a:t>영국</a:t>
            </a:r>
            <a:r>
              <a:rPr lang="en-US" altLang="ko-KR" sz="1200" b="1" dirty="0">
                <a:latin typeface="+mj-ea"/>
                <a:ea typeface="+mj-ea"/>
              </a:rPr>
              <a:t>(70.7%), </a:t>
            </a:r>
            <a:r>
              <a:rPr lang="ko-KR" altLang="en-US" sz="1200" b="1" dirty="0">
                <a:latin typeface="+mj-ea"/>
                <a:ea typeface="+mj-ea"/>
              </a:rPr>
              <a:t>미국</a:t>
            </a:r>
            <a:r>
              <a:rPr lang="en-US" altLang="ko-KR" sz="1200" b="1" dirty="0">
                <a:latin typeface="+mj-ea"/>
                <a:ea typeface="+mj-ea"/>
              </a:rPr>
              <a:t>(69.3%), </a:t>
            </a:r>
            <a:r>
              <a:rPr lang="ko-KR" altLang="en-US" sz="1200" b="1" dirty="0">
                <a:latin typeface="+mj-ea"/>
                <a:ea typeface="+mj-ea"/>
              </a:rPr>
              <a:t>일본</a:t>
            </a:r>
            <a:r>
              <a:rPr lang="en-US" altLang="ko-KR" sz="1200" b="1" dirty="0">
                <a:latin typeface="+mj-ea"/>
                <a:ea typeface="+mj-ea"/>
              </a:rPr>
              <a:t>(54.7%) </a:t>
            </a:r>
          </a:p>
          <a:p>
            <a:pPr marL="177800" indent="-177800" algn="just">
              <a:buFont typeface="Wingdings" pitchFamily="2" charset="2"/>
              <a:buChar char="§"/>
              <a:defRPr/>
            </a:pPr>
            <a:r>
              <a:rPr lang="ko-KR" altLang="en-US" sz="1200" b="1" dirty="0" err="1" smtClean="0">
                <a:latin typeface="+mj-ea"/>
                <a:ea typeface="+mj-ea"/>
              </a:rPr>
              <a:t>출연연</a:t>
            </a:r>
            <a:r>
              <a:rPr lang="ko-KR" altLang="en-US" sz="1200" b="1" dirty="0" smtClean="0">
                <a:latin typeface="+mj-ea"/>
                <a:ea typeface="+mj-ea"/>
              </a:rPr>
              <a:t> </a:t>
            </a:r>
            <a:r>
              <a:rPr lang="ko-KR" altLang="en-US" sz="1200" b="1" dirty="0">
                <a:latin typeface="+mj-ea"/>
                <a:ea typeface="+mj-ea"/>
              </a:rPr>
              <a:t>연구생산성</a:t>
            </a:r>
            <a:r>
              <a:rPr lang="en-US" altLang="ko-KR" sz="1200" b="1" dirty="0"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latin typeface="+mj-ea"/>
                <a:ea typeface="+mj-ea"/>
              </a:rPr>
              <a:t>기술료징수액</a:t>
            </a:r>
            <a:r>
              <a:rPr lang="en-US" altLang="ko-KR" sz="1200" b="1" dirty="0">
                <a:latin typeface="+mj-ea"/>
                <a:ea typeface="+mj-ea"/>
              </a:rPr>
              <a:t>/</a:t>
            </a:r>
            <a:r>
              <a:rPr lang="ko-KR" altLang="en-US" sz="1200" b="1" dirty="0">
                <a:latin typeface="+mj-ea"/>
                <a:ea typeface="+mj-ea"/>
              </a:rPr>
              <a:t>직접연구비</a:t>
            </a:r>
            <a:r>
              <a:rPr lang="en-US" altLang="ko-KR" sz="1200" b="1" dirty="0">
                <a:latin typeface="+mj-ea"/>
                <a:ea typeface="+mj-ea"/>
              </a:rPr>
              <a:t>) : </a:t>
            </a:r>
            <a:r>
              <a:rPr lang="en-US" altLang="ko-KR" sz="1200" b="1" dirty="0" smtClean="0">
                <a:latin typeface="+mj-ea"/>
                <a:ea typeface="+mj-ea"/>
              </a:rPr>
              <a:t>4.29</a:t>
            </a:r>
            <a:r>
              <a:rPr lang="en-US" altLang="ko-KR" sz="1200" b="1" dirty="0">
                <a:latin typeface="+mj-ea"/>
                <a:ea typeface="+mj-ea"/>
              </a:rPr>
              <a:t>%(‘12), 3.93%(‘13), 3.30%(‘14), 4.7%(‘15) (</a:t>
            </a:r>
            <a:r>
              <a:rPr lang="ko-KR" altLang="en-US" sz="1200" b="1" dirty="0">
                <a:latin typeface="+mj-ea"/>
                <a:ea typeface="+mj-ea"/>
              </a:rPr>
              <a:t>미국 </a:t>
            </a:r>
            <a:r>
              <a:rPr lang="en-US" altLang="ko-KR" sz="1200" b="1" dirty="0">
                <a:latin typeface="+mj-ea"/>
                <a:ea typeface="+mj-ea"/>
              </a:rPr>
              <a:t>10%, </a:t>
            </a:r>
            <a:r>
              <a:rPr lang="ko-KR" altLang="en-US" sz="1200" b="1" dirty="0">
                <a:latin typeface="+mj-ea"/>
                <a:ea typeface="+mj-ea"/>
              </a:rPr>
              <a:t>독일 </a:t>
            </a:r>
            <a:r>
              <a:rPr lang="en-US" altLang="ko-KR" sz="1200" b="1" dirty="0">
                <a:latin typeface="+mj-ea"/>
                <a:ea typeface="+mj-ea"/>
              </a:rPr>
              <a:t>7.7%)</a:t>
            </a:r>
          </a:p>
          <a:p>
            <a:pPr marL="177800" indent="-177800" algn="just">
              <a:buFont typeface="Wingdings" pitchFamily="2" charset="2"/>
              <a:buChar char="§"/>
              <a:defRPr/>
            </a:pPr>
            <a:r>
              <a:rPr lang="en-US" altLang="ko-KR" sz="1200" b="1" dirty="0">
                <a:latin typeface="+mj-ea"/>
                <a:ea typeface="+mj-ea"/>
              </a:rPr>
              <a:t>2014</a:t>
            </a:r>
            <a:r>
              <a:rPr lang="ko-KR" altLang="en-US" sz="1200" b="1" dirty="0">
                <a:latin typeface="+mj-ea"/>
                <a:ea typeface="+mj-ea"/>
              </a:rPr>
              <a:t>년 한국에서 실시된 </a:t>
            </a:r>
            <a:r>
              <a:rPr lang="en-US" altLang="ko-KR" sz="1200" b="1" dirty="0">
                <a:latin typeface="+mj-ea"/>
                <a:ea typeface="+mj-ea"/>
              </a:rPr>
              <a:t>R&amp;D </a:t>
            </a:r>
            <a:r>
              <a:rPr lang="ko-KR" altLang="en-US" sz="1200" b="1" dirty="0">
                <a:latin typeface="+mj-ea"/>
                <a:ea typeface="+mj-ea"/>
              </a:rPr>
              <a:t>중 외국의 자금지원을 받은 사업은 고작 </a:t>
            </a:r>
            <a:r>
              <a:rPr lang="en-US" altLang="ko-KR" sz="1200" b="1" dirty="0">
                <a:latin typeface="+mj-ea"/>
                <a:ea typeface="+mj-ea"/>
              </a:rPr>
              <a:t>0.7%</a:t>
            </a:r>
            <a:r>
              <a:rPr lang="ko-KR" altLang="en-US" sz="1200" b="1" dirty="0">
                <a:latin typeface="+mj-ea"/>
                <a:ea typeface="+mj-ea"/>
              </a:rPr>
              <a:t>로 </a:t>
            </a:r>
            <a:r>
              <a:rPr lang="en-US" altLang="ko-KR" sz="1200" b="1" dirty="0">
                <a:latin typeface="+mj-ea"/>
                <a:ea typeface="+mj-ea"/>
              </a:rPr>
              <a:t>OECD </a:t>
            </a:r>
            <a:r>
              <a:rPr lang="ko-KR" altLang="en-US" sz="1200" b="1" dirty="0">
                <a:latin typeface="+mj-ea"/>
                <a:ea typeface="+mj-ea"/>
              </a:rPr>
              <a:t>국가 중 최저 수준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28875" y="1785938"/>
            <a:ext cx="3643313" cy="64611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177800" indent="-177800">
              <a:buFont typeface="Wingdings" pitchFamily="2" charset="2"/>
              <a:buChar char="§"/>
              <a:defRPr/>
            </a:pPr>
            <a:r>
              <a:rPr lang="en-US" altLang="ko-KR" sz="1200" b="1" dirty="0">
                <a:latin typeface="+mj-ea"/>
                <a:ea typeface="+mj-ea"/>
              </a:rPr>
              <a:t>GDP</a:t>
            </a:r>
            <a:r>
              <a:rPr lang="ko-KR" altLang="en-US" sz="1200" b="1" dirty="0">
                <a:latin typeface="+mj-ea"/>
                <a:ea typeface="+mj-ea"/>
              </a:rPr>
              <a:t> 대비</a:t>
            </a:r>
            <a:r>
              <a:rPr lang="en-US" altLang="ko-KR" sz="1200" b="1" dirty="0">
                <a:latin typeface="+mj-ea"/>
                <a:ea typeface="+mj-ea"/>
              </a:rPr>
              <a:t> 4.29%(2014) – </a:t>
            </a:r>
            <a:r>
              <a:rPr lang="ko-KR" altLang="en-US" sz="1200" b="1" dirty="0">
                <a:latin typeface="+mj-ea"/>
                <a:ea typeface="+mj-ea"/>
              </a:rPr>
              <a:t>세계 </a:t>
            </a:r>
            <a:r>
              <a:rPr lang="en-US" altLang="ko-KR" sz="1200" b="1" dirty="0">
                <a:latin typeface="+mj-ea"/>
                <a:ea typeface="+mj-ea"/>
              </a:rPr>
              <a:t>1</a:t>
            </a:r>
            <a:r>
              <a:rPr lang="ko-KR" altLang="en-US" sz="1200" b="1" dirty="0">
                <a:latin typeface="+mj-ea"/>
                <a:ea typeface="+mj-ea"/>
              </a:rPr>
              <a:t>위</a:t>
            </a:r>
            <a:endParaRPr lang="en-US" altLang="ko-KR" sz="1200" b="1" dirty="0">
              <a:latin typeface="+mj-ea"/>
              <a:ea typeface="+mj-ea"/>
            </a:endParaRPr>
          </a:p>
          <a:p>
            <a:pPr marL="177800" indent="-177800">
              <a:buFont typeface="Wingdings" pitchFamily="2" charset="2"/>
              <a:buChar char="§"/>
              <a:defRPr/>
            </a:pPr>
            <a:r>
              <a:rPr lang="ko-KR" altLang="en-US" sz="1200" b="1" dirty="0">
                <a:latin typeface="+mj-ea"/>
                <a:ea typeface="+mj-ea"/>
              </a:rPr>
              <a:t>정부 원천기술개발</a:t>
            </a:r>
            <a:r>
              <a:rPr lang="en-US" altLang="ko-KR" sz="1200" b="1" dirty="0">
                <a:latin typeface="+mj-ea"/>
                <a:ea typeface="+mj-ea"/>
              </a:rPr>
              <a:t> </a:t>
            </a:r>
            <a:r>
              <a:rPr lang="ko-KR" altLang="en-US" sz="1200" b="1" dirty="0">
                <a:latin typeface="+mj-ea"/>
                <a:ea typeface="+mj-ea"/>
              </a:rPr>
              <a:t>과제 성공률 </a:t>
            </a:r>
            <a:r>
              <a:rPr lang="en-US" altLang="ko-KR" sz="1200" b="1" dirty="0">
                <a:latin typeface="+mj-ea"/>
                <a:ea typeface="+mj-ea"/>
              </a:rPr>
              <a:t>: 96%(2015)</a:t>
            </a:r>
          </a:p>
          <a:p>
            <a:pPr marL="177800" indent="-177800">
              <a:buFont typeface="Wingdings" pitchFamily="2" charset="2"/>
              <a:buChar char="§"/>
              <a:defRPr/>
            </a:pPr>
            <a:r>
              <a:rPr lang="ko-KR" altLang="en-US" sz="1200" b="1" dirty="0">
                <a:latin typeface="+mj-ea"/>
                <a:ea typeface="+mj-ea"/>
              </a:rPr>
              <a:t>정부 </a:t>
            </a:r>
            <a:r>
              <a:rPr lang="en-US" altLang="ko-KR" sz="1200" b="1" dirty="0">
                <a:latin typeface="+mj-ea"/>
                <a:ea typeface="+mj-ea"/>
              </a:rPr>
              <a:t>R&amp;D </a:t>
            </a:r>
            <a:r>
              <a:rPr lang="ko-KR" altLang="en-US" sz="1200" b="1" dirty="0">
                <a:latin typeface="+mj-ea"/>
                <a:ea typeface="+mj-ea"/>
              </a:rPr>
              <a:t>기초연구비 비중 </a:t>
            </a:r>
            <a:r>
              <a:rPr lang="en-US" altLang="ko-KR" sz="1200" b="1" dirty="0">
                <a:latin typeface="+mj-ea"/>
                <a:ea typeface="+mj-ea"/>
              </a:rPr>
              <a:t>: 39.0%(2016)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5929313" y="1857375"/>
            <a:ext cx="1071562" cy="500063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r>
              <a:rPr lang="en-US" altLang="ko-KR" sz="1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High</a:t>
            </a:r>
            <a:endParaRPr lang="ko-KR" altLang="en-US" sz="18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571750" y="4357688"/>
            <a:ext cx="1071563" cy="50006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r>
              <a:rPr lang="en-US" altLang="ko-KR" sz="1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Low</a:t>
            </a:r>
            <a:endParaRPr lang="ko-KR" altLang="en-US" sz="18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77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관리 및 활용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16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62" name="TextBox 35"/>
          <p:cNvSpPr txBox="1">
            <a:spLocks noChangeArrowheads="1"/>
          </p:cNvSpPr>
          <p:nvPr/>
        </p:nvSpPr>
        <p:spPr bwMode="auto">
          <a:xfrm>
            <a:off x="438150" y="858838"/>
            <a:ext cx="665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just">
              <a:buFontTx/>
              <a:buBlip>
                <a:blip r:embed="rId2"/>
              </a:buBlip>
            </a:pPr>
            <a:r>
              <a:rPr lang="en-US" altLang="ko-KR" sz="16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R&amp;D</a:t>
            </a:r>
            <a:r>
              <a:rPr lang="ko-KR" altLang="en-US" sz="16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성과 확산 전략</a:t>
            </a:r>
          </a:p>
        </p:txBody>
      </p:sp>
      <p:grpSp>
        <p:nvGrpSpPr>
          <p:cNvPr id="63" name="그룹 42"/>
          <p:cNvGrpSpPr>
            <a:grpSpLocks/>
          </p:cNvGrpSpPr>
          <p:nvPr/>
        </p:nvGrpSpPr>
        <p:grpSpPr bwMode="auto">
          <a:xfrm>
            <a:off x="323850" y="1592263"/>
            <a:ext cx="8496300" cy="4357687"/>
            <a:chOff x="323850" y="1430972"/>
            <a:chExt cx="8496300" cy="4357718"/>
          </a:xfrm>
        </p:grpSpPr>
        <p:grpSp>
          <p:nvGrpSpPr>
            <p:cNvPr id="64" name="그룹 20"/>
            <p:cNvGrpSpPr>
              <a:grpSpLocks/>
            </p:cNvGrpSpPr>
            <p:nvPr/>
          </p:nvGrpSpPr>
          <p:grpSpPr bwMode="auto">
            <a:xfrm>
              <a:off x="323850" y="1430972"/>
              <a:ext cx="8496300" cy="4357718"/>
              <a:chOff x="395536" y="1378709"/>
              <a:chExt cx="8496944" cy="4357917"/>
            </a:xfrm>
          </p:grpSpPr>
          <p:sp>
            <p:nvSpPr>
              <p:cNvPr id="73" name="직사각형 72"/>
              <p:cNvSpPr/>
              <p:nvPr/>
            </p:nvSpPr>
            <p:spPr>
              <a:xfrm>
                <a:off x="2851585" y="1539054"/>
                <a:ext cx="4551707" cy="419757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6731729" y="2783720"/>
                <a:ext cx="2160751" cy="289892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grpSp>
            <p:nvGrpSpPr>
              <p:cNvPr id="75" name="그룹 24"/>
              <p:cNvGrpSpPr>
                <a:grpSpLocks/>
              </p:cNvGrpSpPr>
              <p:nvPr/>
            </p:nvGrpSpPr>
            <p:grpSpPr bwMode="auto">
              <a:xfrm>
                <a:off x="540010" y="1624314"/>
                <a:ext cx="8352470" cy="4052903"/>
                <a:chOff x="540010" y="1624314"/>
                <a:chExt cx="8352470" cy="4052903"/>
              </a:xfrm>
            </p:grpSpPr>
            <p:sp>
              <p:nvSpPr>
                <p:cNvPr id="80" name="타원 79"/>
                <p:cNvSpPr/>
                <p:nvPr/>
              </p:nvSpPr>
              <p:spPr>
                <a:xfrm>
                  <a:off x="540010" y="3704519"/>
                  <a:ext cx="1152612" cy="714413"/>
                </a:xfrm>
                <a:prstGeom prst="ellipse">
                  <a:avLst/>
                </a:prstGeom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Infra</a:t>
                  </a:r>
                </a:p>
                <a:p>
                  <a:pPr algn="ctr">
                    <a:defRPr/>
                  </a:pP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Input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81" name="직사각형 80"/>
                <p:cNvSpPr/>
                <p:nvPr/>
              </p:nvSpPr>
              <p:spPr>
                <a:xfrm>
                  <a:off x="1897425" y="3650541"/>
                  <a:ext cx="850964" cy="77156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R&amp;D</a:t>
                  </a:r>
                </a:p>
                <a:p>
                  <a:pPr algn="ctr">
                    <a:defRPr/>
                  </a:pPr>
                  <a:r>
                    <a:rPr lang="ko-KR" altLang="en-US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수행</a:t>
                  </a:r>
                </a:p>
              </p:txBody>
            </p:sp>
            <p:sp>
              <p:nvSpPr>
                <p:cNvPr id="82" name="타원 81"/>
                <p:cNvSpPr/>
                <p:nvPr/>
              </p:nvSpPr>
              <p:spPr>
                <a:xfrm>
                  <a:off x="2969069" y="3664830"/>
                  <a:ext cx="1209767" cy="687423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Output</a:t>
                  </a:r>
                  <a:r>
                    <a:rPr lang="ko-KR" altLang="en-US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83" name="타원 82"/>
                <p:cNvSpPr/>
                <p:nvPr/>
              </p:nvSpPr>
              <p:spPr>
                <a:xfrm>
                  <a:off x="5769631" y="3623553"/>
                  <a:ext cx="1528878" cy="700124"/>
                </a:xfrm>
                <a:prstGeom prst="ellipse">
                  <a:avLst/>
                </a:prstGeom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rgbClr val="FFFF00"/>
                      </a:solidFill>
                      <a:latin typeface="HY견고딕" pitchFamily="18" charset="-127"/>
                      <a:ea typeface="HY견고딕" pitchFamily="18" charset="-127"/>
                    </a:rPr>
                    <a:t>Outcome</a:t>
                  </a:r>
                  <a:endParaRPr lang="ko-KR" altLang="en-US" sz="1400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4" name="직사각형 83"/>
                <p:cNvSpPr/>
                <p:nvPr/>
              </p:nvSpPr>
              <p:spPr>
                <a:xfrm>
                  <a:off x="4397927" y="2385237"/>
                  <a:ext cx="1246281" cy="844595"/>
                </a:xfrm>
                <a:prstGeom prst="rect">
                  <a:avLst/>
                </a:prstGeom>
                <a:solidFill>
                  <a:srgbClr val="FFC000"/>
                </a:solidFill>
                <a:ln w="34925" cmpd="dbl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Process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endParaRPr lang="en-US" altLang="ko-KR" sz="16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endParaRPr>
                </a:p>
                <a:p>
                  <a:pPr algn="ctr">
                    <a:defRPr/>
                  </a:pPr>
                  <a:r>
                    <a:rPr lang="ko-KR" altLang="en-US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발효</a:t>
                  </a: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ko-KR" altLang="en-US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및 부가가치화 과정</a:t>
                  </a: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endParaRPr lang="ko-KR" altLang="en-US" sz="12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5" name="오른쪽 화살표 84"/>
                <p:cNvSpPr/>
                <p:nvPr/>
              </p:nvSpPr>
              <p:spPr>
                <a:xfrm>
                  <a:off x="1692622" y="3990284"/>
                  <a:ext cx="174638" cy="7144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86" name="오른쪽 화살표 85"/>
                <p:cNvSpPr/>
                <p:nvPr/>
              </p:nvSpPr>
              <p:spPr>
                <a:xfrm>
                  <a:off x="2762678" y="3990284"/>
                  <a:ext cx="177813" cy="7144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87" name="오른쪽 화살표 86"/>
                <p:cNvSpPr/>
                <p:nvPr/>
              </p:nvSpPr>
              <p:spPr>
                <a:xfrm>
                  <a:off x="4212175" y="3963296"/>
                  <a:ext cx="179402" cy="71441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88" name="Shape 12"/>
                <p:cNvCxnSpPr>
                  <a:stCxn id="82" idx="0"/>
                  <a:endCxn id="84" idx="1"/>
                </p:cNvCxnSpPr>
                <p:nvPr/>
              </p:nvCxnSpPr>
              <p:spPr>
                <a:xfrm rot="5400000" flipH="1" flipV="1">
                  <a:off x="3557293" y="2824194"/>
                  <a:ext cx="857295" cy="823975"/>
                </a:xfrm>
                <a:prstGeom prst="bentConnector2">
                  <a:avLst/>
                </a:prstGeom>
                <a:ln w="38100">
                  <a:solidFill>
                    <a:srgbClr val="7030A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hape 14"/>
                <p:cNvCxnSpPr>
                  <a:stCxn id="84" idx="3"/>
                  <a:endCxn id="83" idx="0"/>
                </p:cNvCxnSpPr>
                <p:nvPr/>
              </p:nvCxnSpPr>
              <p:spPr>
                <a:xfrm>
                  <a:off x="5644209" y="2807534"/>
                  <a:ext cx="889067" cy="816018"/>
                </a:xfrm>
                <a:prstGeom prst="bentConnector2">
                  <a:avLst/>
                </a:prstGeom>
                <a:ln w="38100">
                  <a:solidFill>
                    <a:srgbClr val="7030A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708143" y="4509120"/>
                  <a:ext cx="983537" cy="938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r>
                    <a:rPr lang="ko-KR" altLang="en-US" sz="1100" b="1"/>
                    <a:t>체계적</a:t>
                  </a:r>
                  <a:r>
                    <a:rPr lang="en-US" altLang="ko-KR" sz="1100" b="1"/>
                    <a:t> </a:t>
                  </a:r>
                  <a:r>
                    <a:rPr lang="ko-KR" altLang="en-US" sz="1100" b="1"/>
                    <a:t>연구기반 조성</a:t>
                  </a:r>
                  <a:endParaRPr lang="en-US" altLang="ko-KR" sz="1100" b="1"/>
                </a:p>
                <a:p>
                  <a:r>
                    <a:rPr lang="ko-KR" altLang="en-US" sz="1100" b="1"/>
                    <a:t>산학연 연구 </a:t>
                  </a:r>
                  <a:r>
                    <a:rPr lang="en-US" altLang="ko-KR" sz="1100" b="1"/>
                    <a:t>N/W</a:t>
                  </a:r>
                  <a:r>
                    <a:rPr lang="ko-KR" altLang="en-US" sz="1100" b="1"/>
                    <a:t>구축</a:t>
                  </a:r>
                  <a:endParaRPr lang="en-US" altLang="ko-KR" sz="1100" b="1"/>
                </a:p>
                <a:p>
                  <a:r>
                    <a:rPr lang="ko-KR" altLang="en-US" sz="1100" b="1"/>
                    <a:t>연구비</a:t>
                  </a:r>
                  <a:r>
                    <a:rPr lang="en-US" altLang="ko-KR" sz="1100" b="1"/>
                    <a:t> </a:t>
                  </a:r>
                  <a:r>
                    <a:rPr lang="ko-KR" altLang="en-US" sz="1100" b="1"/>
                    <a:t>투입</a:t>
                  </a:r>
                </a:p>
              </p:txBody>
            </p:sp>
            <p:sp>
              <p:nvSpPr>
                <p:cNvPr id="91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1736794" y="4641228"/>
                  <a:ext cx="1155648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ko-KR" altLang="en-US" sz="1100" b="1"/>
                    <a:t>산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학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연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관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기초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원천연구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체계적 수행</a:t>
                  </a:r>
                </a:p>
              </p:txBody>
            </p:sp>
            <p:sp>
              <p:nvSpPr>
                <p:cNvPr id="92" name="TextBox 41"/>
                <p:cNvSpPr txBox="1">
                  <a:spLocks noChangeArrowheads="1"/>
                </p:cNvSpPr>
                <p:nvPr/>
              </p:nvSpPr>
              <p:spPr bwMode="auto">
                <a:xfrm>
                  <a:off x="2875475" y="4907776"/>
                  <a:ext cx="1428760" cy="7694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en-US" altLang="ko-KR" sz="1100" b="1"/>
                    <a:t>1</a:t>
                  </a:r>
                  <a:r>
                    <a:rPr lang="ko-KR" altLang="en-US" sz="1100" b="1"/>
                    <a:t>차 </a:t>
                  </a:r>
                  <a:r>
                    <a:rPr lang="en-US" altLang="ko-KR" sz="1100" b="1"/>
                    <a:t>R&amp;D</a:t>
                  </a:r>
                  <a:r>
                    <a:rPr lang="ko-KR" altLang="en-US" sz="1100" b="1"/>
                    <a:t> 성과물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과학적 원리</a:t>
                  </a:r>
                  <a:r>
                    <a:rPr lang="en-US" altLang="ko-KR" sz="1100" b="1"/>
                    <a:t>/</a:t>
                  </a:r>
                  <a:r>
                    <a:rPr lang="ko-KR" altLang="en-US" sz="1100" b="1"/>
                    <a:t>이론 특허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논문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시제품</a:t>
                  </a:r>
                  <a:r>
                    <a:rPr lang="en-US" altLang="ko-KR" sz="1100" b="1"/>
                    <a:t>,  Knowhow </a:t>
                  </a:r>
                  <a:r>
                    <a:rPr lang="ko-KR" altLang="en-US" sz="1100" b="1"/>
                    <a:t>등</a:t>
                  </a:r>
                </a:p>
              </p:txBody>
            </p:sp>
            <p:sp>
              <p:nvSpPr>
                <p:cNvPr id="93" name="TextBox 42"/>
                <p:cNvSpPr txBox="1">
                  <a:spLocks noChangeArrowheads="1"/>
                </p:cNvSpPr>
                <p:nvPr/>
              </p:nvSpPr>
              <p:spPr bwMode="auto">
                <a:xfrm>
                  <a:off x="5715659" y="4894528"/>
                  <a:ext cx="1582897" cy="7694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en-US" altLang="ko-KR" sz="1100" b="1"/>
                    <a:t>2</a:t>
                  </a:r>
                  <a:r>
                    <a:rPr lang="ko-KR" altLang="en-US" sz="1100" b="1"/>
                    <a:t>차 </a:t>
                  </a:r>
                  <a:r>
                    <a:rPr lang="en-US" altLang="ko-KR" sz="1100" b="1"/>
                    <a:t>R&amp;D </a:t>
                  </a:r>
                  <a:r>
                    <a:rPr lang="ko-KR" altLang="en-US" sz="1100" b="1"/>
                    <a:t>성과물</a:t>
                  </a:r>
                  <a:endParaRPr lang="en-US" altLang="ko-KR" sz="1100" b="1"/>
                </a:p>
                <a:p>
                  <a:pPr algn="ctr"/>
                  <a:r>
                    <a:rPr lang="en-US" altLang="ko-KR" sz="1100" b="1"/>
                    <a:t>R&amp;D</a:t>
                  </a:r>
                  <a:r>
                    <a:rPr lang="ko-KR" altLang="en-US" sz="1100" b="1"/>
                    <a:t> 성과 활용</a:t>
                  </a:r>
                  <a:r>
                    <a:rPr lang="en-US" altLang="ko-KR" sz="1100" b="1"/>
                    <a:t>/</a:t>
                  </a:r>
                  <a:r>
                    <a:rPr lang="ko-KR" altLang="en-US" sz="1100" b="1"/>
                    <a:t>확산 결과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비용절감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매출증대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품질개선 등</a:t>
                  </a:r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4426505" y="3618789"/>
                  <a:ext cx="1109746" cy="83030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ko-KR" altLang="en-US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추가 </a:t>
                  </a: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R&amp;D</a:t>
                  </a:r>
                </a:p>
                <a:p>
                  <a:pPr algn="ctr">
                    <a:defRPr/>
                  </a:pP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Process</a:t>
                  </a:r>
                </a:p>
                <a:p>
                  <a:pPr algn="ctr">
                    <a:defRPr/>
                  </a:pP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&amp; Transfe</a:t>
                  </a: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r</a:t>
                  </a:r>
                </a:p>
                <a:p>
                  <a:pPr algn="ctr">
                    <a:defRPr/>
                  </a:pP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(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투자</a:t>
                  </a: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생산</a:t>
                  </a: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마케팅</a:t>
                  </a: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)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95" name="오른쪽 화살표 94"/>
                <p:cNvSpPr/>
                <p:nvPr/>
              </p:nvSpPr>
              <p:spPr>
                <a:xfrm>
                  <a:off x="5566416" y="3936306"/>
                  <a:ext cx="179401" cy="7144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96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4355976" y="1624314"/>
                  <a:ext cx="2928958" cy="7078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87313" indent="-87313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기초 연구개발 성과물 평가 및 의사결정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성과물 활용 및 확산 전략 수립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성과물 활용 및 확산 지원 방안 수립 및 실행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기술이전 및 사업화 추진</a:t>
                  </a:r>
                </a:p>
              </p:txBody>
            </p:sp>
            <p:sp>
              <p:nvSpPr>
                <p:cNvPr id="97" name="TextBox 46"/>
                <p:cNvSpPr txBox="1">
                  <a:spLocks noChangeArrowheads="1"/>
                </p:cNvSpPr>
                <p:nvPr/>
              </p:nvSpPr>
              <p:spPr bwMode="auto">
                <a:xfrm>
                  <a:off x="4313478" y="4670546"/>
                  <a:ext cx="1391730" cy="7694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ko-KR" altLang="en-US" sz="1100" b="1"/>
                    <a:t>응용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개발연구 및 실용화 추진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인력양성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지식확산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기술이전 및 사업화</a:t>
                  </a:r>
                </a:p>
              </p:txBody>
            </p:sp>
            <p:sp>
              <p:nvSpPr>
                <p:cNvPr id="98" name="위쪽/아래쪽 화살표 97"/>
                <p:cNvSpPr/>
                <p:nvPr/>
              </p:nvSpPr>
              <p:spPr>
                <a:xfrm>
                  <a:off x="4909141" y="3244120"/>
                  <a:ext cx="233380" cy="388959"/>
                </a:xfrm>
                <a:prstGeom prst="upDownArrow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99" name="꺾인 연결선 98"/>
                <p:cNvCxnSpPr>
                  <a:stCxn id="82" idx="4"/>
                  <a:endCxn id="83" idx="4"/>
                </p:cNvCxnSpPr>
                <p:nvPr/>
              </p:nvCxnSpPr>
              <p:spPr>
                <a:xfrm rot="5400000" flipH="1" flipV="1">
                  <a:off x="5039325" y="2858303"/>
                  <a:ext cx="28577" cy="2959324"/>
                </a:xfrm>
                <a:prstGeom prst="bentConnector3">
                  <a:avLst>
                    <a:gd name="adj1" fmla="val -788063"/>
                  </a:avLst>
                </a:prstGeom>
                <a:ln w="34925">
                  <a:solidFill>
                    <a:srgbClr val="00B05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타원 99"/>
                <p:cNvSpPr/>
                <p:nvPr/>
              </p:nvSpPr>
              <p:spPr>
                <a:xfrm>
                  <a:off x="7511250" y="3645779"/>
                  <a:ext cx="1209767" cy="68901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Impact</a:t>
                  </a:r>
                  <a:r>
                    <a:rPr lang="ko-KR" altLang="en-US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101" name="TextBox 50"/>
                <p:cNvSpPr txBox="1">
                  <a:spLocks noChangeArrowheads="1"/>
                </p:cNvSpPr>
                <p:nvPr/>
              </p:nvSpPr>
              <p:spPr bwMode="auto">
                <a:xfrm>
                  <a:off x="7463720" y="4890153"/>
                  <a:ext cx="1428760" cy="7694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en-US" altLang="ko-KR" sz="1100" b="1"/>
                    <a:t>3</a:t>
                  </a:r>
                  <a:r>
                    <a:rPr lang="ko-KR" altLang="en-US" sz="1100" b="1"/>
                    <a:t>차 </a:t>
                  </a:r>
                  <a:r>
                    <a:rPr lang="en-US" altLang="ko-KR" sz="1100" b="1"/>
                    <a:t>R&amp;D </a:t>
                  </a:r>
                  <a:r>
                    <a:rPr lang="ko-KR" altLang="en-US" sz="1100" b="1"/>
                    <a:t>성과물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새로운 문화형성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인간 삶의 질 향상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국가경쟁력 향상</a:t>
                  </a:r>
                </a:p>
              </p:txBody>
            </p:sp>
            <p:cxnSp>
              <p:nvCxnSpPr>
                <p:cNvPr id="102" name="꺾인 연결선 101"/>
                <p:cNvCxnSpPr>
                  <a:stCxn id="83" idx="7"/>
                  <a:endCxn id="100" idx="0"/>
                </p:cNvCxnSpPr>
                <p:nvPr/>
              </p:nvCxnSpPr>
              <p:spPr>
                <a:xfrm rot="5400000" flipH="1" flipV="1">
                  <a:off x="7555705" y="3164729"/>
                  <a:ext cx="79379" cy="1041479"/>
                </a:xfrm>
                <a:prstGeom prst="bentConnector3">
                  <a:avLst>
                    <a:gd name="adj1" fmla="val 414849"/>
                  </a:avLst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꺾인 연결선 102"/>
                <p:cNvCxnSpPr>
                  <a:stCxn id="83" idx="5"/>
                  <a:endCxn id="100" idx="4"/>
                </p:cNvCxnSpPr>
                <p:nvPr/>
              </p:nvCxnSpPr>
              <p:spPr>
                <a:xfrm rot="16200000" flipH="1">
                  <a:off x="7538242" y="3756898"/>
                  <a:ext cx="114306" cy="1041479"/>
                </a:xfrm>
                <a:prstGeom prst="bentConnector3">
                  <a:avLst>
                    <a:gd name="adj1" fmla="val 301587"/>
                  </a:avLst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7164288" y="2924944"/>
                  <a:ext cx="127534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87313" indent="-87313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타 분야로의 파급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확산</a:t>
                  </a:r>
                </a:p>
              </p:txBody>
            </p:sp>
            <p:sp>
              <p:nvSpPr>
                <p:cNvPr id="105" name="오른쪽 화살표 104"/>
                <p:cNvSpPr/>
                <p:nvPr/>
              </p:nvSpPr>
              <p:spPr>
                <a:xfrm>
                  <a:off x="7314385" y="3947420"/>
                  <a:ext cx="177813" cy="71441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</p:grpSp>
          <p:sp>
            <p:nvSpPr>
              <p:cNvPr id="76" name="TextBox 25"/>
              <p:cNvSpPr txBox="1">
                <a:spLocks noChangeArrowheads="1"/>
              </p:cNvSpPr>
              <p:nvPr/>
            </p:nvSpPr>
            <p:spPr bwMode="auto">
              <a:xfrm>
                <a:off x="2999113" y="1378709"/>
                <a:ext cx="1300716" cy="338553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1</a:t>
                </a:r>
                <a:r>
                  <a:rPr lang="ko-KR" altLang="en-US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차 영역</a:t>
                </a:r>
              </a:p>
            </p:txBody>
          </p:sp>
          <p:sp>
            <p:nvSpPr>
              <p:cNvPr id="77" name="TextBox 26"/>
              <p:cNvSpPr txBox="1">
                <a:spLocks noChangeArrowheads="1"/>
              </p:cNvSpPr>
              <p:nvPr/>
            </p:nvSpPr>
            <p:spPr bwMode="auto">
              <a:xfrm>
                <a:off x="7589427" y="2586390"/>
                <a:ext cx="1159037" cy="338554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2</a:t>
                </a:r>
                <a:r>
                  <a:rPr lang="ko-KR" altLang="en-US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차 영역</a:t>
                </a:r>
              </a:p>
            </p:txBody>
          </p:sp>
          <p:sp>
            <p:nvSpPr>
              <p:cNvPr id="78" name="직사각형 77"/>
              <p:cNvSpPr/>
              <p:nvPr/>
            </p:nvSpPr>
            <p:spPr>
              <a:xfrm>
                <a:off x="395536" y="3379065"/>
                <a:ext cx="2737057" cy="208926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9" name="TextBox 28"/>
              <p:cNvSpPr txBox="1">
                <a:spLocks noChangeArrowheads="1"/>
              </p:cNvSpPr>
              <p:nvPr/>
            </p:nvSpPr>
            <p:spPr bwMode="auto">
              <a:xfrm>
                <a:off x="604651" y="3213830"/>
                <a:ext cx="1159037" cy="338554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2</a:t>
                </a:r>
                <a:r>
                  <a:rPr lang="ko-KR" altLang="en-US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차 영역</a:t>
                </a:r>
              </a:p>
            </p:txBody>
          </p:sp>
        </p:grpSp>
        <p:sp>
          <p:nvSpPr>
            <p:cNvPr id="65" name="모서리가 둥근 직사각형 64"/>
            <p:cNvSpPr/>
            <p:nvPr/>
          </p:nvSpPr>
          <p:spPr bwMode="auto">
            <a:xfrm>
              <a:off x="2836863" y="4579006"/>
              <a:ext cx="1350962" cy="35877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+mj-ea"/>
                  <a:ea typeface="+mj-ea"/>
                </a:rPr>
                <a:t>과학기술적 성과</a:t>
              </a: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5899150" y="4572656"/>
              <a:ext cx="1128713" cy="36036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+mj-ea"/>
                  <a:ea typeface="+mj-ea"/>
                </a:rPr>
                <a:t>경제적 성과</a:t>
              </a:r>
            </a:p>
          </p:txBody>
        </p:sp>
        <p:sp>
          <p:nvSpPr>
            <p:cNvPr id="72" name="모서리가 둥근 직사각형 71"/>
            <p:cNvSpPr/>
            <p:nvPr/>
          </p:nvSpPr>
          <p:spPr bwMode="auto">
            <a:xfrm>
              <a:off x="7361238" y="4559956"/>
              <a:ext cx="1436687" cy="35877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>
                  <a:solidFill>
                    <a:schemeClr val="tx1"/>
                  </a:solidFill>
                  <a:latin typeface="+mj-ea"/>
                  <a:ea typeface="+mj-ea"/>
                </a:rPr>
                <a:t>사회문화적 </a:t>
              </a:r>
              <a:r>
                <a:rPr lang="ko-KR" altLang="en-US" sz="1200" dirty="0">
                  <a:solidFill>
                    <a:schemeClr val="tx1"/>
                  </a:solidFill>
                  <a:latin typeface="+mj-ea"/>
                  <a:ea typeface="+mj-ea"/>
                </a:rPr>
                <a:t>성과</a:t>
              </a:r>
            </a:p>
          </p:txBody>
        </p:sp>
      </p:grpSp>
      <p:cxnSp>
        <p:nvCxnSpPr>
          <p:cNvPr id="106" name="꺾인 연결선 53"/>
          <p:cNvCxnSpPr>
            <a:cxnSpLocks noChangeShapeType="1"/>
          </p:cNvCxnSpPr>
          <p:nvPr/>
        </p:nvCxnSpPr>
        <p:spPr bwMode="auto">
          <a:xfrm rot="16200000" flipV="1">
            <a:off x="1893094" y="3485356"/>
            <a:ext cx="1500188" cy="100012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07" name="표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997736"/>
              </p:ext>
            </p:extLst>
          </p:nvPr>
        </p:nvGraphicFramePr>
        <p:xfrm>
          <a:off x="357188" y="1560513"/>
          <a:ext cx="2286000" cy="165417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0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분야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소속기관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논문</a:t>
                      </a:r>
                      <a:r>
                        <a:rPr lang="en-US" altLang="ko-KR" sz="700" b="1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보고서원문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한국과학기술정보연구원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특허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한국지식재산전략원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700" b="1">
                          <a:effectLst/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장비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한국기초과학지원연구원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기술요약정보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한국산업기술진흥원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화합물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한국화학연구원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생명자원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한국생명공학연구원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생명정보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한국생명공학연구원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dirty="0" smtClean="0">
                          <a:effectLst/>
                          <a:latin typeface="+mn-ea"/>
                          <a:ea typeface="+mn-ea"/>
                        </a:rPr>
                        <a:t>소프트웨어</a:t>
                      </a:r>
                      <a:r>
                        <a:rPr lang="en-US" altLang="ko-KR" sz="7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700" b="1" dirty="0">
                          <a:effectLst/>
                          <a:latin typeface="+mn-ea"/>
                          <a:ea typeface="+mn-ea"/>
                        </a:rPr>
                        <a:t>임치</a:t>
                      </a:r>
                      <a:r>
                        <a:rPr lang="en-US" altLang="ko-KR" sz="7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한국저작권위원회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dirty="0" smtClean="0">
                          <a:effectLst/>
                          <a:latin typeface="+mn-ea"/>
                          <a:ea typeface="+mn-ea"/>
                        </a:rPr>
                        <a:t>소프트웨어</a:t>
                      </a:r>
                      <a:r>
                        <a:rPr lang="en-US" altLang="ko-KR" sz="7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700" b="1" dirty="0">
                          <a:effectLst/>
                          <a:latin typeface="+mn-ea"/>
                          <a:ea typeface="+mn-ea"/>
                        </a:rPr>
                        <a:t>품질관리</a:t>
                      </a:r>
                      <a:r>
                        <a:rPr lang="en-US" altLang="ko-KR" sz="7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정보통신산업진흥원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dirty="0" smtClean="0">
                          <a:effectLst/>
                          <a:latin typeface="+mn-ea"/>
                          <a:ea typeface="+mn-ea"/>
                        </a:rPr>
                        <a:t>신품종</a:t>
                      </a:r>
                      <a:r>
                        <a:rPr lang="en-US" altLang="ko-KR" sz="7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700" b="1" dirty="0">
                          <a:effectLst/>
                          <a:latin typeface="+mn-ea"/>
                          <a:ea typeface="+mn-ea"/>
                        </a:rPr>
                        <a:t>실물</a:t>
                      </a:r>
                      <a:r>
                        <a:rPr lang="en-US" altLang="ko-KR" sz="7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>
                          <a:effectLst/>
                          <a:latin typeface="+mn-ea"/>
                          <a:ea typeface="+mn-ea"/>
                        </a:rPr>
                        <a:t>농촌진흥청</a:t>
                      </a:r>
                      <a:endParaRPr lang="ko-KR" altLang="en-US" sz="6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7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dirty="0" smtClean="0">
                          <a:effectLst/>
                          <a:latin typeface="+mn-ea"/>
                          <a:ea typeface="+mn-ea"/>
                        </a:rPr>
                        <a:t>신품종</a:t>
                      </a:r>
                      <a:r>
                        <a:rPr lang="en-US" altLang="ko-KR" sz="7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700" b="1" dirty="0">
                          <a:effectLst/>
                          <a:latin typeface="+mn-ea"/>
                          <a:ea typeface="+mn-ea"/>
                        </a:rPr>
                        <a:t>정보</a:t>
                      </a:r>
                      <a:r>
                        <a:rPr lang="en-US" altLang="ko-KR" sz="7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dirty="0">
                          <a:effectLst/>
                          <a:latin typeface="+mn-ea"/>
                          <a:ea typeface="+mn-ea"/>
                        </a:rPr>
                        <a:t>농림수산식품교육문화정보원</a:t>
                      </a:r>
                      <a:endParaRPr lang="ko-KR" altLang="en-US" sz="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8" name="TextBox 1"/>
          <p:cNvSpPr txBox="1">
            <a:spLocks noChangeArrowheads="1"/>
          </p:cNvSpPr>
          <p:nvPr/>
        </p:nvSpPr>
        <p:spPr bwMode="auto">
          <a:xfrm>
            <a:off x="323850" y="5795963"/>
            <a:ext cx="23415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600" b="1">
                <a:solidFill>
                  <a:srgbClr val="7030A0"/>
                </a:solidFill>
              </a:rPr>
              <a:t>기술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시장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사업</a:t>
            </a:r>
            <a:r>
              <a:rPr lang="en-US" altLang="ko-KR" sz="1600" b="1">
                <a:solidFill>
                  <a:srgbClr val="7030A0"/>
                </a:solidFill>
              </a:rPr>
              <a:t>(</a:t>
            </a:r>
            <a:r>
              <a:rPr lang="ko-KR" altLang="en-US" sz="1600" b="1">
                <a:solidFill>
                  <a:srgbClr val="7030A0"/>
                </a:solidFill>
              </a:rPr>
              <a:t>수익</a:t>
            </a:r>
            <a:r>
              <a:rPr lang="en-US" altLang="ko-KR" sz="1600" b="1">
                <a:solidFill>
                  <a:srgbClr val="7030A0"/>
                </a:solidFill>
              </a:rPr>
              <a:t>)</a:t>
            </a:r>
            <a:r>
              <a:rPr lang="ko-KR" altLang="en-US" sz="1600" b="1">
                <a:solidFill>
                  <a:srgbClr val="7030A0"/>
                </a:solidFill>
              </a:rPr>
              <a:t>분석</a:t>
            </a:r>
            <a:r>
              <a:rPr lang="en-US" altLang="ko-KR" sz="1600" b="1">
                <a:solidFill>
                  <a:srgbClr val="7030A0"/>
                </a:solidFill>
              </a:rPr>
              <a:t>, R&amp;D </a:t>
            </a:r>
            <a:r>
              <a:rPr lang="ko-KR" altLang="en-US" sz="1600" b="1">
                <a:solidFill>
                  <a:srgbClr val="7030A0"/>
                </a:solidFill>
              </a:rPr>
              <a:t>전략</a:t>
            </a:r>
          </a:p>
        </p:txBody>
      </p:sp>
      <p:sp>
        <p:nvSpPr>
          <p:cNvPr id="109" name="TextBox 47"/>
          <p:cNvSpPr txBox="1">
            <a:spLocks noChangeArrowheads="1"/>
          </p:cNvSpPr>
          <p:nvPr/>
        </p:nvSpPr>
        <p:spPr bwMode="auto">
          <a:xfrm>
            <a:off x="4630738" y="1052513"/>
            <a:ext cx="21732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600" b="1">
                <a:solidFill>
                  <a:srgbClr val="7030A0"/>
                </a:solidFill>
              </a:rPr>
              <a:t>시장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사업</a:t>
            </a:r>
            <a:r>
              <a:rPr lang="en-US" altLang="ko-KR" sz="1600" b="1">
                <a:solidFill>
                  <a:srgbClr val="7030A0"/>
                </a:solidFill>
              </a:rPr>
              <a:t>(</a:t>
            </a:r>
            <a:r>
              <a:rPr lang="ko-KR" altLang="en-US" sz="1600" b="1">
                <a:solidFill>
                  <a:srgbClr val="7030A0"/>
                </a:solidFill>
              </a:rPr>
              <a:t>수익</a:t>
            </a:r>
            <a:r>
              <a:rPr lang="en-US" altLang="ko-KR" sz="1600" b="1">
                <a:solidFill>
                  <a:srgbClr val="7030A0"/>
                </a:solidFill>
              </a:rPr>
              <a:t>)</a:t>
            </a:r>
            <a:r>
              <a:rPr lang="ko-KR" altLang="en-US" sz="1600" b="1">
                <a:solidFill>
                  <a:srgbClr val="7030A0"/>
                </a:solidFill>
              </a:rPr>
              <a:t>분석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공동연구</a:t>
            </a:r>
            <a:r>
              <a:rPr lang="en-US" altLang="ko-KR" sz="1600" b="1">
                <a:solidFill>
                  <a:srgbClr val="7030A0"/>
                </a:solidFill>
              </a:rPr>
              <a:t>, B/M </a:t>
            </a:r>
            <a:r>
              <a:rPr lang="ko-KR" altLang="en-US" sz="1600" b="1">
                <a:solidFill>
                  <a:srgbClr val="7030A0"/>
                </a:solidFill>
              </a:rPr>
              <a:t>수립</a:t>
            </a:r>
          </a:p>
        </p:txBody>
      </p:sp>
      <p:sp>
        <p:nvSpPr>
          <p:cNvPr id="110" name="TextBox 48"/>
          <p:cNvSpPr txBox="1">
            <a:spLocks noChangeArrowheads="1"/>
          </p:cNvSpPr>
          <p:nvPr/>
        </p:nvSpPr>
        <p:spPr bwMode="auto">
          <a:xfrm>
            <a:off x="7569200" y="2133600"/>
            <a:ext cx="1106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600" b="1">
                <a:solidFill>
                  <a:srgbClr val="7030A0"/>
                </a:solidFill>
              </a:rPr>
              <a:t>융</a:t>
            </a:r>
            <a:r>
              <a:rPr lang="en-US" altLang="ko-KR" sz="1600" b="1">
                <a:solidFill>
                  <a:srgbClr val="7030A0"/>
                </a:solidFill>
              </a:rPr>
              <a:t>·</a:t>
            </a:r>
            <a:r>
              <a:rPr lang="ko-KR" altLang="en-US" sz="1600" b="1">
                <a:solidFill>
                  <a:srgbClr val="7030A0"/>
                </a:solidFill>
              </a:rPr>
              <a:t>복합 </a:t>
            </a:r>
            <a:r>
              <a:rPr lang="en-US" altLang="ko-KR" sz="1600" b="1">
                <a:solidFill>
                  <a:srgbClr val="7030A0"/>
                </a:solidFill>
              </a:rPr>
              <a:t>B/M </a:t>
            </a:r>
            <a:r>
              <a:rPr lang="ko-KR" altLang="en-US" sz="1600" b="1">
                <a:solidFill>
                  <a:srgbClr val="7030A0"/>
                </a:solidFill>
              </a:rPr>
              <a:t>전략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619695" y="6021288"/>
            <a:ext cx="62987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800" b="1" dirty="0" err="1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국가연구개발사업등의규정</a:t>
            </a:r>
            <a:r>
              <a:rPr lang="ko-KR" altLang="en-US" sz="800" b="1" dirty="0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 제</a:t>
            </a:r>
            <a:r>
              <a:rPr lang="en-US" altLang="ko-KR" sz="800" b="1" dirty="0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25</a:t>
            </a:r>
            <a:r>
              <a:rPr lang="ko-KR" altLang="en-US" sz="800" b="1" dirty="0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조 ⑬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주관연구기관의 장 또는 전문기관의 장은 연구개발성과를 논문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특허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보고서 원문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연구시설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·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장비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기술요약정보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 err="1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생명자원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소프트웨어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화합물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신품종 등 연구개발성과 분야별로 효율적으로 관리하고 유통하기 위하여 </a:t>
            </a:r>
            <a:r>
              <a:rPr lang="ko-KR" altLang="en-US" sz="800" b="1" u="sng" dirty="0">
                <a:solidFill>
                  <a:srgbClr val="B30000"/>
                </a:solidFill>
                <a:latin typeface="Gulim" panose="020B0600000101010101" pitchFamily="50" charset="-127"/>
                <a:ea typeface="Gulim" panose="020B0600000101010101" pitchFamily="50" charset="-127"/>
                <a:hlinkClick r:id="rId3" tooltip="팝업으로 이동"/>
              </a:rPr>
              <a:t>과학기술정보통신부장관이 지정한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 기관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(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이하 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"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전담기관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"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이라 한다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)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에 등록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(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연구개발성과 중 </a:t>
            </a:r>
            <a:r>
              <a:rPr lang="ko-KR" altLang="en-US" sz="800" b="1" dirty="0" err="1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특허정보에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 대하여 특허청이 해당 특허정보를 </a:t>
            </a:r>
            <a:r>
              <a:rPr lang="ko-KR" altLang="en-US" sz="800" b="1" dirty="0" err="1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전담기관에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 제공하는 경우는 제외한다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)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하거나 기탁하여야 한다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. 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45316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관리 및 활용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17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62" name="TextBox 35"/>
          <p:cNvSpPr txBox="1">
            <a:spLocks noChangeArrowheads="1"/>
          </p:cNvSpPr>
          <p:nvPr/>
        </p:nvSpPr>
        <p:spPr bwMode="auto">
          <a:xfrm>
            <a:off x="438150" y="858838"/>
            <a:ext cx="665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just">
              <a:buFontTx/>
              <a:buBlip>
                <a:blip r:embed="rId2"/>
              </a:buBlip>
            </a:pPr>
            <a:r>
              <a:rPr lang="en-US" altLang="ko-KR" sz="16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R&amp;D</a:t>
            </a:r>
            <a:r>
              <a:rPr lang="ko-KR" altLang="en-US" sz="16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성과 확산 전략</a:t>
            </a:r>
          </a:p>
        </p:txBody>
      </p:sp>
      <p:grpSp>
        <p:nvGrpSpPr>
          <p:cNvPr id="63" name="그룹 42"/>
          <p:cNvGrpSpPr>
            <a:grpSpLocks/>
          </p:cNvGrpSpPr>
          <p:nvPr/>
        </p:nvGrpSpPr>
        <p:grpSpPr bwMode="auto">
          <a:xfrm>
            <a:off x="323850" y="1592263"/>
            <a:ext cx="8496300" cy="4357687"/>
            <a:chOff x="323850" y="1430972"/>
            <a:chExt cx="8496300" cy="4357718"/>
          </a:xfrm>
        </p:grpSpPr>
        <p:grpSp>
          <p:nvGrpSpPr>
            <p:cNvPr id="64" name="그룹 20"/>
            <p:cNvGrpSpPr>
              <a:grpSpLocks/>
            </p:cNvGrpSpPr>
            <p:nvPr/>
          </p:nvGrpSpPr>
          <p:grpSpPr bwMode="auto">
            <a:xfrm>
              <a:off x="323850" y="1430972"/>
              <a:ext cx="8496300" cy="4357718"/>
              <a:chOff x="395536" y="1378709"/>
              <a:chExt cx="8496944" cy="4357917"/>
            </a:xfrm>
          </p:grpSpPr>
          <p:sp>
            <p:nvSpPr>
              <p:cNvPr id="73" name="직사각형 72"/>
              <p:cNvSpPr/>
              <p:nvPr/>
            </p:nvSpPr>
            <p:spPr>
              <a:xfrm>
                <a:off x="2851585" y="1539054"/>
                <a:ext cx="4551707" cy="419757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6731729" y="2783720"/>
                <a:ext cx="2160751" cy="289892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grpSp>
            <p:nvGrpSpPr>
              <p:cNvPr id="75" name="그룹 24"/>
              <p:cNvGrpSpPr>
                <a:grpSpLocks/>
              </p:cNvGrpSpPr>
              <p:nvPr/>
            </p:nvGrpSpPr>
            <p:grpSpPr bwMode="auto">
              <a:xfrm>
                <a:off x="540010" y="1624314"/>
                <a:ext cx="8352470" cy="4052903"/>
                <a:chOff x="540010" y="1624314"/>
                <a:chExt cx="8352470" cy="4052903"/>
              </a:xfrm>
            </p:grpSpPr>
            <p:sp>
              <p:nvSpPr>
                <p:cNvPr id="80" name="타원 79"/>
                <p:cNvSpPr/>
                <p:nvPr/>
              </p:nvSpPr>
              <p:spPr>
                <a:xfrm>
                  <a:off x="540010" y="3704519"/>
                  <a:ext cx="1152612" cy="714413"/>
                </a:xfrm>
                <a:prstGeom prst="ellipse">
                  <a:avLst/>
                </a:prstGeom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Infra</a:t>
                  </a:r>
                </a:p>
                <a:p>
                  <a:pPr algn="ctr">
                    <a:defRPr/>
                  </a:pP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Input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81" name="직사각형 80"/>
                <p:cNvSpPr/>
                <p:nvPr/>
              </p:nvSpPr>
              <p:spPr>
                <a:xfrm>
                  <a:off x="1897425" y="3650541"/>
                  <a:ext cx="850964" cy="77156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R&amp;D</a:t>
                  </a:r>
                </a:p>
                <a:p>
                  <a:pPr algn="ctr">
                    <a:defRPr/>
                  </a:pPr>
                  <a:r>
                    <a:rPr lang="ko-KR" altLang="en-US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수행</a:t>
                  </a:r>
                </a:p>
              </p:txBody>
            </p:sp>
            <p:sp>
              <p:nvSpPr>
                <p:cNvPr id="82" name="타원 81"/>
                <p:cNvSpPr/>
                <p:nvPr/>
              </p:nvSpPr>
              <p:spPr>
                <a:xfrm>
                  <a:off x="2969069" y="3664830"/>
                  <a:ext cx="1209767" cy="687423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Output</a:t>
                  </a:r>
                  <a:r>
                    <a:rPr lang="ko-KR" altLang="en-US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83" name="타원 82"/>
                <p:cNvSpPr/>
                <p:nvPr/>
              </p:nvSpPr>
              <p:spPr>
                <a:xfrm>
                  <a:off x="5769631" y="3623553"/>
                  <a:ext cx="1528878" cy="700124"/>
                </a:xfrm>
                <a:prstGeom prst="ellipse">
                  <a:avLst/>
                </a:prstGeom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rgbClr val="FFFF00"/>
                      </a:solidFill>
                      <a:latin typeface="HY견고딕" pitchFamily="18" charset="-127"/>
                      <a:ea typeface="HY견고딕" pitchFamily="18" charset="-127"/>
                    </a:rPr>
                    <a:t>Outcome</a:t>
                  </a:r>
                  <a:endParaRPr lang="ko-KR" altLang="en-US" sz="1400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4" name="직사각형 83"/>
                <p:cNvSpPr/>
                <p:nvPr/>
              </p:nvSpPr>
              <p:spPr>
                <a:xfrm>
                  <a:off x="4397927" y="2385237"/>
                  <a:ext cx="1246281" cy="844595"/>
                </a:xfrm>
                <a:prstGeom prst="rect">
                  <a:avLst/>
                </a:prstGeom>
                <a:solidFill>
                  <a:srgbClr val="FFC000"/>
                </a:solidFill>
                <a:ln w="34925" cmpd="dbl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Process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endParaRPr lang="en-US" altLang="ko-KR" sz="16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endParaRPr>
                </a:p>
                <a:p>
                  <a:pPr algn="ctr">
                    <a:defRPr/>
                  </a:pPr>
                  <a:r>
                    <a:rPr lang="ko-KR" altLang="en-US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발효</a:t>
                  </a: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ko-KR" altLang="en-US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및 부가가치화 과정</a:t>
                  </a: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endParaRPr lang="ko-KR" altLang="en-US" sz="12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5" name="오른쪽 화살표 84"/>
                <p:cNvSpPr/>
                <p:nvPr/>
              </p:nvSpPr>
              <p:spPr>
                <a:xfrm>
                  <a:off x="1692622" y="3990284"/>
                  <a:ext cx="174638" cy="7144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86" name="오른쪽 화살표 85"/>
                <p:cNvSpPr/>
                <p:nvPr/>
              </p:nvSpPr>
              <p:spPr>
                <a:xfrm>
                  <a:off x="2762678" y="3990284"/>
                  <a:ext cx="177813" cy="7144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87" name="오른쪽 화살표 86"/>
                <p:cNvSpPr/>
                <p:nvPr/>
              </p:nvSpPr>
              <p:spPr>
                <a:xfrm>
                  <a:off x="4212175" y="3963296"/>
                  <a:ext cx="179402" cy="71441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88" name="Shape 12"/>
                <p:cNvCxnSpPr>
                  <a:stCxn id="82" idx="0"/>
                  <a:endCxn id="84" idx="1"/>
                </p:cNvCxnSpPr>
                <p:nvPr/>
              </p:nvCxnSpPr>
              <p:spPr>
                <a:xfrm rot="5400000" flipH="1" flipV="1">
                  <a:off x="3557293" y="2824194"/>
                  <a:ext cx="857295" cy="823975"/>
                </a:xfrm>
                <a:prstGeom prst="bentConnector2">
                  <a:avLst/>
                </a:prstGeom>
                <a:ln w="38100">
                  <a:solidFill>
                    <a:srgbClr val="7030A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hape 14"/>
                <p:cNvCxnSpPr>
                  <a:stCxn id="84" idx="3"/>
                  <a:endCxn id="83" idx="0"/>
                </p:cNvCxnSpPr>
                <p:nvPr/>
              </p:nvCxnSpPr>
              <p:spPr>
                <a:xfrm>
                  <a:off x="5644209" y="2807534"/>
                  <a:ext cx="889067" cy="816018"/>
                </a:xfrm>
                <a:prstGeom prst="bentConnector2">
                  <a:avLst/>
                </a:prstGeom>
                <a:ln w="38100">
                  <a:solidFill>
                    <a:srgbClr val="7030A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708143" y="4509120"/>
                  <a:ext cx="983537" cy="938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r>
                    <a:rPr lang="ko-KR" altLang="en-US" sz="1100" b="1"/>
                    <a:t>체계적</a:t>
                  </a:r>
                  <a:r>
                    <a:rPr lang="en-US" altLang="ko-KR" sz="1100" b="1"/>
                    <a:t> </a:t>
                  </a:r>
                  <a:r>
                    <a:rPr lang="ko-KR" altLang="en-US" sz="1100" b="1"/>
                    <a:t>연구기반 조성</a:t>
                  </a:r>
                  <a:endParaRPr lang="en-US" altLang="ko-KR" sz="1100" b="1"/>
                </a:p>
                <a:p>
                  <a:r>
                    <a:rPr lang="ko-KR" altLang="en-US" sz="1100" b="1"/>
                    <a:t>산학연 연구 </a:t>
                  </a:r>
                  <a:r>
                    <a:rPr lang="en-US" altLang="ko-KR" sz="1100" b="1"/>
                    <a:t>N/W</a:t>
                  </a:r>
                  <a:r>
                    <a:rPr lang="ko-KR" altLang="en-US" sz="1100" b="1"/>
                    <a:t>구축</a:t>
                  </a:r>
                  <a:endParaRPr lang="en-US" altLang="ko-KR" sz="1100" b="1"/>
                </a:p>
                <a:p>
                  <a:r>
                    <a:rPr lang="ko-KR" altLang="en-US" sz="1100" b="1"/>
                    <a:t>연구비</a:t>
                  </a:r>
                  <a:r>
                    <a:rPr lang="en-US" altLang="ko-KR" sz="1100" b="1"/>
                    <a:t> </a:t>
                  </a:r>
                  <a:r>
                    <a:rPr lang="ko-KR" altLang="en-US" sz="1100" b="1"/>
                    <a:t>투입</a:t>
                  </a:r>
                </a:p>
              </p:txBody>
            </p:sp>
            <p:sp>
              <p:nvSpPr>
                <p:cNvPr id="91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1736794" y="4641228"/>
                  <a:ext cx="1155648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ko-KR" altLang="en-US" sz="1100" b="1"/>
                    <a:t>산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학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연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관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기초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원천연구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체계적 수행</a:t>
                  </a:r>
                </a:p>
              </p:txBody>
            </p:sp>
            <p:sp>
              <p:nvSpPr>
                <p:cNvPr id="92" name="TextBox 41"/>
                <p:cNvSpPr txBox="1">
                  <a:spLocks noChangeArrowheads="1"/>
                </p:cNvSpPr>
                <p:nvPr/>
              </p:nvSpPr>
              <p:spPr bwMode="auto">
                <a:xfrm>
                  <a:off x="2875475" y="4907776"/>
                  <a:ext cx="1428760" cy="7694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en-US" altLang="ko-KR" sz="1100" b="1"/>
                    <a:t>1</a:t>
                  </a:r>
                  <a:r>
                    <a:rPr lang="ko-KR" altLang="en-US" sz="1100" b="1"/>
                    <a:t>차 </a:t>
                  </a:r>
                  <a:r>
                    <a:rPr lang="en-US" altLang="ko-KR" sz="1100" b="1"/>
                    <a:t>R&amp;D</a:t>
                  </a:r>
                  <a:r>
                    <a:rPr lang="ko-KR" altLang="en-US" sz="1100" b="1"/>
                    <a:t> 성과물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과학적 원리</a:t>
                  </a:r>
                  <a:r>
                    <a:rPr lang="en-US" altLang="ko-KR" sz="1100" b="1"/>
                    <a:t>/</a:t>
                  </a:r>
                  <a:r>
                    <a:rPr lang="ko-KR" altLang="en-US" sz="1100" b="1"/>
                    <a:t>이론 특허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논문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시제품</a:t>
                  </a:r>
                  <a:r>
                    <a:rPr lang="en-US" altLang="ko-KR" sz="1100" b="1"/>
                    <a:t>,  Knowhow </a:t>
                  </a:r>
                  <a:r>
                    <a:rPr lang="ko-KR" altLang="en-US" sz="1100" b="1"/>
                    <a:t>등</a:t>
                  </a:r>
                </a:p>
              </p:txBody>
            </p:sp>
            <p:sp>
              <p:nvSpPr>
                <p:cNvPr id="93" name="TextBox 42"/>
                <p:cNvSpPr txBox="1">
                  <a:spLocks noChangeArrowheads="1"/>
                </p:cNvSpPr>
                <p:nvPr/>
              </p:nvSpPr>
              <p:spPr bwMode="auto">
                <a:xfrm>
                  <a:off x="5715659" y="4894528"/>
                  <a:ext cx="1582897" cy="7694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en-US" altLang="ko-KR" sz="1100" b="1"/>
                    <a:t>2</a:t>
                  </a:r>
                  <a:r>
                    <a:rPr lang="ko-KR" altLang="en-US" sz="1100" b="1"/>
                    <a:t>차 </a:t>
                  </a:r>
                  <a:r>
                    <a:rPr lang="en-US" altLang="ko-KR" sz="1100" b="1"/>
                    <a:t>R&amp;D </a:t>
                  </a:r>
                  <a:r>
                    <a:rPr lang="ko-KR" altLang="en-US" sz="1100" b="1"/>
                    <a:t>성과물</a:t>
                  </a:r>
                  <a:endParaRPr lang="en-US" altLang="ko-KR" sz="1100" b="1"/>
                </a:p>
                <a:p>
                  <a:pPr algn="ctr"/>
                  <a:r>
                    <a:rPr lang="en-US" altLang="ko-KR" sz="1100" b="1"/>
                    <a:t>R&amp;D</a:t>
                  </a:r>
                  <a:r>
                    <a:rPr lang="ko-KR" altLang="en-US" sz="1100" b="1"/>
                    <a:t> 성과 활용</a:t>
                  </a:r>
                  <a:r>
                    <a:rPr lang="en-US" altLang="ko-KR" sz="1100" b="1"/>
                    <a:t>/</a:t>
                  </a:r>
                  <a:r>
                    <a:rPr lang="ko-KR" altLang="en-US" sz="1100" b="1"/>
                    <a:t>확산 결과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비용절감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매출증대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품질개선 등</a:t>
                  </a:r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4426505" y="3618789"/>
                  <a:ext cx="1109746" cy="83030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ko-KR" altLang="en-US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추가 </a:t>
                  </a: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R&amp;D</a:t>
                  </a:r>
                </a:p>
                <a:p>
                  <a:pPr algn="ctr">
                    <a:defRPr/>
                  </a:pP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Process</a:t>
                  </a:r>
                </a:p>
                <a:p>
                  <a:pPr algn="ctr">
                    <a:defRPr/>
                  </a:pPr>
                  <a:r>
                    <a:rPr lang="en-US" altLang="ko-KR" sz="12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&amp; Transfe</a:t>
                  </a: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r</a:t>
                  </a:r>
                </a:p>
                <a:p>
                  <a:pPr algn="ctr">
                    <a:defRPr/>
                  </a:pP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(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투자</a:t>
                  </a: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생산</a:t>
                  </a: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마케팅</a:t>
                  </a:r>
                  <a:r>
                    <a:rPr lang="en-US" altLang="ko-KR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)</a:t>
                  </a:r>
                  <a:r>
                    <a:rPr lang="ko-KR" altLang="en-US" sz="8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95" name="오른쪽 화살표 94"/>
                <p:cNvSpPr/>
                <p:nvPr/>
              </p:nvSpPr>
              <p:spPr>
                <a:xfrm>
                  <a:off x="5566416" y="3936306"/>
                  <a:ext cx="179401" cy="7144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96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4355976" y="1624314"/>
                  <a:ext cx="2928958" cy="7078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87313" indent="-87313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기초 연구개발 성과물 평가 및 의사결정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성과물 활용 및 확산 전략 수립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성과물 활용 및 확산 지원 방안 수립 및 실행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기술이전 및 사업화 추진</a:t>
                  </a:r>
                </a:p>
              </p:txBody>
            </p:sp>
            <p:sp>
              <p:nvSpPr>
                <p:cNvPr id="97" name="TextBox 46"/>
                <p:cNvSpPr txBox="1">
                  <a:spLocks noChangeArrowheads="1"/>
                </p:cNvSpPr>
                <p:nvPr/>
              </p:nvSpPr>
              <p:spPr bwMode="auto">
                <a:xfrm>
                  <a:off x="4313478" y="4670546"/>
                  <a:ext cx="1391730" cy="7694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ko-KR" altLang="en-US" sz="1100" b="1"/>
                    <a:t>응용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개발연구 및 실용화 추진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인력양성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지식확산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기술이전 및 사업화</a:t>
                  </a:r>
                </a:p>
              </p:txBody>
            </p:sp>
            <p:sp>
              <p:nvSpPr>
                <p:cNvPr id="98" name="위쪽/아래쪽 화살표 97"/>
                <p:cNvSpPr/>
                <p:nvPr/>
              </p:nvSpPr>
              <p:spPr>
                <a:xfrm>
                  <a:off x="4909141" y="3244120"/>
                  <a:ext cx="233380" cy="388959"/>
                </a:xfrm>
                <a:prstGeom prst="upDownArrow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99" name="꺾인 연결선 98"/>
                <p:cNvCxnSpPr>
                  <a:stCxn id="82" idx="4"/>
                  <a:endCxn id="83" idx="4"/>
                </p:cNvCxnSpPr>
                <p:nvPr/>
              </p:nvCxnSpPr>
              <p:spPr>
                <a:xfrm rot="5400000" flipH="1" flipV="1">
                  <a:off x="5039325" y="2858303"/>
                  <a:ext cx="28577" cy="2959324"/>
                </a:xfrm>
                <a:prstGeom prst="bentConnector3">
                  <a:avLst>
                    <a:gd name="adj1" fmla="val -788063"/>
                  </a:avLst>
                </a:prstGeom>
                <a:ln w="34925">
                  <a:solidFill>
                    <a:srgbClr val="00B05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타원 99"/>
                <p:cNvSpPr/>
                <p:nvPr/>
              </p:nvSpPr>
              <p:spPr>
                <a:xfrm>
                  <a:off x="7511250" y="3645779"/>
                  <a:ext cx="1209767" cy="68901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en-US" altLang="ko-KR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Impact</a:t>
                  </a:r>
                  <a:r>
                    <a:rPr lang="ko-KR" altLang="en-US" sz="14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</a:p>
              </p:txBody>
            </p:sp>
            <p:sp>
              <p:nvSpPr>
                <p:cNvPr id="101" name="TextBox 50"/>
                <p:cNvSpPr txBox="1">
                  <a:spLocks noChangeArrowheads="1"/>
                </p:cNvSpPr>
                <p:nvPr/>
              </p:nvSpPr>
              <p:spPr bwMode="auto">
                <a:xfrm>
                  <a:off x="7463720" y="4890153"/>
                  <a:ext cx="1428760" cy="7694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en-US" altLang="ko-KR" sz="1100" b="1"/>
                    <a:t>3</a:t>
                  </a:r>
                  <a:r>
                    <a:rPr lang="ko-KR" altLang="en-US" sz="1100" b="1"/>
                    <a:t>차 </a:t>
                  </a:r>
                  <a:r>
                    <a:rPr lang="en-US" altLang="ko-KR" sz="1100" b="1"/>
                    <a:t>R&amp;D </a:t>
                  </a:r>
                  <a:r>
                    <a:rPr lang="ko-KR" altLang="en-US" sz="1100" b="1"/>
                    <a:t>성과물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새로운 문화형성</a:t>
                  </a:r>
                  <a:r>
                    <a:rPr lang="en-US" altLang="ko-KR" sz="1100" b="1"/>
                    <a:t>, </a:t>
                  </a:r>
                  <a:r>
                    <a:rPr lang="ko-KR" altLang="en-US" sz="1100" b="1"/>
                    <a:t>인간 삶의 질 향상</a:t>
                  </a:r>
                  <a:endParaRPr lang="en-US" altLang="ko-KR" sz="1100" b="1"/>
                </a:p>
                <a:p>
                  <a:pPr algn="ctr"/>
                  <a:r>
                    <a:rPr lang="ko-KR" altLang="en-US" sz="1100" b="1"/>
                    <a:t>국가경쟁력 향상</a:t>
                  </a:r>
                </a:p>
              </p:txBody>
            </p:sp>
            <p:cxnSp>
              <p:nvCxnSpPr>
                <p:cNvPr id="102" name="꺾인 연결선 101"/>
                <p:cNvCxnSpPr>
                  <a:stCxn id="83" idx="7"/>
                  <a:endCxn id="100" idx="0"/>
                </p:cNvCxnSpPr>
                <p:nvPr/>
              </p:nvCxnSpPr>
              <p:spPr>
                <a:xfrm rot="5400000" flipH="1" flipV="1">
                  <a:off x="7555705" y="3164729"/>
                  <a:ext cx="79379" cy="1041479"/>
                </a:xfrm>
                <a:prstGeom prst="bentConnector3">
                  <a:avLst>
                    <a:gd name="adj1" fmla="val 414849"/>
                  </a:avLst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꺾인 연결선 102"/>
                <p:cNvCxnSpPr>
                  <a:stCxn id="83" idx="5"/>
                  <a:endCxn id="100" idx="4"/>
                </p:cNvCxnSpPr>
                <p:nvPr/>
              </p:nvCxnSpPr>
              <p:spPr>
                <a:xfrm rot="16200000" flipH="1">
                  <a:off x="7538242" y="3756898"/>
                  <a:ext cx="114306" cy="1041479"/>
                </a:xfrm>
                <a:prstGeom prst="bentConnector3">
                  <a:avLst>
                    <a:gd name="adj1" fmla="val 301587"/>
                  </a:avLst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7164288" y="2924944"/>
                  <a:ext cx="127534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87313" indent="-87313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타 분야로의 파급</a:t>
                  </a:r>
                  <a:endParaRPr lang="en-US" altLang="ko-KR" sz="1000" b="1"/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ko-KR" altLang="en-US" sz="1000" b="1"/>
                    <a:t>확산</a:t>
                  </a:r>
                </a:p>
              </p:txBody>
            </p:sp>
            <p:sp>
              <p:nvSpPr>
                <p:cNvPr id="105" name="오른쪽 화살표 104"/>
                <p:cNvSpPr/>
                <p:nvPr/>
              </p:nvSpPr>
              <p:spPr>
                <a:xfrm>
                  <a:off x="7314385" y="3947420"/>
                  <a:ext cx="177813" cy="71441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</p:grpSp>
          <p:sp>
            <p:nvSpPr>
              <p:cNvPr id="76" name="TextBox 25"/>
              <p:cNvSpPr txBox="1">
                <a:spLocks noChangeArrowheads="1"/>
              </p:cNvSpPr>
              <p:nvPr/>
            </p:nvSpPr>
            <p:spPr bwMode="auto">
              <a:xfrm>
                <a:off x="2999113" y="1378709"/>
                <a:ext cx="1300716" cy="338553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1</a:t>
                </a:r>
                <a:r>
                  <a:rPr lang="ko-KR" altLang="en-US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차 영역</a:t>
                </a:r>
              </a:p>
            </p:txBody>
          </p:sp>
          <p:sp>
            <p:nvSpPr>
              <p:cNvPr id="77" name="TextBox 26"/>
              <p:cNvSpPr txBox="1">
                <a:spLocks noChangeArrowheads="1"/>
              </p:cNvSpPr>
              <p:nvPr/>
            </p:nvSpPr>
            <p:spPr bwMode="auto">
              <a:xfrm>
                <a:off x="7589427" y="2586390"/>
                <a:ext cx="1159037" cy="338554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2</a:t>
                </a:r>
                <a:r>
                  <a:rPr lang="ko-KR" altLang="en-US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차 영역</a:t>
                </a:r>
              </a:p>
            </p:txBody>
          </p:sp>
          <p:sp>
            <p:nvSpPr>
              <p:cNvPr id="78" name="직사각형 77"/>
              <p:cNvSpPr/>
              <p:nvPr/>
            </p:nvSpPr>
            <p:spPr>
              <a:xfrm>
                <a:off x="395536" y="3379065"/>
                <a:ext cx="2737057" cy="208926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9" name="TextBox 28"/>
              <p:cNvSpPr txBox="1">
                <a:spLocks noChangeArrowheads="1"/>
              </p:cNvSpPr>
              <p:nvPr/>
            </p:nvSpPr>
            <p:spPr bwMode="auto">
              <a:xfrm>
                <a:off x="604651" y="3213830"/>
                <a:ext cx="1159037" cy="338554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2</a:t>
                </a:r>
                <a:r>
                  <a:rPr lang="ko-KR" altLang="en-US" sz="1600">
                    <a:solidFill>
                      <a:schemeClr val="bg1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차 영역</a:t>
                </a:r>
              </a:p>
            </p:txBody>
          </p:sp>
        </p:grpSp>
        <p:sp>
          <p:nvSpPr>
            <p:cNvPr id="65" name="모서리가 둥근 직사각형 64"/>
            <p:cNvSpPr/>
            <p:nvPr/>
          </p:nvSpPr>
          <p:spPr bwMode="auto">
            <a:xfrm>
              <a:off x="2836863" y="4579006"/>
              <a:ext cx="1350962" cy="35877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+mj-ea"/>
                  <a:ea typeface="+mj-ea"/>
                </a:rPr>
                <a:t>과학기술적 성과</a:t>
              </a: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5899150" y="4572656"/>
              <a:ext cx="1128713" cy="36036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+mj-ea"/>
                  <a:ea typeface="+mj-ea"/>
                </a:rPr>
                <a:t>경제적 성과</a:t>
              </a:r>
            </a:p>
          </p:txBody>
        </p:sp>
        <p:sp>
          <p:nvSpPr>
            <p:cNvPr id="72" name="모서리가 둥근 직사각형 71"/>
            <p:cNvSpPr/>
            <p:nvPr/>
          </p:nvSpPr>
          <p:spPr bwMode="auto">
            <a:xfrm>
              <a:off x="7361238" y="4559956"/>
              <a:ext cx="1436687" cy="35877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>
                  <a:solidFill>
                    <a:schemeClr val="tx1"/>
                  </a:solidFill>
                  <a:latin typeface="+mj-ea"/>
                  <a:ea typeface="+mj-ea"/>
                </a:rPr>
                <a:t>사회문화적 </a:t>
              </a:r>
              <a:r>
                <a:rPr lang="ko-KR" altLang="en-US" sz="1200" dirty="0">
                  <a:solidFill>
                    <a:schemeClr val="tx1"/>
                  </a:solidFill>
                  <a:latin typeface="+mj-ea"/>
                  <a:ea typeface="+mj-ea"/>
                </a:rPr>
                <a:t>성과</a:t>
              </a:r>
            </a:p>
          </p:txBody>
        </p:sp>
      </p:grpSp>
      <p:cxnSp>
        <p:nvCxnSpPr>
          <p:cNvPr id="106" name="꺾인 연결선 53"/>
          <p:cNvCxnSpPr>
            <a:cxnSpLocks noChangeShapeType="1"/>
          </p:cNvCxnSpPr>
          <p:nvPr/>
        </p:nvCxnSpPr>
        <p:spPr bwMode="auto">
          <a:xfrm rot="16200000" flipV="1">
            <a:off x="1893094" y="3485356"/>
            <a:ext cx="1500188" cy="100012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8" name="TextBox 1"/>
          <p:cNvSpPr txBox="1">
            <a:spLocks noChangeArrowheads="1"/>
          </p:cNvSpPr>
          <p:nvPr/>
        </p:nvSpPr>
        <p:spPr bwMode="auto">
          <a:xfrm>
            <a:off x="323850" y="5795963"/>
            <a:ext cx="23415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600" b="1">
                <a:solidFill>
                  <a:srgbClr val="7030A0"/>
                </a:solidFill>
              </a:rPr>
              <a:t>기술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시장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사업</a:t>
            </a:r>
            <a:r>
              <a:rPr lang="en-US" altLang="ko-KR" sz="1600" b="1">
                <a:solidFill>
                  <a:srgbClr val="7030A0"/>
                </a:solidFill>
              </a:rPr>
              <a:t>(</a:t>
            </a:r>
            <a:r>
              <a:rPr lang="ko-KR" altLang="en-US" sz="1600" b="1">
                <a:solidFill>
                  <a:srgbClr val="7030A0"/>
                </a:solidFill>
              </a:rPr>
              <a:t>수익</a:t>
            </a:r>
            <a:r>
              <a:rPr lang="en-US" altLang="ko-KR" sz="1600" b="1">
                <a:solidFill>
                  <a:srgbClr val="7030A0"/>
                </a:solidFill>
              </a:rPr>
              <a:t>)</a:t>
            </a:r>
            <a:r>
              <a:rPr lang="ko-KR" altLang="en-US" sz="1600" b="1">
                <a:solidFill>
                  <a:srgbClr val="7030A0"/>
                </a:solidFill>
              </a:rPr>
              <a:t>분석</a:t>
            </a:r>
            <a:r>
              <a:rPr lang="en-US" altLang="ko-KR" sz="1600" b="1">
                <a:solidFill>
                  <a:srgbClr val="7030A0"/>
                </a:solidFill>
              </a:rPr>
              <a:t>, R&amp;D </a:t>
            </a:r>
            <a:r>
              <a:rPr lang="ko-KR" altLang="en-US" sz="1600" b="1">
                <a:solidFill>
                  <a:srgbClr val="7030A0"/>
                </a:solidFill>
              </a:rPr>
              <a:t>전략</a:t>
            </a:r>
          </a:p>
        </p:txBody>
      </p:sp>
      <p:sp>
        <p:nvSpPr>
          <p:cNvPr id="109" name="TextBox 47"/>
          <p:cNvSpPr txBox="1">
            <a:spLocks noChangeArrowheads="1"/>
          </p:cNvSpPr>
          <p:nvPr/>
        </p:nvSpPr>
        <p:spPr bwMode="auto">
          <a:xfrm>
            <a:off x="4630738" y="1052513"/>
            <a:ext cx="21732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600" b="1">
                <a:solidFill>
                  <a:srgbClr val="7030A0"/>
                </a:solidFill>
              </a:rPr>
              <a:t>시장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사업</a:t>
            </a:r>
            <a:r>
              <a:rPr lang="en-US" altLang="ko-KR" sz="1600" b="1">
                <a:solidFill>
                  <a:srgbClr val="7030A0"/>
                </a:solidFill>
              </a:rPr>
              <a:t>(</a:t>
            </a:r>
            <a:r>
              <a:rPr lang="ko-KR" altLang="en-US" sz="1600" b="1">
                <a:solidFill>
                  <a:srgbClr val="7030A0"/>
                </a:solidFill>
              </a:rPr>
              <a:t>수익</a:t>
            </a:r>
            <a:r>
              <a:rPr lang="en-US" altLang="ko-KR" sz="1600" b="1">
                <a:solidFill>
                  <a:srgbClr val="7030A0"/>
                </a:solidFill>
              </a:rPr>
              <a:t>)</a:t>
            </a:r>
            <a:r>
              <a:rPr lang="ko-KR" altLang="en-US" sz="1600" b="1">
                <a:solidFill>
                  <a:srgbClr val="7030A0"/>
                </a:solidFill>
              </a:rPr>
              <a:t>분석</a:t>
            </a:r>
            <a:r>
              <a:rPr lang="en-US" altLang="ko-KR" sz="1600" b="1">
                <a:solidFill>
                  <a:srgbClr val="7030A0"/>
                </a:solidFill>
              </a:rPr>
              <a:t>, </a:t>
            </a:r>
            <a:r>
              <a:rPr lang="ko-KR" altLang="en-US" sz="1600" b="1">
                <a:solidFill>
                  <a:srgbClr val="7030A0"/>
                </a:solidFill>
              </a:rPr>
              <a:t>공동연구</a:t>
            </a:r>
            <a:r>
              <a:rPr lang="en-US" altLang="ko-KR" sz="1600" b="1">
                <a:solidFill>
                  <a:srgbClr val="7030A0"/>
                </a:solidFill>
              </a:rPr>
              <a:t>, B/M </a:t>
            </a:r>
            <a:r>
              <a:rPr lang="ko-KR" altLang="en-US" sz="1600" b="1">
                <a:solidFill>
                  <a:srgbClr val="7030A0"/>
                </a:solidFill>
              </a:rPr>
              <a:t>수립</a:t>
            </a:r>
          </a:p>
        </p:txBody>
      </p:sp>
      <p:sp>
        <p:nvSpPr>
          <p:cNvPr id="110" name="TextBox 48"/>
          <p:cNvSpPr txBox="1">
            <a:spLocks noChangeArrowheads="1"/>
          </p:cNvSpPr>
          <p:nvPr/>
        </p:nvSpPr>
        <p:spPr bwMode="auto">
          <a:xfrm>
            <a:off x="7569200" y="2133600"/>
            <a:ext cx="1106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600" b="1">
                <a:solidFill>
                  <a:srgbClr val="7030A0"/>
                </a:solidFill>
              </a:rPr>
              <a:t>융</a:t>
            </a:r>
            <a:r>
              <a:rPr lang="en-US" altLang="ko-KR" sz="1600" b="1">
                <a:solidFill>
                  <a:srgbClr val="7030A0"/>
                </a:solidFill>
              </a:rPr>
              <a:t>·</a:t>
            </a:r>
            <a:r>
              <a:rPr lang="ko-KR" altLang="en-US" sz="1600" b="1">
                <a:solidFill>
                  <a:srgbClr val="7030A0"/>
                </a:solidFill>
              </a:rPr>
              <a:t>복합 </a:t>
            </a:r>
            <a:r>
              <a:rPr lang="en-US" altLang="ko-KR" sz="1600" b="1">
                <a:solidFill>
                  <a:srgbClr val="7030A0"/>
                </a:solidFill>
              </a:rPr>
              <a:t>B/M </a:t>
            </a:r>
            <a:r>
              <a:rPr lang="ko-KR" altLang="en-US" sz="1600" b="1">
                <a:solidFill>
                  <a:srgbClr val="7030A0"/>
                </a:solidFill>
              </a:rPr>
              <a:t>전략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619695" y="6021288"/>
            <a:ext cx="62987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800" b="1" dirty="0" err="1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국가연구개발사업등의규정</a:t>
            </a:r>
            <a:r>
              <a:rPr lang="ko-KR" altLang="en-US" sz="800" b="1" dirty="0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 제</a:t>
            </a:r>
            <a:r>
              <a:rPr lang="en-US" altLang="ko-KR" sz="800" b="1" dirty="0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25</a:t>
            </a:r>
            <a:r>
              <a:rPr lang="ko-KR" altLang="en-US" sz="800" b="1" dirty="0" smtClean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조 ⑬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주관연구기관의 장 또는 전문기관의 장은 연구개발성과를 논문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특허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보고서 원문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연구시설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·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장비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기술요약정보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 err="1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생명자원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소프트웨어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화합물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, 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신품종 등 연구개발성과 분야별로 효율적으로 관리하고 유통하기 위하여 </a:t>
            </a:r>
            <a:r>
              <a:rPr lang="ko-KR" altLang="en-US" sz="800" b="1" u="sng" dirty="0">
                <a:solidFill>
                  <a:srgbClr val="B30000"/>
                </a:solidFill>
                <a:latin typeface="Gulim" panose="020B0600000101010101" pitchFamily="50" charset="-127"/>
                <a:ea typeface="Gulim" panose="020B0600000101010101" pitchFamily="50" charset="-127"/>
                <a:hlinkClick r:id="rId3" tooltip="팝업으로 이동"/>
              </a:rPr>
              <a:t>과학기술정보통신부장관이 지정한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 기관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(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이하 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"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전담기관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"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이라 한다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)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에 등록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(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연구개발성과 중 </a:t>
            </a:r>
            <a:r>
              <a:rPr lang="ko-KR" altLang="en-US" sz="800" b="1" dirty="0" err="1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특허정보에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 대하여 특허청이 해당 특허정보를 </a:t>
            </a:r>
            <a:r>
              <a:rPr lang="ko-KR" altLang="en-US" sz="800" b="1" dirty="0" err="1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전담기관에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 제공하는 경우는 제외한다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)</a:t>
            </a:r>
            <a:r>
              <a:rPr lang="ko-KR" altLang="en-US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하거나 기탁하여야 한다</a:t>
            </a:r>
            <a:r>
              <a:rPr lang="en-US" altLang="ko-KR" sz="800" b="1" dirty="0">
                <a:solidFill>
                  <a:srgbClr val="444444"/>
                </a:solidFill>
                <a:latin typeface="Gulim" panose="020B0600000101010101" pitchFamily="50" charset="-127"/>
                <a:ea typeface="Gulim" panose="020B0600000101010101" pitchFamily="50" charset="-127"/>
              </a:rPr>
              <a:t>. </a:t>
            </a:r>
            <a:endParaRPr lang="ko-KR" altLang="en-US" sz="800" b="1" dirty="0"/>
          </a:p>
        </p:txBody>
      </p:sp>
      <p:graphicFrame>
        <p:nvGraphicFramePr>
          <p:cNvPr id="107" name="표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644509"/>
              </p:ext>
            </p:extLst>
          </p:nvPr>
        </p:nvGraphicFramePr>
        <p:xfrm>
          <a:off x="357187" y="1412776"/>
          <a:ext cx="8462963" cy="431240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702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0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분야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소속기관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논문</a:t>
                      </a:r>
                      <a:r>
                        <a:rPr lang="en-US" altLang="ko-KR" sz="1400" b="1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보고서원문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한국과학기술정보연구원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특허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한국지식재산전략원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400" b="1">
                          <a:effectLst/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장비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한국기초과학지원연구원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기술요약정보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한국산업기술진흥원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화합물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한국화학연구원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생명자원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한국생명공학연구원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생명정보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한국생명공학연구원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effectLst/>
                          <a:latin typeface="+mn-ea"/>
                          <a:ea typeface="+mn-ea"/>
                        </a:rPr>
                        <a:t>소프트웨어</a:t>
                      </a:r>
                      <a:r>
                        <a:rPr lang="en-US" altLang="ko-KR" sz="14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effectLst/>
                          <a:latin typeface="+mn-ea"/>
                          <a:ea typeface="+mn-ea"/>
                        </a:rPr>
                        <a:t>임치</a:t>
                      </a:r>
                      <a:r>
                        <a:rPr lang="en-US" altLang="ko-KR" sz="14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한국저작권위원회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effectLst/>
                          <a:latin typeface="+mn-ea"/>
                          <a:ea typeface="+mn-ea"/>
                        </a:rPr>
                        <a:t>소프트웨어</a:t>
                      </a:r>
                      <a:r>
                        <a:rPr lang="en-US" altLang="ko-KR" sz="14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effectLst/>
                          <a:latin typeface="+mn-ea"/>
                          <a:ea typeface="+mn-ea"/>
                        </a:rPr>
                        <a:t>품질관리</a:t>
                      </a:r>
                      <a:r>
                        <a:rPr lang="en-US" altLang="ko-KR" sz="14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정보통신산업진흥원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effectLst/>
                          <a:latin typeface="+mn-ea"/>
                          <a:ea typeface="+mn-ea"/>
                        </a:rPr>
                        <a:t>신품종</a:t>
                      </a:r>
                      <a:r>
                        <a:rPr lang="en-US" altLang="ko-KR" sz="14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effectLst/>
                          <a:latin typeface="+mn-ea"/>
                          <a:ea typeface="+mn-ea"/>
                        </a:rPr>
                        <a:t>실물</a:t>
                      </a:r>
                      <a:r>
                        <a:rPr lang="en-US" altLang="ko-KR" sz="14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농촌진흥청</a:t>
                      </a:r>
                      <a:endParaRPr lang="ko-KR" altLang="en-US" sz="1200" b="1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effectLst/>
                          <a:latin typeface="+mn-ea"/>
                          <a:ea typeface="+mn-ea"/>
                        </a:rPr>
                        <a:t>신품종</a:t>
                      </a:r>
                      <a:r>
                        <a:rPr lang="en-US" altLang="ko-KR" sz="1400" b="1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effectLst/>
                          <a:latin typeface="+mn-ea"/>
                          <a:ea typeface="+mn-ea"/>
                        </a:rPr>
                        <a:t>정보</a:t>
                      </a:r>
                      <a:r>
                        <a:rPr lang="en-US" altLang="ko-KR" sz="1400" b="1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effectLst/>
                          <a:latin typeface="+mn-ea"/>
                          <a:ea typeface="+mn-ea"/>
                        </a:rPr>
                        <a:t>농림수산식품교육문화정보원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322" marR="56322" marT="15574" marB="15574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9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이전 및 실용화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438150" y="895350"/>
            <a:ext cx="665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just">
              <a:buFontTx/>
              <a:buBlip>
                <a:blip r:embed="rId2"/>
              </a:buBlip>
            </a:pP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기술이전 및 사업화 현황 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기술료 수입 추이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188"/>
              </p:ext>
            </p:extLst>
          </p:nvPr>
        </p:nvGraphicFramePr>
        <p:xfrm>
          <a:off x="500063" y="1544638"/>
          <a:ext cx="8072436" cy="21336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7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86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견고딕" pitchFamily="18" charset="-127"/>
                          <a:ea typeface="HY견고딕" pitchFamily="18" charset="-127"/>
                        </a:rPr>
                        <a:t>구분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2009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2010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2011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2012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2013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2014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견고딕" pitchFamily="18" charset="-127"/>
                          <a:ea typeface="HY견고딕" pitchFamily="18" charset="-127"/>
                        </a:rPr>
                        <a:t>공공연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74,017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91,836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83,209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117,017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98,461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89,797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견고딕" pitchFamily="18" charset="-127"/>
                          <a:ea typeface="HY견고딕" pitchFamily="18" charset="-127"/>
                        </a:rPr>
                        <a:t>대학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27,650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32,678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42,603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48,162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36,892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50,535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견고딕" pitchFamily="18" charset="-127"/>
                          <a:ea typeface="HY견고딕" pitchFamily="18" charset="-127"/>
                        </a:rPr>
                        <a:t>소계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101,667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124,514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125,812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165,180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135,353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140,332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기술이전건수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3,468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4,259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5,193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6,676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7,495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8,524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견고딕" pitchFamily="18" charset="-127"/>
                          <a:ea typeface="HY견고딕" pitchFamily="18" charset="-127"/>
                        </a:rPr>
                        <a:t>기술이전율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22.7%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23.1%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26.0%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27.1%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31.2%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31.7%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기술이전효율성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1.38%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1.48%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1.32%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1.47%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1.36%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견고딕" pitchFamily="18" charset="-127"/>
                          <a:ea typeface="HY견고딕" pitchFamily="18" charset="-127"/>
                        </a:rPr>
                        <a:t>1.35%</a:t>
                      </a:r>
                      <a:endParaRPr lang="ko-KR" altLang="en-US" sz="14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39" marR="91439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659563" y="1271588"/>
            <a:ext cx="1873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/>
            <a:r>
              <a:rPr lang="en-US" altLang="ko-KR" sz="120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200">
                <a:latin typeface="HY견고딕" panose="02030600000101010101" pitchFamily="18" charset="-127"/>
                <a:ea typeface="HY견고딕" panose="02030600000101010101" pitchFamily="18" charset="-127"/>
              </a:rPr>
              <a:t>단위 </a:t>
            </a:r>
            <a:r>
              <a:rPr lang="en-US" altLang="ko-KR" sz="120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200">
                <a:latin typeface="HY견고딕" panose="02030600000101010101" pitchFamily="18" charset="-127"/>
                <a:ea typeface="HY견고딕" panose="02030600000101010101" pitchFamily="18" charset="-127"/>
              </a:rPr>
              <a:t>백만원</a:t>
            </a:r>
            <a:r>
              <a:rPr lang="en-US" altLang="ko-KR" sz="120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120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직사각형 11"/>
          <p:cNvSpPr>
            <a:spLocks noChangeArrowheads="1"/>
          </p:cNvSpPr>
          <p:nvPr/>
        </p:nvSpPr>
        <p:spPr bwMode="auto">
          <a:xfrm>
            <a:off x="539750" y="5214938"/>
            <a:ext cx="8208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거래유형별 기관 당 평균 기술료 수입</a:t>
            </a:r>
            <a:endParaRPr lang="en-US" altLang="ko-KR" sz="160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     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-  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기술매매 약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천만원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통상실시 약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3.5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억원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전용실시 약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1.3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억원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기타 약</a:t>
            </a:r>
            <a:r>
              <a:rPr lang="en-US" altLang="ko-KR" sz="150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sz="1500">
                <a:latin typeface="HY견고딕" panose="02030600000101010101" pitchFamily="18" charset="-127"/>
                <a:ea typeface="HY견고딕" panose="02030600000101010101" pitchFamily="18" charset="-127"/>
              </a:rPr>
              <a:t>천만원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611188" y="6072188"/>
            <a:ext cx="799306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ko-KR" altLang="en-US" sz="1100" b="1"/>
              <a:t>자료 </a:t>
            </a:r>
            <a:r>
              <a:rPr lang="en-US" altLang="ko-KR" sz="1100" b="1"/>
              <a:t>: </a:t>
            </a:r>
            <a:r>
              <a:rPr lang="ko-KR" altLang="en-US" sz="1100" b="1"/>
              <a:t>한국산업기술진흥원</a:t>
            </a:r>
            <a:r>
              <a:rPr lang="en-US" altLang="ko-KR" sz="1100" b="1"/>
              <a:t>, 2015</a:t>
            </a:r>
            <a:r>
              <a:rPr lang="ko-KR" altLang="en-US" sz="1100" b="1"/>
              <a:t>년도 공공연구기관</a:t>
            </a:r>
            <a:r>
              <a:rPr lang="en-US" altLang="ko-KR" sz="1100" b="1"/>
              <a:t>(</a:t>
            </a:r>
            <a:r>
              <a:rPr lang="ko-KR" altLang="en-US" sz="1100" b="1"/>
              <a:t>대학</a:t>
            </a:r>
            <a:r>
              <a:rPr lang="en-US" altLang="ko-KR" sz="1100" b="1"/>
              <a:t>, </a:t>
            </a:r>
            <a:r>
              <a:rPr lang="ko-KR" altLang="en-US" sz="1100" b="1"/>
              <a:t>연구소</a:t>
            </a:r>
            <a:r>
              <a:rPr lang="en-US" altLang="ko-KR" sz="1100" b="1"/>
              <a:t>)</a:t>
            </a:r>
            <a:r>
              <a:rPr lang="ko-KR" altLang="en-US" sz="1100" b="1"/>
              <a:t> 기술이전사업화 실태조사보고서</a:t>
            </a:r>
            <a:r>
              <a:rPr lang="en-US" altLang="ko-KR" sz="1100" b="1"/>
              <a:t>, 2015.12</a:t>
            </a:r>
            <a:endParaRPr lang="ko-KR" altLang="en-US" sz="1100" b="1"/>
          </a:p>
        </p:txBody>
      </p:sp>
      <p:sp>
        <p:nvSpPr>
          <p:cNvPr id="12" name="직사각형 15"/>
          <p:cNvSpPr>
            <a:spLocks noChangeArrowheads="1"/>
          </p:cNvSpPr>
          <p:nvPr/>
        </p:nvSpPr>
        <p:spPr bwMode="auto">
          <a:xfrm>
            <a:off x="500063" y="3841750"/>
            <a:ext cx="8358187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기술이전 유형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기술매매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11.5%,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실시권허여 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84.2%(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통상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61.8%,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전용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22.4%),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기타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4.3%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기술료 유형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일시불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57.2%,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경상기술료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41.4%,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지분 현금화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0.7%,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기타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0.7%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endParaRPr lang="en-US" altLang="ko-KR" sz="130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도입자 유형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중소기업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65.7%,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대기업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19.9%,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기타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9.0%,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중견기업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5.4%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기술이전 건 수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매매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무상양도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나눔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, 2014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시작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),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유상기술실시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무상기술실시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기타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(OEM,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기술제휴 등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기술이전 효율성 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기술료 수입액</a:t>
            </a:r>
            <a:r>
              <a:rPr lang="en-US" altLang="ko-KR" sz="1300"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300">
                <a:latin typeface="HY견고딕" panose="02030600000101010101" pitchFamily="18" charset="-127"/>
                <a:ea typeface="HY견고딕" panose="02030600000101010101" pitchFamily="18" charset="-127"/>
              </a:rPr>
              <a:t>연구개발비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92725" y="4849813"/>
            <a:ext cx="3240088" cy="5238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2225">
            <a:solidFill>
              <a:schemeClr val="accent1"/>
            </a:solidFill>
          </a:ln>
        </p:spPr>
        <p:txBody>
          <a:bodyPr anchor="ctr" anchorCtr="1">
            <a:spAutoFit/>
          </a:bodyPr>
          <a:lstStyle/>
          <a:p>
            <a:pPr algn="ctr">
              <a:defRPr/>
            </a:pPr>
            <a:r>
              <a:rPr lang="ko-KR" altLang="en-US" sz="1400" b="1" dirty="0"/>
              <a:t>건당 평균 </a:t>
            </a:r>
            <a:r>
              <a:rPr lang="ko-KR" altLang="en-US" sz="1400" b="1" dirty="0" err="1"/>
              <a:t>기술료</a:t>
            </a:r>
            <a:r>
              <a:rPr lang="ko-KR" altLang="en-US" sz="1400" b="1" dirty="0"/>
              <a:t>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대   학 </a:t>
            </a:r>
            <a:r>
              <a:rPr lang="en-US" altLang="ko-KR" sz="1400" b="1" dirty="0"/>
              <a:t>1,800</a:t>
            </a:r>
            <a:r>
              <a:rPr lang="ko-KR" altLang="en-US" sz="1400" b="1" dirty="0" smtClean="0"/>
              <a:t>만원</a:t>
            </a:r>
            <a:r>
              <a:rPr lang="en-US" altLang="ko-KR" sz="1400" b="1" dirty="0" smtClean="0"/>
              <a:t> </a:t>
            </a:r>
            <a:endParaRPr lang="en-US" altLang="ko-KR" sz="1400" b="1" dirty="0"/>
          </a:p>
          <a:p>
            <a:pPr algn="ctr">
              <a:defRPr/>
            </a:pPr>
            <a:r>
              <a:rPr lang="en-US" altLang="ko-KR" sz="1400" b="1" dirty="0" smtClean="0"/>
              <a:t>                         </a:t>
            </a:r>
            <a:r>
              <a:rPr lang="ko-KR" altLang="en-US" sz="1400" b="1" dirty="0" err="1"/>
              <a:t>공공연</a:t>
            </a:r>
            <a:r>
              <a:rPr lang="ko-KR" altLang="en-US" sz="1400" b="1" dirty="0"/>
              <a:t> </a:t>
            </a:r>
            <a:r>
              <a:rPr lang="en-US" altLang="ko-KR" sz="1400" b="1" dirty="0"/>
              <a:t>2,500</a:t>
            </a:r>
            <a:r>
              <a:rPr lang="ko-KR" altLang="en-US" sz="1400" b="1" dirty="0"/>
              <a:t>만원</a:t>
            </a:r>
          </a:p>
        </p:txBody>
      </p:sp>
    </p:spTree>
    <p:extLst>
      <p:ext uri="{BB962C8B-B14F-4D97-AF65-F5344CB8AC3E}">
        <p14:creationId xmlns:p14="http://schemas.microsoft.com/office/powerpoint/2010/main" val="13648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이전 및 실용화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438150" y="836252"/>
            <a:ext cx="6654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just">
              <a:buFontTx/>
              <a:buBlip>
                <a:blip r:embed="rId2"/>
              </a:buBlip>
            </a:pP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기술무역 수지 추이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228813"/>
              </p:ext>
            </p:extLst>
          </p:nvPr>
        </p:nvGraphicFramePr>
        <p:xfrm>
          <a:off x="539750" y="1269640"/>
          <a:ext cx="5903913" cy="5183696"/>
        </p:xfrm>
        <a:graphic>
          <a:graphicData uri="http://schemas.openxmlformats.org/drawingml/2006/table">
            <a:tbl>
              <a:tblPr/>
              <a:tblGrid>
                <a:gridCol w="191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5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5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2010</a:t>
                      </a:r>
                      <a:r>
                        <a:rPr kumimoji="0" lang="en-US" altLang="ko-KR" sz="9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r</a:t>
                      </a:r>
                      <a:endParaRPr kumimoji="0" lang="en-US" altLang="ko-KR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2011</a:t>
                      </a:r>
                      <a:r>
                        <a:rPr kumimoji="0" lang="en-US" altLang="ko-KR" sz="9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r</a:t>
                      </a:r>
                      <a:endParaRPr kumimoji="0" lang="en-US" altLang="ko-KR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2012</a:t>
                      </a:r>
                      <a:r>
                        <a:rPr kumimoji="0" lang="en-US" altLang="ko-KR" sz="9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r</a:t>
                      </a:r>
                      <a:endParaRPr kumimoji="0" lang="en-US" altLang="ko-KR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2013</a:t>
                      </a:r>
                      <a:r>
                        <a:rPr kumimoji="0" lang="en-US" altLang="ko-KR" sz="9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r</a:t>
                      </a:r>
                      <a:endParaRPr kumimoji="0" lang="en-US" altLang="ko-KR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2014</a:t>
                      </a:r>
                      <a:r>
                        <a:rPr kumimoji="0" lang="en-US" altLang="ko-KR" sz="9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r</a:t>
                      </a:r>
                      <a:endParaRPr kumimoji="0" lang="en-US" altLang="ko-KR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2015</a:t>
                      </a:r>
                      <a:r>
                        <a:rPr kumimoji="0" lang="en-US" altLang="ko-KR" sz="9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p</a:t>
                      </a:r>
                      <a:endParaRPr kumimoji="0" lang="en-US" altLang="ko-KR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수지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-67.0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-33.8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-48.0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-53.4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-45.3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-40.0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산업재산권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-54.8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-23.4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-42.7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-51.2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-48.2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-34.4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특허 및 실용신안권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-45.5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-16.9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-28.9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-44.8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-33.7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-25.8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디자인권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상표 및 프랜차이즈권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-10.5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-8.8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-8.8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문화예술저작권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-7.8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-6.1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-7.4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-8.1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-4.1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연구개발 및 </a:t>
                      </a: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SW </a:t>
                      </a: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-1.0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9.6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기타지식재산권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-3.4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-5.5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-2.6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-2.3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-3.5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-12.4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수출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39.8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56.2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54.7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64.1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83.7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100.3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산업재산권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30.0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41.4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36.4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36.6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46.2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58.1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특허 및 실용신안권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30.1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24.8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18.0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30.1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39.6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디자인권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상표 및 프랜차이즈권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9.8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11.1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18.1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15.3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17.5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14.0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17.5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26.7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35.0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40.9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문화예술저작권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연구개발 및 </a:t>
                      </a: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SW </a:t>
                      </a: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9.5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11.7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26.6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30.1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기타지식재산권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0.9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0.8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0.8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0.8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2.5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1.3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수입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106.8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90.0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102.7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117.5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129.0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140.4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산업재산권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84.8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64.7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79.1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87.8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94.3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92.5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특허 및 실용신안권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65.9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46.9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53.7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62.7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63.9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65.4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디자인권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5.3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상표 및 프랜차이즈권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14.4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13.6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21.6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24.1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21.8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17.7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19.0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20.2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26.5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28.7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34.1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문화예술저작권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11.1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13.1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14.8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12.6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13.6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연구개발 및 </a:t>
                      </a: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SW </a:t>
                      </a: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저작권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6.6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8.3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7.1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11.7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16.1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20.5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5114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기타지식재산권</a:t>
                      </a: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4.3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6.3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3.4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3.2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6.0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13.7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7978" marR="47978" marT="23986" marB="2398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88125" y="1341077"/>
            <a:ext cx="2376488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2015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: 40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억불 적자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defRPr/>
            </a:pP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산업재산권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–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저작권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+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대기업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–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중소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중견기업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+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제조업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–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서비스업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–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미국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독일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일본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–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중국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베트남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+</a:t>
            </a:r>
          </a:p>
          <a:p>
            <a:pPr algn="just">
              <a:defRPr/>
            </a:pP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국내 대기업 특허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실용 수지 적자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57%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점유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(-22.8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억불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/-40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억불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전기전자제조업이 가장 큰 적자 약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70%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차지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미국과의 무역수지 적자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: -44.3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억불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전체초과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7"/>
          <p:cNvSpPr>
            <a:spLocks noChangeArrowheads="1"/>
          </p:cNvSpPr>
          <p:nvPr/>
        </p:nvSpPr>
        <p:spPr bwMode="auto">
          <a:xfrm>
            <a:off x="6659563" y="5501915"/>
            <a:ext cx="21955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ko-KR" altLang="en-US" sz="1100" b="1"/>
              <a:t>자료 </a:t>
            </a:r>
            <a:r>
              <a:rPr lang="en-US" altLang="ko-KR" sz="1100" b="1"/>
              <a:t>: </a:t>
            </a:r>
            <a:r>
              <a:rPr lang="ko-KR" altLang="en-US" sz="1100" b="1"/>
              <a:t>한국은행 경제통계시스템</a:t>
            </a:r>
            <a:r>
              <a:rPr lang="en-US" altLang="ko-KR" sz="1100" b="1"/>
              <a:t>(ECOS, </a:t>
            </a:r>
            <a:r>
              <a:rPr lang="en-US" altLang="ko-KR" sz="1100" b="1" u="sng">
                <a:hlinkClick r:id="rId3"/>
              </a:rPr>
              <a:t>http://ecos.bok.or.kr</a:t>
            </a:r>
            <a:r>
              <a:rPr lang="en-US" altLang="ko-KR" sz="1100" b="1"/>
              <a:t>), 2016.5.20</a:t>
            </a:r>
            <a:endParaRPr lang="ko-KR" altLang="en-US" sz="1100" b="1"/>
          </a:p>
        </p:txBody>
      </p:sp>
    </p:spTree>
    <p:extLst>
      <p:ext uri="{BB962C8B-B14F-4D97-AF65-F5344CB8AC3E}">
        <p14:creationId xmlns:p14="http://schemas.microsoft.com/office/powerpoint/2010/main" val="389750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표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565622"/>
              </p:ext>
            </p:extLst>
          </p:nvPr>
        </p:nvGraphicFramePr>
        <p:xfrm>
          <a:off x="1071579" y="1556792"/>
          <a:ext cx="6749656" cy="56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7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>
                          <a:latin typeface="맑은 고딕" pitchFamily="50" charset="-127"/>
                          <a:ea typeface="맑은 고딕" pitchFamily="50" charset="-127"/>
                        </a:rPr>
                        <a:t>Ⅰ</a:t>
                      </a:r>
                      <a:endParaRPr lang="ko-KR" altLang="en-US" sz="18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8549" marR="118549" marT="59274" marB="5927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연구개발</a:t>
                      </a:r>
                      <a:r>
                        <a:rPr lang="en-US" altLang="ko-KR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(R&amp;D)</a:t>
                      </a:r>
                      <a:endParaRPr lang="ko-KR" altLang="en-US" sz="1800" dirty="0">
                        <a:solidFill>
                          <a:srgbClr val="40404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8549" marR="118549" marT="59274" marB="5927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17375E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905259"/>
              </p:ext>
            </p:extLst>
          </p:nvPr>
        </p:nvGraphicFramePr>
        <p:xfrm>
          <a:off x="1071579" y="2474203"/>
          <a:ext cx="6749657" cy="56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7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>
                          <a:latin typeface="맑은 고딕" pitchFamily="50" charset="-127"/>
                          <a:ea typeface="맑은 고딕" pitchFamily="50" charset="-127"/>
                        </a:rPr>
                        <a:t>Ⅱ</a:t>
                      </a:r>
                    </a:p>
                  </a:txBody>
                  <a:tcPr marL="118549" marR="118549" marT="59274" marB="5927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연구개발</a:t>
                      </a:r>
                      <a:r>
                        <a:rPr lang="en-US" altLang="ko-KR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(R&amp;D) </a:t>
                      </a:r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성과 관리</a:t>
                      </a:r>
                      <a:r>
                        <a:rPr lang="en-US" altLang="ko-KR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및 활용</a:t>
                      </a:r>
                      <a:endParaRPr lang="ko-KR" altLang="en-US" sz="1800" dirty="0">
                        <a:solidFill>
                          <a:srgbClr val="40404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8549" marR="118549" marT="59274" marB="5927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17375E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표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974173"/>
              </p:ext>
            </p:extLst>
          </p:nvPr>
        </p:nvGraphicFramePr>
        <p:xfrm>
          <a:off x="1071579" y="3391614"/>
          <a:ext cx="6749657" cy="560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7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1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>
                          <a:latin typeface="맑은 고딕" pitchFamily="50" charset="-127"/>
                          <a:ea typeface="맑은 고딕" pitchFamily="50" charset="-127"/>
                        </a:rPr>
                        <a:t>Ⅲ</a:t>
                      </a:r>
                    </a:p>
                  </a:txBody>
                  <a:tcPr marL="118555" marR="118555" marT="59260" marB="592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연구개발</a:t>
                      </a:r>
                      <a:r>
                        <a:rPr lang="en-US" altLang="ko-KR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(R&amp;D)</a:t>
                      </a:r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보안</a:t>
                      </a:r>
                      <a:endParaRPr lang="ko-KR" altLang="en-US" sz="1800" dirty="0">
                        <a:solidFill>
                          <a:srgbClr val="40404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8555" marR="118555" marT="59260" marB="592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17375E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표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667929"/>
              </p:ext>
            </p:extLst>
          </p:nvPr>
        </p:nvGraphicFramePr>
        <p:xfrm>
          <a:off x="1071579" y="4309025"/>
          <a:ext cx="7143758" cy="560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6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1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>
                          <a:latin typeface="맑은 고딕" pitchFamily="50" charset="-127"/>
                          <a:ea typeface="맑은 고딕" pitchFamily="50" charset="-127"/>
                        </a:rPr>
                        <a:t>Ⅳ</a:t>
                      </a:r>
                    </a:p>
                  </a:txBody>
                  <a:tcPr marL="118555" marR="118555" marT="59260" marB="592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>
                          <a:solidFill>
                            <a:srgbClr val="40404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연구노트</a:t>
                      </a:r>
                      <a:endParaRPr lang="ko-KR" altLang="en-US" sz="1800" dirty="0">
                        <a:solidFill>
                          <a:srgbClr val="40404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8555" marR="118555" marT="59260" marB="592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17375E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목차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2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2" name="Rectangle 1"/>
          <p:cNvSpPr>
            <a:spLocks noChangeArrowheads="1"/>
          </p:cNvSpPr>
          <p:nvPr/>
        </p:nvSpPr>
        <p:spPr bwMode="auto">
          <a:xfrm>
            <a:off x="0" y="-12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73" name="Rectangle 2"/>
          <p:cNvSpPr>
            <a:spLocks noChangeArrowheads="1"/>
          </p:cNvSpPr>
          <p:nvPr/>
        </p:nvSpPr>
        <p:spPr bwMode="auto">
          <a:xfrm>
            <a:off x="0" y="-12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74" name="Rectangle 4"/>
          <p:cNvSpPr>
            <a:spLocks noChangeArrowheads="1"/>
          </p:cNvSpPr>
          <p:nvPr/>
        </p:nvSpPr>
        <p:spPr bwMode="auto">
          <a:xfrm>
            <a:off x="0" y="-12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75" name="Rectangle 6"/>
          <p:cNvSpPr>
            <a:spLocks noChangeArrowheads="1"/>
          </p:cNvSpPr>
          <p:nvPr/>
        </p:nvSpPr>
        <p:spPr bwMode="auto">
          <a:xfrm>
            <a:off x="0" y="-12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76" name="Rectangle 1"/>
          <p:cNvSpPr>
            <a:spLocks noChangeArrowheads="1"/>
          </p:cNvSpPr>
          <p:nvPr/>
        </p:nvSpPr>
        <p:spPr bwMode="auto">
          <a:xfrm>
            <a:off x="0" y="-12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이전 및 실용화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83" name="Rectangle 1"/>
          <p:cNvSpPr>
            <a:spLocks noChangeArrowheads="1"/>
          </p:cNvSpPr>
          <p:nvPr/>
        </p:nvSpPr>
        <p:spPr bwMode="auto">
          <a:xfrm>
            <a:off x="509047" y="1412776"/>
            <a:ext cx="8167409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 smtClean="0">
                <a:ln>
                  <a:noFill/>
                </a:ln>
                <a:solidFill>
                  <a:srgbClr val="151594"/>
                </a:solidFill>
                <a:effectLst/>
                <a:latin typeface="+mn-ea"/>
              </a:rPr>
              <a:t>제16조의3(연구개발성과의 확산, 기술이전 및 실용화)</a:t>
            </a:r>
            <a:r>
              <a:rPr kumimoji="0" lang="ko-KR" altLang="ko-KR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 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+mn-ea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ea"/>
              <a:buAutoNum type="circleNumDbPlain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정부는 연구개발성과의 확산, 기술이전 및 실용화를 촉진하기 위하여 다음 각 호의 사항에 관한 시책을 세우고 추진하여야 한다.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271463" marR="0" lvl="0" indent="-2714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연구개발성과의 확산, 기술이전 및 실용화에 관한 정보의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관리·유통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271463" marR="0" lvl="0" indent="-2714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R&amp;D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성과의 확산, 기술이전 및 실용화 관련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기관·단체와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교육기관·연구기관에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설치된 조직의 육성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271463" marR="0" lvl="0" indent="-2714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전문인력의 양성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271463" marR="0" lvl="0" indent="-2714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기업, 교육기관, 연구기관 및 과학기술 관련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기관·단체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간의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인력·기술·인프라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등에 관한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교류·협력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271463" marR="0" lvl="0" indent="-2714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기술평가 활성화 및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기술금융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지원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271463" marR="0" lvl="0" indent="-2714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그 밖에 연구개발성과의 확산, 기술이전 및 실용화를 촉진하기 위하여 필요한 사항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ea"/>
              <a:buAutoNum type="circleNumDbPlain" startAt="2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중앙행정기관의 장은 제1항의 시책에 따른 사업을 추진할 수 있으며, 기업, 교육기관, 연구기관 및 과학기술 관련 </a:t>
            </a:r>
            <a:r>
              <a:rPr kumimoji="0" lang="ko-KR" altLang="ko-KR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기관·단체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등에 관련 사업을 수행하게 하고 해당 사업 수행에 드는 비용의 전부 또는 일부를 출연하거나 보조할 수 있다.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ea"/>
              <a:buAutoNum type="circleNumDbPlain" startAt="2"/>
              <a:tabLst/>
            </a:pP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중앙행정기관의 장은 제2항에 따른 사업의 효율적 추진을 위하여 전문기관을 지정하여 사업의 기획</a:t>
            </a:r>
            <a:r>
              <a:rPr kumimoji="0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</a:t>
            </a:r>
            <a:r>
              <a:rPr kumimoji="0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등에 관한 업무를 대행하게 하고 그 업무 수행에 드는 비용의 전부 또는 일부를 출연하거나 보조할 수 있다</a:t>
            </a:r>
            <a:r>
              <a:rPr kumimoji="0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.</a:t>
            </a:r>
            <a:endParaRPr kumimoji="0" lang="ko-KR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9047" y="940888"/>
            <a:ext cx="446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과학기술기본법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6265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이전 및 실용화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grpSp>
        <p:nvGrpSpPr>
          <p:cNvPr id="7" name="그룹 1"/>
          <p:cNvGrpSpPr>
            <a:grpSpLocks/>
          </p:cNvGrpSpPr>
          <p:nvPr/>
        </p:nvGrpSpPr>
        <p:grpSpPr bwMode="auto">
          <a:xfrm>
            <a:off x="214313" y="952649"/>
            <a:ext cx="8750300" cy="5500687"/>
            <a:chOff x="214313" y="808633"/>
            <a:chExt cx="8750300" cy="5500687"/>
          </a:xfrm>
        </p:grpSpPr>
        <p:grpSp>
          <p:nvGrpSpPr>
            <p:cNvPr id="8" name="그룹 97"/>
            <p:cNvGrpSpPr>
              <a:grpSpLocks/>
            </p:cNvGrpSpPr>
            <p:nvPr/>
          </p:nvGrpSpPr>
          <p:grpSpPr bwMode="auto">
            <a:xfrm>
              <a:off x="214313" y="808633"/>
              <a:ext cx="8750300" cy="5500687"/>
              <a:chOff x="214282" y="1071546"/>
              <a:chExt cx="8750236" cy="5500726"/>
            </a:xfrm>
          </p:grpSpPr>
          <p:grpSp>
            <p:nvGrpSpPr>
              <p:cNvPr id="23" name="그룹 82"/>
              <p:cNvGrpSpPr>
                <a:grpSpLocks/>
              </p:cNvGrpSpPr>
              <p:nvPr/>
            </p:nvGrpSpPr>
            <p:grpSpPr bwMode="auto">
              <a:xfrm>
                <a:off x="500030" y="1643050"/>
                <a:ext cx="7527870" cy="4357719"/>
                <a:chOff x="340504" y="1142984"/>
                <a:chExt cx="8404906" cy="5087712"/>
              </a:xfrm>
            </p:grpSpPr>
            <p:grpSp>
              <p:nvGrpSpPr>
                <p:cNvPr id="35" name="그룹 122"/>
                <p:cNvGrpSpPr>
                  <a:grpSpLocks/>
                </p:cNvGrpSpPr>
                <p:nvPr/>
              </p:nvGrpSpPr>
              <p:grpSpPr bwMode="auto">
                <a:xfrm>
                  <a:off x="340504" y="1142984"/>
                  <a:ext cx="8374775" cy="5087712"/>
                  <a:chOff x="340503" y="1143205"/>
                  <a:chExt cx="8374776" cy="5087521"/>
                </a:xfrm>
              </p:grpSpPr>
              <p:grpSp>
                <p:nvGrpSpPr>
                  <p:cNvPr id="40" name="그룹 51"/>
                  <p:cNvGrpSpPr>
                    <a:grpSpLocks/>
                  </p:cNvGrpSpPr>
                  <p:nvPr/>
                </p:nvGrpSpPr>
                <p:grpSpPr bwMode="auto">
                  <a:xfrm>
                    <a:off x="500063" y="1393410"/>
                    <a:ext cx="8215216" cy="4837316"/>
                    <a:chOff x="500063" y="1499772"/>
                    <a:chExt cx="8215534" cy="4837316"/>
                  </a:xfrm>
                </p:grpSpPr>
                <p:grpSp>
                  <p:nvGrpSpPr>
                    <p:cNvPr id="47" name="그룹 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00063" y="1499772"/>
                      <a:ext cx="7789216" cy="4837316"/>
                      <a:chOff x="500063" y="1296206"/>
                      <a:chExt cx="7929562" cy="5031405"/>
                    </a:xfrm>
                  </p:grpSpPr>
                  <p:sp>
                    <p:nvSpPr>
                      <p:cNvPr id="49" name="직사각형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00375" y="2911508"/>
                        <a:ext cx="2214562" cy="35714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테크노파크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, 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특구본부</a:t>
                        </a:r>
                      </a:p>
                    </p:txBody>
                  </p:sp>
                  <p:sp>
                    <p:nvSpPr>
                      <p:cNvPr id="50" name="직사각형 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00375" y="2357933"/>
                        <a:ext cx="2214562" cy="35714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TLO – 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대학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, 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연구소</a:t>
                        </a:r>
                      </a:p>
                    </p:txBody>
                  </p:sp>
                  <p:sp>
                    <p:nvSpPr>
                      <p:cNvPr id="51" name="직사각형 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00375" y="4018658"/>
                        <a:ext cx="2214562" cy="35714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거래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/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평가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(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공공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/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민간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)</a:t>
                        </a:r>
                        <a:endParaRPr lang="ko-KR" altLang="en-US" sz="1100">
                          <a:latin typeface="HY견고딕" panose="02030600000101010101" pitchFamily="18" charset="-127"/>
                          <a:ea typeface="HY견고딕" panose="02030600000101010101" pitchFamily="18" charset="-127"/>
                        </a:endParaRPr>
                      </a:p>
                    </p:txBody>
                  </p:sp>
                  <p:sp>
                    <p:nvSpPr>
                      <p:cNvPr id="52" name="직사각형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00375" y="4572231"/>
                        <a:ext cx="2214562" cy="35714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기술거래사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, 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평가사</a:t>
                        </a:r>
                      </a:p>
                    </p:txBody>
                  </p:sp>
                  <p:sp>
                    <p:nvSpPr>
                      <p:cNvPr id="53" name="직사각형 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00375" y="3465083"/>
                        <a:ext cx="2214562" cy="35714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변호사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/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변리사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/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서비스업</a:t>
                        </a:r>
                      </a:p>
                    </p:txBody>
                  </p:sp>
                  <p:sp>
                    <p:nvSpPr>
                      <p:cNvPr id="54" name="타원 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00064" y="1333169"/>
                        <a:ext cx="1818200" cy="524762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03D4A8"/>
                          </a:gs>
                          <a:gs pos="25000">
                            <a:srgbClr val="21D6E0"/>
                          </a:gs>
                          <a:gs pos="75000">
                            <a:srgbClr val="0087E6"/>
                          </a:gs>
                          <a:gs pos="100000">
                            <a:srgbClr val="005CBF"/>
                          </a:gs>
                        </a:gsLst>
                        <a:lin ang="5400000"/>
                      </a:gra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산학협력</a:t>
                        </a:r>
                        <a:endParaRPr lang="en-US" altLang="ko-KR" sz="1100">
                          <a:latin typeface="HY견고딕" panose="02030600000101010101" pitchFamily="18" charset="-127"/>
                          <a:ea typeface="HY견고딕" panose="02030600000101010101" pitchFamily="18" charset="-127"/>
                        </a:endParaRPr>
                      </a:p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기술지주회사</a:t>
                        </a:r>
                      </a:p>
                    </p:txBody>
                  </p:sp>
                  <p:sp>
                    <p:nvSpPr>
                      <p:cNvPr id="55" name="타원 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" y="3366320"/>
                        <a:ext cx="1785937" cy="571432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8488C4"/>
                          </a:gs>
                          <a:gs pos="53000">
                            <a:srgbClr val="D4DEFF"/>
                          </a:gs>
                          <a:gs pos="83000">
                            <a:srgbClr val="D4DEFF"/>
                          </a:gs>
                          <a:gs pos="100000">
                            <a:srgbClr val="96AB94"/>
                          </a:gs>
                        </a:gsLst>
                        <a:lin ang="5400000"/>
                      </a:gra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첨단기술기업</a:t>
                        </a:r>
                        <a:endParaRPr lang="en-US" altLang="ko-KR" sz="1100">
                          <a:latin typeface="HY견고딕" panose="02030600000101010101" pitchFamily="18" charset="-127"/>
                          <a:ea typeface="HY견고딕" panose="02030600000101010101" pitchFamily="18" charset="-127"/>
                        </a:endParaRPr>
                      </a:p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연구소기업</a:t>
                        </a:r>
                      </a:p>
                    </p:txBody>
                  </p:sp>
                  <p:sp>
                    <p:nvSpPr>
                      <p:cNvPr id="56" name="타원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58000" y="3857941"/>
                        <a:ext cx="1571625" cy="571432"/>
                      </a:xfrm>
                      <a:prstGeom prst="ellipse">
                        <a:avLst/>
                      </a:prstGeom>
                      <a:solidFill>
                        <a:srgbClr val="92D05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특허괴물</a:t>
                        </a:r>
                      </a:p>
                    </p:txBody>
                  </p:sp>
                  <p:sp>
                    <p:nvSpPr>
                      <p:cNvPr id="57" name="타원 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808699" y="2670686"/>
                        <a:ext cx="1382205" cy="520490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200"/>
                          </a:gs>
                          <a:gs pos="45000">
                            <a:srgbClr val="FF7A00"/>
                          </a:gs>
                          <a:gs pos="70000">
                            <a:srgbClr val="FF0300"/>
                          </a:gs>
                          <a:gs pos="100000">
                            <a:srgbClr val="4D0808"/>
                          </a:gs>
                        </a:gsLst>
                        <a:lin ang="5400000"/>
                      </a:gra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pPr algn="ctr">
                          <a:buFont typeface="Wingdings" pitchFamily="2" charset="2"/>
                          <a:buNone/>
                          <a:defRPr/>
                        </a:pPr>
                        <a:r>
                          <a:rPr lang="ko-KR" altLang="en-US" sz="1050">
                            <a:latin typeface="HY견고딕" pitchFamily="18" charset="-127"/>
                            <a:ea typeface="HY견고딕" pitchFamily="18" charset="-127"/>
                          </a:rPr>
                          <a:t>기술사업화     전문회사</a:t>
                        </a:r>
                      </a:p>
                    </p:txBody>
                  </p:sp>
                  <p:sp>
                    <p:nvSpPr>
                      <p:cNvPr id="58" name="모서리가 둥근 직사각형 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15623" y="1778141"/>
                        <a:ext cx="945529" cy="354704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00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pPr algn="ctr">
                          <a:buFont typeface="Wingdings" pitchFamily="2" charset="2"/>
                          <a:buNone/>
                          <a:defRPr/>
                        </a:pPr>
                        <a:r>
                          <a:rPr lang="ko-KR" altLang="en-US" sz="1050">
                            <a:solidFill>
                              <a:srgbClr val="FFFF00"/>
                            </a:solidFill>
                            <a:latin typeface="HY견고딕" pitchFamily="18" charset="-127"/>
                            <a:ea typeface="HY견고딕" pitchFamily="18" charset="-127"/>
                          </a:rPr>
                          <a:t>기술출자</a:t>
                        </a:r>
                      </a:p>
                    </p:txBody>
                  </p:sp>
                  <p:sp>
                    <p:nvSpPr>
                      <p:cNvPr id="59" name="타원 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99391" y="2294776"/>
                        <a:ext cx="1454383" cy="447236"/>
                      </a:xfrm>
                      <a:prstGeom prst="ellipse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0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교수</a:t>
                        </a:r>
                        <a:r>
                          <a:rPr lang="en-US" altLang="ko-KR" sz="10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/</a:t>
                        </a:r>
                        <a:r>
                          <a:rPr lang="ko-KR" altLang="en-US" sz="10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실험실 창업 </a:t>
                        </a:r>
                      </a:p>
                    </p:txBody>
                  </p:sp>
                  <p:sp>
                    <p:nvSpPr>
                      <p:cNvPr id="60" name="타원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96802" y="1630375"/>
                        <a:ext cx="1407610" cy="500003"/>
                      </a:xfrm>
                      <a:prstGeom prst="ellipse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 b="1">
                            <a:solidFill>
                              <a:srgbClr val="7030A0"/>
                            </a:solidFill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대학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 </a:t>
                        </a: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TLO</a:t>
                        </a:r>
                        <a:endParaRPr lang="ko-KR" altLang="en-US" sz="1100">
                          <a:latin typeface="HY견고딕" panose="02030600000101010101" pitchFamily="18" charset="-127"/>
                          <a:ea typeface="HY견고딕" panose="02030600000101010101" pitchFamily="18" charset="-127"/>
                        </a:endParaRPr>
                      </a:p>
                    </p:txBody>
                  </p:sp>
                  <p:sp>
                    <p:nvSpPr>
                      <p:cNvPr id="61" name="타원 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00298" y="5568356"/>
                        <a:ext cx="1643062" cy="500003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기술창업</a:t>
                        </a:r>
                      </a:p>
                    </p:txBody>
                  </p:sp>
                  <p:sp>
                    <p:nvSpPr>
                      <p:cNvPr id="62" name="타원 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29058" y="5939864"/>
                        <a:ext cx="2286000" cy="387747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신기술사업화</a:t>
                        </a:r>
                      </a:p>
                    </p:txBody>
                  </p:sp>
                  <p:sp>
                    <p:nvSpPr>
                      <p:cNvPr id="63" name="타원 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0063" y="4572008"/>
                        <a:ext cx="1643062" cy="500003"/>
                      </a:xfrm>
                      <a:prstGeom prst="ellipse">
                        <a:avLst/>
                      </a:prstGeom>
                      <a:solidFill>
                        <a:srgbClr val="99CCFF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분쟁대응</a:t>
                        </a:r>
                      </a:p>
                    </p:txBody>
                  </p:sp>
                  <p:sp>
                    <p:nvSpPr>
                      <p:cNvPr id="64" name="타원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00178" y="5286388"/>
                        <a:ext cx="1643062" cy="500003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제품개발</a:t>
                        </a:r>
                      </a:p>
                    </p:txBody>
                  </p:sp>
                  <p:sp>
                    <p:nvSpPr>
                      <p:cNvPr id="65" name="타원 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86500" y="4643446"/>
                        <a:ext cx="1643062" cy="500003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en-US" altLang="ko-KR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R&amp;D </a:t>
                        </a:r>
                        <a:r>
                          <a:rPr lang="ko-KR" altLang="en-US" sz="110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보완</a:t>
                        </a:r>
                      </a:p>
                    </p:txBody>
                  </p:sp>
                  <p:cxnSp>
                    <p:nvCxnSpPr>
                      <p:cNvPr id="66" name="꺾인 연결선 30"/>
                      <p:cNvCxnSpPr>
                        <a:cxnSpLocks noChangeShapeType="1"/>
                        <a:stCxn id="50" idx="0"/>
                        <a:endCxn id="60" idx="4"/>
                      </p:cNvCxnSpPr>
                      <p:nvPr/>
                    </p:nvCxnSpPr>
                    <p:spPr bwMode="auto">
                      <a:xfrm rot="16200000" flipV="1">
                        <a:off x="3340355" y="1590630"/>
                        <a:ext cx="227555" cy="1307049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67" name="꺾인 연결선 22"/>
                      <p:cNvCxnSpPr>
                        <a:cxnSpLocks noChangeShapeType="1"/>
                        <a:stCxn id="50" idx="0"/>
                        <a:endCxn id="58" idx="2"/>
                      </p:cNvCxnSpPr>
                      <p:nvPr/>
                    </p:nvCxnSpPr>
                    <p:spPr bwMode="auto">
                      <a:xfrm rot="5400000" flipH="1" flipV="1">
                        <a:off x="4985722" y="1255186"/>
                        <a:ext cx="224683" cy="1980813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1" name="꺾인 연결선 40"/>
                      <p:cNvCxnSpPr>
                        <a:cxnSpLocks noChangeShapeType="1"/>
                        <a:stCxn id="50" idx="0"/>
                        <a:endCxn id="54" idx="4"/>
                      </p:cNvCxnSpPr>
                      <p:nvPr/>
                    </p:nvCxnSpPr>
                    <p:spPr bwMode="auto">
                      <a:xfrm rot="5400000" flipH="1" flipV="1">
                        <a:off x="4108409" y="1857178"/>
                        <a:ext cx="500002" cy="50150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2" name="꺾인 연결선 42"/>
                      <p:cNvCxnSpPr>
                        <a:cxnSpLocks noChangeShapeType="1"/>
                        <a:stCxn id="50" idx="1"/>
                        <a:endCxn id="59" idx="6"/>
                      </p:cNvCxnSpPr>
                      <p:nvPr/>
                    </p:nvCxnSpPr>
                    <p:spPr bwMode="auto">
                      <a:xfrm rot="10800000">
                        <a:off x="2753812" y="2518582"/>
                        <a:ext cx="246563" cy="17925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3" name="꺾인 연결선 46"/>
                      <p:cNvCxnSpPr>
                        <a:cxnSpLocks noChangeShapeType="1"/>
                        <a:stCxn id="49" idx="1"/>
                        <a:endCxn id="55" idx="6"/>
                      </p:cNvCxnSpPr>
                      <p:nvPr/>
                    </p:nvCxnSpPr>
                    <p:spPr bwMode="auto">
                      <a:xfrm rot="10800000" flipV="1">
                        <a:off x="2357438" y="3090081"/>
                        <a:ext cx="642938" cy="561956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4" name="꺾인 연결선 48"/>
                      <p:cNvCxnSpPr>
                        <a:cxnSpLocks noChangeShapeType="1"/>
                        <a:stCxn id="49" idx="1"/>
                        <a:endCxn id="63" idx="6"/>
                      </p:cNvCxnSpPr>
                      <p:nvPr/>
                    </p:nvCxnSpPr>
                    <p:spPr bwMode="auto">
                      <a:xfrm rot="10800000" flipV="1">
                        <a:off x="2143125" y="3090080"/>
                        <a:ext cx="857250" cy="1731929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5" name="꺾인 연결선 50"/>
                      <p:cNvCxnSpPr>
                        <a:cxnSpLocks noChangeShapeType="1"/>
                        <a:stCxn id="49" idx="3"/>
                        <a:endCxn id="57" idx="2"/>
                      </p:cNvCxnSpPr>
                      <p:nvPr/>
                    </p:nvCxnSpPr>
                    <p:spPr bwMode="auto">
                      <a:xfrm flipV="1">
                        <a:off x="5214936" y="2930652"/>
                        <a:ext cx="594239" cy="159429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6" name="꺾인 연결선 52"/>
                      <p:cNvCxnSpPr>
                        <a:cxnSpLocks noChangeShapeType="1"/>
                        <a:stCxn id="53" idx="3"/>
                        <a:endCxn id="56" idx="2"/>
                      </p:cNvCxnSpPr>
                      <p:nvPr/>
                    </p:nvCxnSpPr>
                    <p:spPr bwMode="auto">
                      <a:xfrm>
                        <a:off x="5214938" y="3643655"/>
                        <a:ext cx="1643062" cy="500002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7" name="Shape 56"/>
                      <p:cNvCxnSpPr>
                        <a:cxnSpLocks noChangeShapeType="1"/>
                        <a:stCxn id="53" idx="3"/>
                        <a:endCxn id="57" idx="4"/>
                      </p:cNvCxnSpPr>
                      <p:nvPr/>
                    </p:nvCxnSpPr>
                    <p:spPr bwMode="auto">
                      <a:xfrm flipV="1">
                        <a:off x="5214936" y="3190707"/>
                        <a:ext cx="1285155" cy="452948"/>
                      </a:xfrm>
                      <a:prstGeom prst="bentConnector2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8" name="꺾인 연결선 58"/>
                      <p:cNvCxnSpPr>
                        <a:cxnSpLocks noChangeShapeType="1"/>
                        <a:stCxn id="49" idx="3"/>
                        <a:endCxn id="65" idx="2"/>
                      </p:cNvCxnSpPr>
                      <p:nvPr/>
                    </p:nvCxnSpPr>
                    <p:spPr bwMode="auto">
                      <a:xfrm>
                        <a:off x="5214937" y="3090081"/>
                        <a:ext cx="1071563" cy="1803367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79" name="꺾인 연결선 60"/>
                      <p:cNvCxnSpPr>
                        <a:cxnSpLocks noChangeShapeType="1"/>
                        <a:stCxn id="53" idx="3"/>
                        <a:endCxn id="65" idx="2"/>
                      </p:cNvCxnSpPr>
                      <p:nvPr/>
                    </p:nvCxnSpPr>
                    <p:spPr bwMode="auto">
                      <a:xfrm>
                        <a:off x="5214937" y="3643656"/>
                        <a:ext cx="1071563" cy="1249792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0" name="꺾인 연결선 62"/>
                      <p:cNvCxnSpPr>
                        <a:cxnSpLocks noChangeShapeType="1"/>
                        <a:stCxn id="51" idx="3"/>
                        <a:endCxn id="65" idx="2"/>
                      </p:cNvCxnSpPr>
                      <p:nvPr/>
                    </p:nvCxnSpPr>
                    <p:spPr bwMode="auto">
                      <a:xfrm>
                        <a:off x="5214937" y="4197231"/>
                        <a:ext cx="1071563" cy="696217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2" name="Shape 64"/>
                      <p:cNvCxnSpPr>
                        <a:cxnSpLocks noChangeShapeType="1"/>
                        <a:stCxn id="52" idx="3"/>
                        <a:endCxn id="65" idx="4"/>
                      </p:cNvCxnSpPr>
                      <p:nvPr/>
                    </p:nvCxnSpPr>
                    <p:spPr bwMode="auto">
                      <a:xfrm>
                        <a:off x="5214937" y="4750804"/>
                        <a:ext cx="1893094" cy="392645"/>
                      </a:xfrm>
                      <a:prstGeom prst="bentConnector4">
                        <a:avLst>
                          <a:gd name="adj1" fmla="val 28301"/>
                          <a:gd name="adj2" fmla="val 158222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3" name="Shape 66"/>
                      <p:cNvCxnSpPr>
                        <a:cxnSpLocks noChangeShapeType="1"/>
                        <a:stCxn id="52" idx="2"/>
                        <a:endCxn id="62" idx="0"/>
                      </p:cNvCxnSpPr>
                      <p:nvPr/>
                    </p:nvCxnSpPr>
                    <p:spPr bwMode="auto">
                      <a:xfrm rot="16200000" flipH="1">
                        <a:off x="4084613" y="4952419"/>
                        <a:ext cx="1010488" cy="964403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4" name="Shape 68"/>
                      <p:cNvCxnSpPr>
                        <a:cxnSpLocks noChangeShapeType="1"/>
                        <a:stCxn id="52" idx="2"/>
                        <a:endCxn id="61" idx="0"/>
                      </p:cNvCxnSpPr>
                      <p:nvPr/>
                    </p:nvCxnSpPr>
                    <p:spPr bwMode="auto">
                      <a:xfrm rot="5400000">
                        <a:off x="3395253" y="4855953"/>
                        <a:ext cx="638980" cy="785826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5" name="Shape 70"/>
                      <p:cNvCxnSpPr>
                        <a:cxnSpLocks noChangeShapeType="1"/>
                        <a:stCxn id="51" idx="1"/>
                        <a:endCxn id="63" idx="0"/>
                      </p:cNvCxnSpPr>
                      <p:nvPr/>
                    </p:nvCxnSpPr>
                    <p:spPr bwMode="auto">
                      <a:xfrm rot="10800000" flipV="1">
                        <a:off x="1321595" y="4197230"/>
                        <a:ext cx="1678781" cy="374777"/>
                      </a:xfrm>
                      <a:prstGeom prst="bentConnector2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6" name="Shape 72"/>
                      <p:cNvCxnSpPr>
                        <a:cxnSpLocks noChangeShapeType="1"/>
                        <a:stCxn id="52" idx="1"/>
                        <a:endCxn id="64" idx="6"/>
                      </p:cNvCxnSpPr>
                      <p:nvPr/>
                    </p:nvCxnSpPr>
                    <p:spPr bwMode="auto">
                      <a:xfrm rot="10800000" flipH="1" flipV="1">
                        <a:off x="3000374" y="4750804"/>
                        <a:ext cx="142865" cy="785586"/>
                      </a:xfrm>
                      <a:prstGeom prst="bentConnector5">
                        <a:avLst>
                          <a:gd name="adj1" fmla="val -160009"/>
                          <a:gd name="adj2" fmla="val 45454"/>
                          <a:gd name="adj3" fmla="val 260009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7" name="Shape 74"/>
                      <p:cNvCxnSpPr>
                        <a:cxnSpLocks noChangeShapeType="1"/>
                        <a:stCxn id="51" idx="1"/>
                        <a:endCxn id="64" idx="0"/>
                      </p:cNvCxnSpPr>
                      <p:nvPr/>
                    </p:nvCxnSpPr>
                    <p:spPr bwMode="auto">
                      <a:xfrm rot="10800000" flipV="1">
                        <a:off x="2321709" y="4197230"/>
                        <a:ext cx="678666" cy="1089157"/>
                      </a:xfrm>
                      <a:prstGeom prst="bentConnector2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88" name="타원 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914823" y="1296206"/>
                        <a:ext cx="812000" cy="867483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3399"/>
                          </a:gs>
                          <a:gs pos="25000">
                            <a:srgbClr val="FF6633"/>
                          </a:gs>
                          <a:gs pos="50000">
                            <a:srgbClr val="FFFF00"/>
                          </a:gs>
                          <a:gs pos="75000">
                            <a:srgbClr val="01A78F"/>
                          </a:gs>
                          <a:gs pos="100000">
                            <a:srgbClr val="3366FF"/>
                          </a:gs>
                        </a:gsLst>
                        <a:lin ang="5400000"/>
                      </a:gradFill>
                      <a:ln w="19050" algn="ctr">
                        <a:solidFill>
                          <a:srgbClr val="41131F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pPr algn="ctr">
                          <a:buFont typeface="Wingdings" pitchFamily="2" charset="2"/>
                          <a:buNone/>
                          <a:defRPr/>
                        </a:pPr>
                        <a:r>
                          <a:rPr lang="ko-KR" altLang="en-US" sz="1050">
                            <a:latin typeface="HY견고딕" pitchFamily="18" charset="-127"/>
                            <a:ea typeface="HY견고딕" pitchFamily="18" charset="-127"/>
                          </a:rPr>
                          <a:t>특허</a:t>
                        </a:r>
                        <a:endParaRPr lang="en-US" altLang="ko-KR" sz="1050">
                          <a:latin typeface="HY견고딕" pitchFamily="18" charset="-127"/>
                          <a:ea typeface="HY견고딕" pitchFamily="18" charset="-127"/>
                        </a:endParaRPr>
                      </a:p>
                      <a:p>
                        <a:pPr algn="ctr">
                          <a:buFont typeface="Wingdings" pitchFamily="2" charset="2"/>
                          <a:buNone/>
                          <a:defRPr/>
                        </a:pPr>
                        <a:r>
                          <a:rPr lang="ko-KR" altLang="en-US" sz="1050">
                            <a:latin typeface="HY견고딕" pitchFamily="18" charset="-127"/>
                            <a:ea typeface="HY견고딕" pitchFamily="18" charset="-127"/>
                          </a:rPr>
                          <a:t>신탁</a:t>
                        </a:r>
                      </a:p>
                    </p:txBody>
                  </p:sp>
                  <p:cxnSp>
                    <p:nvCxnSpPr>
                      <p:cNvPr id="89" name="꺾인 연결선 86"/>
                      <p:cNvCxnSpPr>
                        <a:cxnSpLocks noChangeShapeType="1"/>
                        <a:stCxn id="88" idx="2"/>
                        <a:endCxn id="54" idx="6"/>
                      </p:cNvCxnSpPr>
                      <p:nvPr/>
                    </p:nvCxnSpPr>
                    <p:spPr bwMode="auto">
                      <a:xfrm rot="10800000">
                        <a:off x="5518265" y="1595550"/>
                        <a:ext cx="1396694" cy="134399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0" name="꺾인 연결선 88"/>
                      <p:cNvCxnSpPr>
                        <a:cxnSpLocks noChangeShapeType="1"/>
                        <a:stCxn id="88" idx="4"/>
                        <a:endCxn id="57" idx="0"/>
                      </p:cNvCxnSpPr>
                      <p:nvPr/>
                    </p:nvCxnSpPr>
                    <p:spPr bwMode="auto">
                      <a:xfrm rot="5400000">
                        <a:off x="6657076" y="2006707"/>
                        <a:ext cx="506904" cy="820871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1" name="Shape 90"/>
                      <p:cNvCxnSpPr>
                        <a:cxnSpLocks noChangeShapeType="1"/>
                        <a:stCxn id="58" idx="3"/>
                        <a:endCxn id="88" idx="3"/>
                      </p:cNvCxnSpPr>
                      <p:nvPr/>
                    </p:nvCxnSpPr>
                    <p:spPr bwMode="auto">
                      <a:xfrm>
                        <a:off x="6561202" y="1956114"/>
                        <a:ext cx="472673" cy="80537"/>
                      </a:xfrm>
                      <a:prstGeom prst="bentConnector4">
                        <a:avLst>
                          <a:gd name="adj1" fmla="val 37421"/>
                          <a:gd name="adj2" fmla="val 444676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2" name="꺾인 연결선 95"/>
                      <p:cNvCxnSpPr>
                        <a:cxnSpLocks noChangeShapeType="1"/>
                        <a:stCxn id="50" idx="2"/>
                        <a:endCxn id="49" idx="0"/>
                      </p:cNvCxnSpPr>
                      <p:nvPr/>
                    </p:nvCxnSpPr>
                    <p:spPr bwMode="auto">
                      <a:xfrm rot="5400000">
                        <a:off x="4009442" y="2813292"/>
                        <a:ext cx="196430" cy="158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28575" algn="ctr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3" name="꺾인 연결선 97"/>
                      <p:cNvCxnSpPr>
                        <a:cxnSpLocks noChangeShapeType="1"/>
                        <a:stCxn id="49" idx="2"/>
                        <a:endCxn id="53" idx="0"/>
                      </p:cNvCxnSpPr>
                      <p:nvPr/>
                    </p:nvCxnSpPr>
                    <p:spPr bwMode="auto">
                      <a:xfrm rot="5400000">
                        <a:off x="4009442" y="3366867"/>
                        <a:ext cx="196430" cy="158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28575" algn="ctr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4" name="꺾인 연결선 99"/>
                      <p:cNvCxnSpPr>
                        <a:cxnSpLocks noChangeShapeType="1"/>
                        <a:stCxn id="53" idx="2"/>
                        <a:endCxn id="51" idx="0"/>
                      </p:cNvCxnSpPr>
                      <p:nvPr/>
                    </p:nvCxnSpPr>
                    <p:spPr bwMode="auto">
                      <a:xfrm rot="5400000">
                        <a:off x="4009442" y="3920442"/>
                        <a:ext cx="196430" cy="158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28575" algn="ctr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5" name="꺾인 연결선 101"/>
                      <p:cNvCxnSpPr>
                        <a:cxnSpLocks noChangeShapeType="1"/>
                        <a:stCxn id="51" idx="2"/>
                        <a:endCxn id="52" idx="0"/>
                      </p:cNvCxnSpPr>
                      <p:nvPr/>
                    </p:nvCxnSpPr>
                    <p:spPr bwMode="auto">
                      <a:xfrm rot="5400000">
                        <a:off x="4009443" y="4474016"/>
                        <a:ext cx="196428" cy="158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28575" algn="ctr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96" name="타원 5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57820" y="5642656"/>
                        <a:ext cx="2369150" cy="42862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CCCCFF"/>
                          </a:gs>
                          <a:gs pos="17999">
                            <a:srgbClr val="99CCFF"/>
                          </a:gs>
                          <a:gs pos="36000">
                            <a:srgbClr val="9966FF"/>
                          </a:gs>
                          <a:gs pos="61000">
                            <a:srgbClr val="CC99FF"/>
                          </a:gs>
                          <a:gs pos="82001">
                            <a:srgbClr val="99CCFF"/>
                          </a:gs>
                          <a:gs pos="100000">
                            <a:srgbClr val="CCCCFF"/>
                          </a:gs>
                        </a:gsLst>
                        <a:lin ang="5400000"/>
                      </a:gradFill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>
                        <a:lvl1pPr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1pPr>
                        <a:lvl2pPr marL="742950" indent="-28575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2pPr>
                        <a:lvl3pPr marL="11430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3pPr>
                        <a:lvl4pPr marL="16002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4pPr>
                        <a:lvl5pPr marL="2057400" indent="-228600"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50" charset="-127"/>
                            <a:ea typeface="굴림" panose="020B0600000101010101" pitchFamily="50" charset="-127"/>
                          </a:defRPr>
                        </a:lvl9pPr>
                      </a:lstStyle>
                      <a:p>
                        <a:pPr algn="ctr">
                          <a:buFont typeface="Wingdings" panose="05000000000000000000" pitchFamily="2" charset="2"/>
                          <a:buNone/>
                        </a:pPr>
                        <a:r>
                          <a:rPr lang="ko-KR" altLang="en-US" sz="1100" dirty="0">
                            <a:latin typeface="HY견고딕" panose="02030600000101010101" pitchFamily="18" charset="-127"/>
                            <a:ea typeface="HY견고딕" panose="02030600000101010101" pitchFamily="18" charset="-127"/>
                          </a:rPr>
                          <a:t>신기술창업전문회사</a:t>
                        </a:r>
                      </a:p>
                    </p:txBody>
                  </p:sp>
                  <p:cxnSp>
                    <p:nvCxnSpPr>
                      <p:cNvPr id="97" name="Shape 58"/>
                      <p:cNvCxnSpPr>
                        <a:cxnSpLocks noChangeShapeType="1"/>
                        <a:stCxn id="51" idx="3"/>
                        <a:endCxn id="96" idx="2"/>
                      </p:cNvCxnSpPr>
                      <p:nvPr/>
                    </p:nvCxnSpPr>
                    <p:spPr bwMode="auto">
                      <a:xfrm>
                        <a:off x="5214937" y="4197229"/>
                        <a:ext cx="142882" cy="1659742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98" name="Shape 62"/>
                      <p:cNvCxnSpPr>
                        <a:cxnSpLocks noChangeShapeType="1"/>
                        <a:stCxn id="52" idx="2"/>
                        <a:endCxn id="96" idx="2"/>
                      </p:cNvCxnSpPr>
                      <p:nvPr/>
                    </p:nvCxnSpPr>
                    <p:spPr bwMode="auto">
                      <a:xfrm rot="16200000" flipH="1">
                        <a:off x="4268940" y="4768091"/>
                        <a:ext cx="927597" cy="1250163"/>
                      </a:xfrm>
                      <a:prstGeom prst="bentConnector2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</p:grpSp>
                <p:sp>
                  <p:nvSpPr>
                    <p:cNvPr id="48" name="타원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40717" y="3892483"/>
                      <a:ext cx="974879" cy="32804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ko-KR" sz="1050">
                          <a:latin typeface="HY견고딕" pitchFamily="18" charset="-127"/>
                          <a:ea typeface="HY견고딕" pitchFamily="18" charset="-127"/>
                        </a:rPr>
                        <a:t>IV, ID</a:t>
                      </a:r>
                      <a:endParaRPr lang="ko-KR" altLang="en-US" sz="1050">
                        <a:latin typeface="HY견고딕" pitchFamily="18" charset="-127"/>
                        <a:ea typeface="HY견고딕" pitchFamily="18" charset="-127"/>
                      </a:endParaRPr>
                    </a:p>
                  </p:txBody>
                </p:sp>
              </p:grpSp>
              <p:sp>
                <p:nvSpPr>
                  <p:cNvPr id="41" name="타원 40"/>
                  <p:cNvSpPr/>
                  <p:nvPr/>
                </p:nvSpPr>
                <p:spPr>
                  <a:xfrm>
                    <a:off x="4215055" y="1143205"/>
                    <a:ext cx="1192851" cy="35955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ko-KR" altLang="en-US" sz="105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자회사</a:t>
                    </a:r>
                    <a:r>
                      <a:rPr lang="en-US" altLang="ko-KR" sz="105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 </a:t>
                    </a:r>
                    <a:endParaRPr lang="ko-KR" altLang="en-US" sz="1050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j-ea"/>
                      <a:ea typeface="+mj-ea"/>
                    </a:endParaRPr>
                  </a:p>
                </p:txBody>
              </p:sp>
              <p:cxnSp>
                <p:nvCxnSpPr>
                  <p:cNvPr id="42" name="꺾인 연결선 41"/>
                  <p:cNvCxnSpPr>
                    <a:stCxn id="59" idx="7"/>
                    <a:endCxn id="60" idx="3"/>
                  </p:cNvCxnSpPr>
                  <p:nvPr/>
                </p:nvCxnSpPr>
                <p:spPr>
                  <a:xfrm rot="16200000" flipV="1">
                    <a:off x="2242179" y="2154004"/>
                    <a:ext cx="290980" cy="233962"/>
                  </a:xfrm>
                  <a:prstGeom prst="bentConnector3">
                    <a:avLst>
                      <a:gd name="adj1" fmla="val 50000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꺾인 연결선 42"/>
                  <p:cNvCxnSpPr>
                    <a:stCxn id="60" idx="6"/>
                    <a:endCxn id="54" idx="2"/>
                  </p:cNvCxnSpPr>
                  <p:nvPr/>
                </p:nvCxnSpPr>
                <p:spPr>
                  <a:xfrm flipV="1">
                    <a:off x="3451133" y="1680684"/>
                    <a:ext cx="191423" cy="274300"/>
                  </a:xfrm>
                  <a:prstGeom prst="bentConnector3">
                    <a:avLst>
                      <a:gd name="adj1" fmla="val 50000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타원 43"/>
                  <p:cNvSpPr/>
                  <p:nvPr/>
                </p:nvSpPr>
                <p:spPr>
                  <a:xfrm>
                    <a:off x="340503" y="3202306"/>
                    <a:ext cx="1774211" cy="29468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ko-KR" altLang="en-US" sz="9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HY견고딕" pitchFamily="18" charset="-127"/>
                        <a:ea typeface="HY견고딕" pitchFamily="18" charset="-127"/>
                      </a:rPr>
                      <a:t>공동기술지주회사 </a:t>
                    </a:r>
                  </a:p>
                </p:txBody>
              </p:sp>
              <p:cxnSp>
                <p:nvCxnSpPr>
                  <p:cNvPr id="45" name="꺾인 연결선 44"/>
                  <p:cNvCxnSpPr>
                    <a:stCxn id="58" idx="1"/>
                    <a:endCxn id="54" idx="5"/>
                  </p:cNvCxnSpPr>
                  <p:nvPr/>
                </p:nvCxnSpPr>
                <p:spPr>
                  <a:xfrm rot="10800000">
                    <a:off x="5166855" y="1860461"/>
                    <a:ext cx="358033" cy="166804"/>
                  </a:xfrm>
                  <a:prstGeom prst="bentConnector2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타원 45"/>
                  <p:cNvSpPr/>
                  <p:nvPr/>
                </p:nvSpPr>
                <p:spPr>
                  <a:xfrm>
                    <a:off x="5929003" y="4356961"/>
                    <a:ext cx="1056374" cy="33360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altLang="ko-KR" sz="10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IP</a:t>
                    </a:r>
                    <a:r>
                      <a:rPr lang="ko-KR" altLang="en-US" sz="10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 </a:t>
                    </a:r>
                    <a:r>
                      <a:rPr lang="en-US" altLang="ko-KR" sz="10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R&amp;D</a:t>
                    </a:r>
                    <a:endParaRPr lang="ko-KR" altLang="en-US" sz="1000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36" name="타원 35"/>
                <p:cNvSpPr/>
                <p:nvPr/>
              </p:nvSpPr>
              <p:spPr bwMode="auto">
                <a:xfrm>
                  <a:off x="6357934" y="5357722"/>
                  <a:ext cx="2036533" cy="285431"/>
                </a:xfrm>
                <a:prstGeom prst="ellipse">
                  <a:avLst/>
                </a:prstGeom>
                <a:solidFill>
                  <a:srgbClr val="66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ko-KR" altLang="en-US" sz="105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기술신용평가기관</a:t>
                  </a:r>
                </a:p>
              </p:txBody>
            </p:sp>
            <p:cxnSp>
              <p:nvCxnSpPr>
                <p:cNvPr id="37" name="Shape 67"/>
                <p:cNvCxnSpPr>
                  <a:stCxn id="52" idx="2"/>
                  <a:endCxn id="36" idx="2"/>
                </p:cNvCxnSpPr>
                <p:nvPr/>
              </p:nvCxnSpPr>
              <p:spPr>
                <a:xfrm rot="16200000" flipH="1">
                  <a:off x="4893787" y="4036288"/>
                  <a:ext cx="613490" cy="2314805"/>
                </a:xfrm>
                <a:prstGeom prst="bentConnector2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타원 50"/>
                <p:cNvSpPr>
                  <a:spLocks noChangeArrowheads="1"/>
                </p:cNvSpPr>
                <p:nvPr/>
              </p:nvSpPr>
              <p:spPr bwMode="auto">
                <a:xfrm>
                  <a:off x="7531289" y="4909188"/>
                  <a:ext cx="1214121" cy="398490"/>
                </a:xfrm>
                <a:prstGeom prst="ellipse">
                  <a:avLst/>
                </a:prstGeom>
                <a:solidFill>
                  <a:srgbClr val="00B0F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r>
                    <a:rPr lang="ko-KR" altLang="en-US" sz="1050" dirty="0">
                      <a:latin typeface="HY견고딕" pitchFamily="18" charset="-127"/>
                      <a:ea typeface="HY견고딕" pitchFamily="18" charset="-127"/>
                    </a:rPr>
                    <a:t>평가제도</a:t>
                  </a:r>
                </a:p>
              </p:txBody>
            </p:sp>
            <p:cxnSp>
              <p:nvCxnSpPr>
                <p:cNvPr id="39" name="꺾인 연결선 38"/>
                <p:cNvCxnSpPr>
                  <a:endCxn id="38" idx="2"/>
                </p:cNvCxnSpPr>
                <p:nvPr/>
              </p:nvCxnSpPr>
              <p:spPr>
                <a:xfrm>
                  <a:off x="4082122" y="4979619"/>
                  <a:ext cx="3449166" cy="129741"/>
                </a:xfrm>
                <a:prstGeom prst="bentConnector3">
                  <a:avLst>
                    <a:gd name="adj1" fmla="val 50000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모서리가 둥근 직사각형 23"/>
              <p:cNvSpPr/>
              <p:nvPr/>
            </p:nvSpPr>
            <p:spPr bwMode="auto">
              <a:xfrm>
                <a:off x="5000559" y="1071546"/>
                <a:ext cx="3143227" cy="8572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우수기술탐색이전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연구소기업설립을 위한 기술가치</a:t>
                </a: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,</a:t>
                </a: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타당성평가사업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연구개발특구</a:t>
                </a: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 </a:t>
                </a: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지식커넥트사업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기술사업화커뮤니티지원사업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기술사업화교육사업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Upgrade </a:t>
                </a: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기술이전사업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국제공동기술사업화</a:t>
                </a:r>
              </a:p>
            </p:txBody>
          </p:sp>
          <p:sp>
            <p:nvSpPr>
              <p:cNvPr id="25" name="모서리가 둥근 직사각형 24"/>
              <p:cNvSpPr/>
              <p:nvPr/>
            </p:nvSpPr>
            <p:spPr bwMode="auto">
              <a:xfrm>
                <a:off x="226982" y="6189682"/>
                <a:ext cx="3571849" cy="21431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altLang="ko-KR" sz="11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</p:txBody>
          </p:sp>
          <p:sp>
            <p:nvSpPr>
              <p:cNvPr id="26" name="모서리가 둥근 직사각형 25"/>
              <p:cNvSpPr/>
              <p:nvPr/>
            </p:nvSpPr>
            <p:spPr bwMode="auto">
              <a:xfrm>
                <a:off x="3571819" y="6143644"/>
                <a:ext cx="2143109" cy="428628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유망기술발굴</a:t>
                </a: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 </a:t>
                </a: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및 </a:t>
                </a: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사업화지원사업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공공기관 보유기술공 </a:t>
                </a: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동활용사업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특허관리 전문가 파견사업 </a:t>
                </a:r>
              </a:p>
            </p:txBody>
          </p:sp>
          <p:sp>
            <p:nvSpPr>
              <p:cNvPr id="27" name="모서리가 둥근 직사각형 26"/>
              <p:cNvSpPr/>
              <p:nvPr/>
            </p:nvSpPr>
            <p:spPr bwMode="auto">
              <a:xfrm>
                <a:off x="357156" y="1071546"/>
                <a:ext cx="3571849" cy="8572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ko-KR" altLang="en-US" sz="11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국가지식재산전략기획단</a:t>
                </a: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 설치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(2009.9)</a:t>
                </a:r>
              </a:p>
              <a:p>
                <a:pPr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국가지식재산기본계획 발표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(2011.10)</a:t>
                </a:r>
              </a:p>
              <a:p>
                <a:pPr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창조경제 국정과제 발표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(2013.2)</a:t>
                </a:r>
              </a:p>
              <a:p>
                <a:pPr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산업통상자원부 정부 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3.0 </a:t>
                </a: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계획 발표</a:t>
                </a:r>
                <a:endParaRPr lang="en-US" altLang="ko-KR" sz="11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제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5</a:t>
                </a: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차 </a:t>
                </a:r>
                <a:r>
                  <a:rPr lang="ko-KR" altLang="en-US" sz="11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기술이전ㆍ사업화촉진계획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(2014-2016)</a:t>
                </a:r>
              </a:p>
              <a:p>
                <a:pPr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제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6</a:t>
                </a:r>
                <a:r>
                  <a:rPr lang="ko-KR" altLang="en-US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차 </a:t>
                </a:r>
                <a:r>
                  <a:rPr lang="ko-KR" altLang="en-US" sz="11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산엄기술혁신촉진계획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(2014-2018)</a:t>
                </a:r>
                <a:endParaRPr lang="ko-KR" altLang="en-US" sz="11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</p:txBody>
          </p:sp>
          <p:sp>
            <p:nvSpPr>
              <p:cNvPr id="28" name="모서리가 둥근 직사각형 27"/>
              <p:cNvSpPr/>
              <p:nvPr/>
            </p:nvSpPr>
            <p:spPr bwMode="auto">
              <a:xfrm>
                <a:off x="214282" y="5213362"/>
                <a:ext cx="2500294" cy="121603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ko-KR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IPMS</a:t>
                </a:r>
              </a:p>
              <a:p>
                <a:pPr>
                  <a:defRPr/>
                </a:pPr>
                <a:r>
                  <a:rPr lang="en-US" altLang="ko-KR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KAUTM</a:t>
                </a:r>
              </a:p>
              <a:p>
                <a:pPr>
                  <a:defRPr/>
                </a:pPr>
                <a:r>
                  <a:rPr lang="en-US" altLang="ko-KR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R&amp;D-IP </a:t>
                </a:r>
                <a:r>
                  <a:rPr lang="ko-KR" altLang="en-US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협의회</a:t>
                </a:r>
                <a:endParaRPr lang="en-US" altLang="ko-KR" sz="105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연구개발서비스협회</a:t>
                </a:r>
                <a:endParaRPr lang="en-US" altLang="ko-KR" sz="105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민간기술거래기관협회</a:t>
                </a:r>
                <a:endParaRPr lang="en-US" altLang="ko-KR" sz="105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연구소기술사업화협의회</a:t>
                </a:r>
                <a:endParaRPr lang="en-US" altLang="ko-KR" sz="105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en-US" altLang="ko-KR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Business Idea(BI) </a:t>
                </a:r>
                <a:r>
                  <a:rPr lang="ko-KR" altLang="en-US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산업협회</a:t>
                </a:r>
                <a:endParaRPr lang="en-US" altLang="ko-KR" sz="105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기술사업화협의회</a:t>
                </a:r>
                <a:r>
                  <a:rPr lang="en-US" altLang="ko-KR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(TBA)</a:t>
                </a:r>
              </a:p>
              <a:p>
                <a:pPr>
                  <a:defRPr/>
                </a:pPr>
                <a:r>
                  <a:rPr lang="ko-KR" altLang="en-US" sz="105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기술사업화교류회</a:t>
                </a:r>
                <a:r>
                  <a:rPr lang="en-US" altLang="ko-KR" sz="105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 </a:t>
                </a:r>
              </a:p>
              <a:p>
                <a:pPr>
                  <a:defRPr/>
                </a:pPr>
                <a:endParaRPr lang="ko-KR" altLang="en-US" sz="105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 bwMode="auto">
              <a:xfrm>
                <a:off x="7240506" y="5357826"/>
                <a:ext cx="1508114" cy="8572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>
                  <a:defRPr/>
                </a:pP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NTB</a:t>
                </a:r>
              </a:p>
              <a:p>
                <a:pPr algn="r">
                  <a:defRPr/>
                </a:pP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NTIS</a:t>
                </a:r>
              </a:p>
              <a:p>
                <a:pPr algn="r">
                  <a:defRPr/>
                </a:pP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I-R&amp;D</a:t>
                </a:r>
              </a:p>
              <a:p>
                <a:pPr algn="r">
                  <a:defRPr/>
                </a:pP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TVMS/SMART</a:t>
                </a:r>
              </a:p>
              <a:p>
                <a:pPr algn="r">
                  <a:defRPr/>
                </a:pPr>
                <a:r>
                  <a:rPr lang="en-US" altLang="ko-KR" sz="11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KIPRIS/WIPS</a:t>
                </a:r>
                <a:endParaRPr lang="ko-KR" altLang="en-US" sz="11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</p:txBody>
          </p:sp>
          <p:sp>
            <p:nvSpPr>
              <p:cNvPr id="30" name="모서리가 둥근 직사각형 29"/>
              <p:cNvSpPr/>
              <p:nvPr/>
            </p:nvSpPr>
            <p:spPr bwMode="auto">
              <a:xfrm>
                <a:off x="6786484" y="2714620"/>
                <a:ext cx="2178034" cy="8572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기술이전조직</a:t>
                </a: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(TLO)</a:t>
                </a: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지원사업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기술거래촉진네트워크사업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기술지주회사활성화기반구축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국가기술자산활용사업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기술사업화인력양성사업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글로벌성과확산강화사업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기술신탁사업</a:t>
                </a:r>
                <a:endParaRPr lang="en-US" altLang="ko-KR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  <a:p>
                <a:pPr>
                  <a:defRPr/>
                </a:pPr>
                <a:r>
                  <a:rPr lang="ko-KR" altLang="en-US" sz="1000" b="1" dirty="0" err="1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사업화연계기술개발사업</a:t>
                </a: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(R&amp;BD)</a:t>
                </a:r>
              </a:p>
              <a:p>
                <a:pPr>
                  <a:defRPr/>
                </a:pP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비즈니스아이디어</a:t>
                </a: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(BI)</a:t>
                </a:r>
                <a:r>
                  <a:rPr lang="ko-KR" altLang="en-US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사업</a:t>
                </a:r>
                <a:r>
                  <a:rPr lang="en-US" altLang="ko-KR" sz="1000" b="1" dirty="0">
                    <a:solidFill>
                      <a:schemeClr val="tx1"/>
                    </a:solidFill>
                    <a:latin typeface="HY견명조" pitchFamily="18" charset="-127"/>
                    <a:ea typeface="HY견명조" pitchFamily="18" charset="-127"/>
                  </a:rPr>
                  <a:t> </a:t>
                </a:r>
                <a:endParaRPr lang="ko-KR" altLang="en-US" sz="1000" b="1" dirty="0">
                  <a:solidFill>
                    <a:schemeClr val="tx1"/>
                  </a:solidFill>
                  <a:latin typeface="HY견명조" pitchFamily="18" charset="-127"/>
                  <a:ea typeface="HY견명조" pitchFamily="18" charset="-127"/>
                </a:endParaRPr>
              </a:p>
            </p:txBody>
          </p:sp>
          <p:pic>
            <p:nvPicPr>
              <p:cNvPr id="34" name="Picture 8" descr="http://c.ask.nate.com/imgs/qrsi.php/6161166/8239189/0/1/A/6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034" y="2143116"/>
                <a:ext cx="714380" cy="4762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TextBox 1"/>
            <p:cNvSpPr txBox="1">
              <a:spLocks noChangeArrowheads="1"/>
            </p:cNvSpPr>
            <p:nvPr/>
          </p:nvSpPr>
          <p:spPr bwMode="auto">
            <a:xfrm>
              <a:off x="5978525" y="3127970"/>
              <a:ext cx="93503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r>
                <a:rPr lang="en-US" altLang="ko-KR" sz="10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7</a:t>
              </a:r>
              <a:r>
                <a:rPr lang="ko-KR" altLang="en-US" sz="10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개사 지정</a:t>
              </a:r>
              <a:r>
                <a:rPr lang="en-US" altLang="ko-KR" sz="10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(2012)</a:t>
              </a:r>
              <a:endParaRPr lang="ko-KR" altLang="en-US" sz="1000" b="1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</p:txBody>
        </p:sp>
        <p:sp>
          <p:nvSpPr>
            <p:cNvPr id="10" name="타원 9"/>
            <p:cNvSpPr/>
            <p:nvPr/>
          </p:nvSpPr>
          <p:spPr>
            <a:xfrm>
              <a:off x="7092950" y="4390033"/>
              <a:ext cx="1439863" cy="32385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50" b="1">
                  <a:solidFill>
                    <a:srgbClr val="C00000"/>
                  </a:solidFill>
                </a:rPr>
                <a:t>기술융합센터</a:t>
              </a:r>
            </a:p>
          </p:txBody>
        </p:sp>
        <p:sp>
          <p:nvSpPr>
            <p:cNvPr id="11" name="타원 10"/>
            <p:cNvSpPr/>
            <p:nvPr/>
          </p:nvSpPr>
          <p:spPr>
            <a:xfrm>
              <a:off x="7791450" y="4648795"/>
              <a:ext cx="812800" cy="246063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기보</a:t>
              </a:r>
              <a:endParaRPr lang="ko-KR" altLang="en-US" sz="1100" b="1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214313" y="2451695"/>
              <a:ext cx="642937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/>
              <a:r>
                <a:rPr lang="ko-KR" altLang="en-US" sz="11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기촉법</a:t>
              </a:r>
              <a:endParaRPr lang="en-US" altLang="ko-KR" sz="1100" b="1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  <a:p>
              <a:pPr algn="ctr"/>
              <a:r>
                <a:rPr lang="ko-KR" altLang="en-US" sz="11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벤특법</a:t>
              </a:r>
              <a:endParaRPr lang="en-US" altLang="ko-KR" sz="1100" b="1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  <a:p>
              <a:pPr algn="ctr"/>
              <a:r>
                <a:rPr lang="ko-KR" altLang="en-US" sz="11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산촉법</a:t>
              </a:r>
            </a:p>
          </p:txBody>
        </p:sp>
        <p:sp>
          <p:nvSpPr>
            <p:cNvPr id="13" name="타원 12"/>
            <p:cNvSpPr/>
            <p:nvPr/>
          </p:nvSpPr>
          <p:spPr>
            <a:xfrm>
              <a:off x="5978525" y="5418733"/>
              <a:ext cx="1330325" cy="31908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00" b="1" dirty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대학</a:t>
              </a:r>
              <a:r>
                <a:rPr lang="en-US" altLang="ko-KR" sz="1000" b="1" dirty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/</a:t>
              </a:r>
              <a:r>
                <a:rPr lang="ko-KR" altLang="en-US" sz="1000" b="1" dirty="0" err="1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공공연</a:t>
              </a:r>
              <a:endParaRPr lang="ko-KR" altLang="en-US" sz="1000" b="1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89625" y="5687020"/>
              <a:ext cx="1419225" cy="577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ko-KR" altLang="en-US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충북대 </a:t>
              </a:r>
              <a:r>
                <a:rPr lang="ko-KR" altLang="en-US" sz="1050" b="1" dirty="0" err="1">
                  <a:latin typeface="HY견명조" panose="02030600000101010101" pitchFamily="18" charset="-127"/>
                  <a:ea typeface="HY견명조" panose="02030600000101010101" pitchFamily="18" charset="-127"/>
                </a:rPr>
                <a:t>유비콤</a:t>
              </a:r>
              <a:r>
                <a:rPr lang="en-US" altLang="ko-KR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(2011)</a:t>
              </a:r>
            </a:p>
            <a:p>
              <a:pPr algn="just">
                <a:defRPr/>
              </a:pPr>
              <a:r>
                <a:rPr lang="en-US" altLang="ko-KR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RIST </a:t>
              </a:r>
              <a:r>
                <a:rPr lang="ko-KR" altLang="en-US" sz="1050" b="1" dirty="0" err="1">
                  <a:latin typeface="HY견명조" panose="02030600000101010101" pitchFamily="18" charset="-127"/>
                  <a:ea typeface="HY견명조" panose="02030600000101010101" pitchFamily="18" charset="-127"/>
                </a:rPr>
                <a:t>리즈텍비즈</a:t>
              </a:r>
              <a:r>
                <a:rPr lang="en-US" altLang="ko-KR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(2012)</a:t>
              </a:r>
              <a:endParaRPr lang="ko-KR" altLang="en-US" sz="1050" b="1" dirty="0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013" y="3686770"/>
              <a:ext cx="1673225" cy="4159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ko-KR" altLang="en-US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원자력연구원 </a:t>
              </a:r>
              <a:r>
                <a:rPr lang="ko-KR" altLang="en-US" sz="1050" b="1" dirty="0" err="1">
                  <a:latin typeface="HY견명조" panose="02030600000101010101" pitchFamily="18" charset="-127"/>
                  <a:ea typeface="HY견명조" panose="02030600000101010101" pitchFamily="18" charset="-127"/>
                </a:rPr>
                <a:t>선바이오텍</a:t>
              </a:r>
              <a:r>
                <a:rPr lang="en-US" altLang="ko-KR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(2006)</a:t>
              </a:r>
              <a:endParaRPr lang="ko-KR" altLang="en-US" sz="1050" b="1" dirty="0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</p:txBody>
        </p:sp>
        <p:sp>
          <p:nvSpPr>
            <p:cNvPr id="16" name="TextBox 91"/>
            <p:cNvSpPr txBox="1">
              <a:spLocks noChangeArrowheads="1"/>
            </p:cNvSpPr>
            <p:nvPr/>
          </p:nvSpPr>
          <p:spPr bwMode="auto">
            <a:xfrm>
              <a:off x="760413" y="2445345"/>
              <a:ext cx="642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/>
              <a:r>
                <a:rPr lang="ko-KR" altLang="en-US" sz="11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특구법</a:t>
              </a:r>
            </a:p>
          </p:txBody>
        </p:sp>
        <p:sp>
          <p:nvSpPr>
            <p:cNvPr id="17" name="타원 16"/>
            <p:cNvSpPr/>
            <p:nvPr/>
          </p:nvSpPr>
          <p:spPr bwMode="auto">
            <a:xfrm>
              <a:off x="919163" y="2843808"/>
              <a:ext cx="1204912" cy="33655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9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미래과학기술지주회사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40138" y="967383"/>
              <a:ext cx="1147762" cy="2540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ko-KR" altLang="en-US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한양대 </a:t>
              </a:r>
              <a:r>
                <a:rPr lang="en-US" altLang="ko-KR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(2008)</a:t>
              </a:r>
              <a:endParaRPr lang="ko-KR" altLang="en-US" sz="1050" b="1" dirty="0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</p:txBody>
        </p:sp>
        <p:sp>
          <p:nvSpPr>
            <p:cNvPr id="19" name="TextBox 94"/>
            <p:cNvSpPr txBox="1">
              <a:spLocks noChangeArrowheads="1"/>
            </p:cNvSpPr>
            <p:nvPr/>
          </p:nvSpPr>
          <p:spPr bwMode="auto">
            <a:xfrm>
              <a:off x="3619500" y="1119783"/>
              <a:ext cx="167322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just"/>
              <a:r>
                <a:rPr lang="en-US" altLang="ko-KR" sz="1000" b="1" dirty="0" smtClean="0">
                  <a:latin typeface="HY견명조" panose="02030600000101010101" pitchFamily="18" charset="-127"/>
                  <a:ea typeface="HY견명조" panose="02030600000101010101" pitchFamily="18" charset="-127"/>
                </a:rPr>
                <a:t>45</a:t>
              </a:r>
              <a:r>
                <a:rPr lang="ko-KR" altLang="en-US" sz="1000" b="1" dirty="0" smtClean="0">
                  <a:latin typeface="HY견명조" panose="02030600000101010101" pitchFamily="18" charset="-127"/>
                  <a:ea typeface="HY견명조" panose="02030600000101010101" pitchFamily="18" charset="-127"/>
                </a:rPr>
                <a:t>개대</a:t>
              </a:r>
              <a:r>
                <a:rPr lang="en-US" altLang="ko-KR" sz="100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, </a:t>
              </a:r>
              <a:r>
                <a:rPr lang="en-US" altLang="ko-KR" sz="1000" b="1" dirty="0" smtClean="0">
                  <a:latin typeface="HY견명조" panose="02030600000101010101" pitchFamily="18" charset="-127"/>
                  <a:ea typeface="HY견명조" panose="02030600000101010101" pitchFamily="18" charset="-127"/>
                </a:rPr>
                <a:t>600</a:t>
              </a:r>
              <a:r>
                <a:rPr lang="ko-KR" altLang="en-US" sz="1000" b="1" dirty="0" smtClean="0">
                  <a:latin typeface="HY견명조" panose="02030600000101010101" pitchFamily="18" charset="-127"/>
                  <a:ea typeface="HY견명조" panose="02030600000101010101" pitchFamily="18" charset="-127"/>
                </a:rPr>
                <a:t>여 </a:t>
              </a:r>
              <a:r>
                <a:rPr lang="ko-KR" altLang="en-US" sz="100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자회사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658100" y="3913783"/>
              <a:ext cx="1268413" cy="4159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ko-KR" altLang="en-US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창의자본주식회사</a:t>
              </a:r>
              <a:endParaRPr lang="en-US" altLang="ko-KR" sz="1050" b="1" dirty="0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  <a:p>
              <a:pPr algn="just">
                <a:defRPr/>
              </a:pPr>
              <a:r>
                <a:rPr lang="en-US" altLang="ko-KR" sz="1050" b="1" dirty="0">
                  <a:latin typeface="HY견명조" panose="02030600000101010101" pitchFamily="18" charset="-127"/>
                  <a:ea typeface="HY견명조" panose="02030600000101010101" pitchFamily="18" charset="-127"/>
                </a:rPr>
                <a:t>(2010)</a:t>
              </a:r>
              <a:endParaRPr lang="ko-KR" altLang="en-US" sz="1050" b="1" dirty="0">
                <a:latin typeface="HY견명조" panose="02030600000101010101" pitchFamily="18" charset="-127"/>
                <a:ea typeface="HY견명조" panose="02030600000101010101" pitchFamily="18" charset="-127"/>
              </a:endParaRPr>
            </a:p>
          </p:txBody>
        </p:sp>
        <p:sp>
          <p:nvSpPr>
            <p:cNvPr id="21" name="TextBox 194"/>
            <p:cNvSpPr txBox="1">
              <a:spLocks noChangeArrowheads="1"/>
            </p:cNvSpPr>
            <p:nvPr/>
          </p:nvSpPr>
          <p:spPr bwMode="auto">
            <a:xfrm>
              <a:off x="1285852" y="1808748"/>
              <a:ext cx="1147762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just"/>
              <a:r>
                <a:rPr lang="en-US" altLang="ko-KR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120</a:t>
              </a:r>
              <a:r>
                <a:rPr lang="ko-KR" altLang="en-US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개대학</a:t>
              </a:r>
              <a:r>
                <a:rPr lang="en-US" altLang="ko-KR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(2015)</a:t>
              </a:r>
            </a:p>
            <a:p>
              <a:pPr algn="just"/>
              <a:r>
                <a:rPr lang="en-US" altLang="ko-KR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’06</a:t>
              </a:r>
              <a:r>
                <a:rPr lang="ko-KR" altLang="en-US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년부터 </a:t>
              </a:r>
              <a:r>
                <a:rPr lang="en-US" altLang="ko-KR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10</a:t>
              </a:r>
              <a:r>
                <a:rPr lang="ko-KR" altLang="en-US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년간 </a:t>
              </a:r>
              <a:r>
                <a:rPr lang="en-US" altLang="ko-KR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542</a:t>
              </a:r>
              <a:r>
                <a:rPr lang="ko-KR" altLang="en-US" sz="900" b="1">
                  <a:latin typeface="HY견명조" panose="02030600000101010101" pitchFamily="18" charset="-127"/>
                  <a:ea typeface="HY견명조" panose="02030600000101010101" pitchFamily="18" charset="-127"/>
                </a:rPr>
                <a:t>억 지원</a:t>
              </a:r>
            </a:p>
          </p:txBody>
        </p:sp>
        <p:sp>
          <p:nvSpPr>
            <p:cNvPr id="22" name="타원 21"/>
            <p:cNvSpPr/>
            <p:nvPr/>
          </p:nvSpPr>
          <p:spPr>
            <a:xfrm>
              <a:off x="2928938" y="1737320"/>
              <a:ext cx="928687" cy="35718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>
                <a:defRPr/>
              </a:pPr>
              <a:r>
                <a:rPr lang="en-US" altLang="ko-KR" sz="14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TMC</a:t>
              </a:r>
              <a:endParaRPr lang="ko-KR" altLang="en-US" sz="1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937" y="1297599"/>
            <a:ext cx="1347663" cy="27175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1" t="-9460" r="4861" b="7298"/>
          <a:stretch/>
        </p:blipFill>
        <p:spPr>
          <a:xfrm>
            <a:off x="7196529" y="1912457"/>
            <a:ext cx="1276156" cy="31903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6093296"/>
            <a:ext cx="1351591" cy="28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2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이전 및 실용화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004883"/>
              </p:ext>
            </p:extLst>
          </p:nvPr>
        </p:nvGraphicFramePr>
        <p:xfrm>
          <a:off x="611188" y="1212552"/>
          <a:ext cx="7993062" cy="5040822"/>
        </p:xfrm>
        <a:graphic>
          <a:graphicData uri="http://schemas.openxmlformats.org/drawingml/2006/table">
            <a:tbl>
              <a:tblPr/>
              <a:tblGrid>
                <a:gridCol w="648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8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4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660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프로세스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주요 내용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주요 활동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441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기획단계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6210" marR="0" indent="-15621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연구개발을 하기에 앞서 자유롭게 연구개발 가능 기술분야를 탐색하는 것은 물론이고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실제적인 연구개발의 목표와 방향을 설정하고 연구개발이 성공한 경우 그 효과를 예측하고 실제 연구개발을 진행할 경우를 예상하여 연구개발의 일정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수행체계 및 수행 내역 등을 계획하고 구성하는 단계임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특허분석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Patent Analysis) 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논문분석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Paper Analysis)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시장분석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Market Analysis)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특허맵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Patent Map)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작성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기술수요조사 등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23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성과관리단계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marR="0" indent="-1651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연구성과를 협약이 정한 바에 따라 성과물전담기관에 등록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기탁하고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수집된 연구성과 정보를 수집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가공하여 기업 등 기술수요자에 제공하는 단계임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연구성과 등록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기탁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정보 수집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가공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제공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231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성과활용단계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9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기술고도화단계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53670" marR="0" indent="-15367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○아이디어나 논문 등에 잠재되어 있는 기술의 씨앗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(Seeds)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을 발굴하고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성과연계형 프로그램과 연계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추가기술개발 등 기술고도화를 통해 시장 니즈와의 연계를 강화하는 단계임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Seeds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발굴   ○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성과맵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특허포트폴리오 구축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추가 기술개발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65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0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우수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-10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유망기술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0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발굴단계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56210" marR="0" indent="-15621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연구자의 기술편향적인 판단을 지양하고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연구자와 변리사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특허어드바이저 등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외부전문가와의 자유로운 커뮤니케이션을 활성화함으로써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우수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유망기술의 사장을 방지하고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우수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유망기술의 권리화를 가능하게 하는 단계임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발명신고   ○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선행기술조사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Lab 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컨설팅   ○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발명 신고서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권리화 운영위원회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운영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권리화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2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전략적 특허관리단계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56210" marR="0" indent="-15621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특허유지비용 절감 등을 위해 불필요한 유지비 지출을 예방할 수 있도록 특허자산 실사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보유특허 재평가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휴면특허관리 등을 수행하는 단계임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특허자산실사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특허평가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휴면특허관리 등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65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기술이전단계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53670" marR="0" indent="-15367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○체계적이고 효과적인 기획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판촉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판매활동을 통하여 보유기술의 가치를 제고하고 기술수요자에게 이전하거나 실시를 허여하는 단계임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잠재고객 발굴 및 선정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기술료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산정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기술가치평가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SMK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작성 등 기술마케팅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기술협상  ○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기술이전 계약체결 등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65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사후관리단계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56210" marR="0" indent="-15621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계약관계의 지속적 유지 확인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계약조건의 감시 및 이행에 관한 문제 발생여지차단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의무이행 촉구 및 절차 확보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법적조치방안 마련 등을 통해 기술거래 당사자간 신뢰관계를 구축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유지하는 단계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계약사항 이행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기술료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관리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성과활용실태조사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184150" marR="0" indent="-18415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○ 세무회계 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42281" marR="42281" marT="11688" marB="116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536575" y="6279282"/>
            <a:ext cx="81391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ko-KR" altLang="en-US" sz="1000" b="1" dirty="0"/>
              <a:t>자료 </a:t>
            </a:r>
            <a:r>
              <a:rPr lang="en-US" altLang="ko-KR" sz="1000" b="1" dirty="0"/>
              <a:t>: </a:t>
            </a:r>
            <a:r>
              <a:rPr lang="ko-KR" altLang="en-US" sz="1000" b="1" dirty="0" smtClean="0"/>
              <a:t>한국과학기술기획평가원</a:t>
            </a:r>
            <a:r>
              <a:rPr lang="en-US" altLang="ko-KR" sz="1000" b="1" dirty="0" smtClean="0"/>
              <a:t>, </a:t>
            </a:r>
            <a:r>
              <a:rPr lang="ko-KR" altLang="en-US" sz="1000" b="1" dirty="0" err="1" smtClean="0"/>
              <a:t>국가연구개발사업성과관리매뉴얼</a:t>
            </a:r>
            <a:r>
              <a:rPr lang="en-US" altLang="ko-KR" sz="1000" b="1" dirty="0" smtClean="0"/>
              <a:t>, </a:t>
            </a:r>
            <a:r>
              <a:rPr lang="ko-KR" altLang="en-US" sz="1000" b="1" dirty="0" err="1" smtClean="0"/>
              <a:t>홍동표</a:t>
            </a:r>
            <a:r>
              <a:rPr lang="ko-KR" altLang="en-US" sz="1000" b="1" dirty="0" smtClean="0"/>
              <a:t> 박사</a:t>
            </a:r>
            <a:r>
              <a:rPr lang="en-US" altLang="ko-KR" sz="1000" b="1" dirty="0" smtClean="0"/>
              <a:t>, 2016</a:t>
            </a:r>
            <a:endParaRPr lang="ko-KR" altLang="en-US" sz="1000" b="1" dirty="0"/>
          </a:p>
        </p:txBody>
      </p:sp>
      <p:sp>
        <p:nvSpPr>
          <p:cNvPr id="11" name="직사각형 30"/>
          <p:cNvSpPr>
            <a:spLocks noChangeArrowheads="1"/>
          </p:cNvSpPr>
          <p:nvPr/>
        </p:nvSpPr>
        <p:spPr bwMode="auto">
          <a:xfrm>
            <a:off x="473302" y="786607"/>
            <a:ext cx="8130774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  R&amp;D 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성과 관리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활용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확산 프로세스 가치사슬 구성요소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60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성과 확산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이전 및 실용화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390525" y="764877"/>
            <a:ext cx="8110538" cy="357187"/>
          </a:xfrm>
          <a:prstGeom prst="rect">
            <a:avLst/>
          </a:prstGeom>
        </p:spPr>
        <p:txBody>
          <a:bodyPr/>
          <a:lstStyle/>
          <a:p>
            <a:pPr marL="273050" indent="-273050">
              <a:buFontTx/>
              <a:buBlip>
                <a:blip r:embed="rId2"/>
              </a:buBlip>
              <a:defRPr/>
            </a:pPr>
            <a:r>
              <a:rPr kumimoji="0" lang="ko-KR" altLang="en-US" sz="1600" b="1" dirty="0">
                <a:latin typeface="+mj-ea"/>
                <a:ea typeface="+mj-ea"/>
                <a:cs typeface="+mj-cs"/>
              </a:rPr>
              <a:t>해외 </a:t>
            </a:r>
            <a:r>
              <a:rPr kumimoji="0" lang="en-US" altLang="ko-KR" sz="1600" b="1" dirty="0">
                <a:latin typeface="+mj-ea"/>
                <a:ea typeface="+mj-ea"/>
                <a:cs typeface="+mj-cs"/>
              </a:rPr>
              <a:t>R&amp;D </a:t>
            </a:r>
            <a:r>
              <a:rPr kumimoji="0" lang="ko-KR" altLang="en-US" sz="1600" b="1" dirty="0">
                <a:latin typeface="+mj-ea"/>
                <a:ea typeface="+mj-ea"/>
                <a:cs typeface="+mj-cs"/>
              </a:rPr>
              <a:t>성과 활용∙확산</a:t>
            </a:r>
            <a:r>
              <a:rPr kumimoji="0" lang="ko-KR" altLang="en-US" sz="1600" dirty="0">
                <a:latin typeface="+mj-ea"/>
                <a:ea typeface="+mj-ea"/>
                <a:cs typeface="+mj-cs"/>
              </a:rPr>
              <a:t> </a:t>
            </a:r>
            <a:r>
              <a:rPr kumimoji="0" lang="ko-KR" altLang="en-US" sz="1600" b="1" spc="-150" dirty="0">
                <a:latin typeface="+mj-ea"/>
                <a:ea typeface="+mj-ea"/>
                <a:cs typeface="+mj-cs"/>
              </a:rPr>
              <a:t>정책 동향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865523"/>
              </p:ext>
            </p:extLst>
          </p:nvPr>
        </p:nvGraphicFramePr>
        <p:xfrm>
          <a:off x="539750" y="1193502"/>
          <a:ext cx="8208963" cy="5065514"/>
        </p:xfrm>
        <a:graphic>
          <a:graphicData uri="http://schemas.openxmlformats.org/drawingml/2006/table">
            <a:tbl>
              <a:tblPr/>
              <a:tblGrid>
                <a:gridCol w="863600">
                  <a:extLst>
                    <a:ext uri="{9D8B030D-6E8A-4147-A177-3AD203B41FA5}">
                      <a16:colId xmlns:a16="http://schemas.microsoft.com/office/drawing/2014/main" val="696751457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719772639"/>
                    </a:ext>
                  </a:extLst>
                </a:gridCol>
                <a:gridCol w="288925">
                  <a:extLst>
                    <a:ext uri="{9D8B030D-6E8A-4147-A177-3AD203B41FA5}">
                      <a16:colId xmlns:a16="http://schemas.microsoft.com/office/drawing/2014/main" val="3184244882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val="904386328"/>
                    </a:ext>
                  </a:extLst>
                </a:gridCol>
                <a:gridCol w="3024188">
                  <a:extLst>
                    <a:ext uri="{9D8B030D-6E8A-4147-A177-3AD203B41FA5}">
                      <a16:colId xmlns:a16="http://schemas.microsoft.com/office/drawing/2014/main" val="909981722"/>
                    </a:ext>
                  </a:extLst>
                </a:gridCol>
                <a:gridCol w="2016125">
                  <a:extLst>
                    <a:ext uri="{9D8B030D-6E8A-4147-A177-3AD203B41FA5}">
                      <a16:colId xmlns:a16="http://schemas.microsoft.com/office/drawing/2014/main" val="82663818"/>
                    </a:ext>
                  </a:extLst>
                </a:gridCol>
              </a:tblGrid>
              <a:tr h="22383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정책유형 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프로그램 유형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국가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&amp; 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653138"/>
                  </a:ext>
                </a:extLst>
              </a:tr>
              <a:tr h="527050">
                <a:tc rowSpan="4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공급자중심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목표지향형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특정기술의 보급 중시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연구결과 및 장비의 이전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기술중심 프로그램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특정 기술을 다수의 기업과 산업으로 확산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덴마크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CIM, 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캐나다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AMTAP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프랑스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PUCE, LOGIC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756756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 중심 프로그램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특정 기관 간 기술확산 촉진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독일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Fraunhofer Society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215175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산업중심 프로그램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특정 산업의 기술확산 촉진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포르투갈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Textile Programme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147325"/>
                  </a:ext>
                </a:extLst>
              </a:tr>
              <a:tr h="2238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지역중심 프로그램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특정 지역의 기술확산 촉진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노르웨이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RUSH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257984"/>
                  </a:ext>
                </a:extLst>
              </a:tr>
              <a:tr h="527050">
                <a:tc rowSpan="1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수요자 중심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서비스 지향형</a:t>
                      </a:r>
                      <a:r>
                        <a:rPr kumimoji="0" lang="en-US" altLang="ko-K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내부적 문제해결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 사용자의 조직이나 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연계 구조 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개선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5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기술적   문제해결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정보제공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기술전시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테크노마트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기술의 실용화 전시 지원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독일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TOP, 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영국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Inside UK Enterprises Programme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289048"/>
                  </a:ext>
                </a:extLst>
              </a:tr>
              <a:tr h="2238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기술지원 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기술정보제공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기술의 동향 및 기술정보 제공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캐나다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CTN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409294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전자정보 네트워크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기업들에게 전자적인 방식으로 기술정보 연계 지원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유럽연합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CORDIS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246245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기술자문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기업의 기술수요와 기술문제의 해결 지원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미국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MEP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403878"/>
                  </a:ext>
                </a:extLst>
              </a:tr>
              <a:tr h="2238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기술공개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기술과 기업의 연결 지원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덴마크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DTI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599059"/>
                  </a:ext>
                </a:extLst>
              </a:tr>
              <a:tr h="2238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기술개발 역량강화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경영지원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기업의 기술혁신 경영능력 향상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노르웨이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BUNT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203146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기업진단 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기업의 기술혁신 중심 경영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조직의 변화 등 지원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노르웨이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TEFT, 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스웨덴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ALMI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62418"/>
                  </a:ext>
                </a:extLst>
              </a:tr>
              <a:tr h="3111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벤치마킹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기술의 이해와 수용능력 향상을 위한 이력 기반 구축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영국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LTEC, TCS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38363"/>
                  </a:ext>
                </a:extLst>
              </a:tr>
              <a:tr h="3762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교육훈련 프로그램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 흐름의 촉진을 위한 기업간 연계 조직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파트너십의 구축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벨기에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PLATO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00719"/>
                  </a:ext>
                </a:extLst>
              </a:tr>
              <a:tr h="3762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산학연계 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기업연계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기업의 연구기반 및 지식기반 향상</a:t>
                      </a:r>
                      <a:endParaRPr kumimoji="0" lang="en-US" altLang="ko-K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간 연계 포함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34656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산학협력 공동연구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 연구를 통한 기술혁신 능력 제고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핀랜드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Tekes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402809"/>
                  </a:ext>
                </a:extLst>
              </a:tr>
              <a:tr h="2238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기술개발 프로젝트 지원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Learning by Doing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미국 </a:t>
                      </a:r>
                      <a:r>
                        <a:rPr kumimoji="0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ATP</a:t>
                      </a:r>
                    </a:p>
                  </a:txBody>
                  <a:tcPr marL="6765" marR="6765" marT="36004" marB="36004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832444"/>
                  </a:ext>
                </a:extLst>
              </a:tr>
            </a:tbl>
          </a:graphicData>
        </a:graphic>
      </p:graphicFrame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531813" y="6309320"/>
            <a:ext cx="4968875" cy="2619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50" b="1" dirty="0" smtClean="0">
                <a:latin typeface="+mn-ea"/>
                <a:ea typeface="+mn-ea"/>
              </a:rPr>
              <a:t>자료 </a:t>
            </a:r>
            <a:r>
              <a:rPr lang="en-US" altLang="ko-KR" sz="1050" b="1" dirty="0" smtClean="0">
                <a:latin typeface="+mn-ea"/>
                <a:ea typeface="+mn-ea"/>
              </a:rPr>
              <a:t>: </a:t>
            </a:r>
            <a:r>
              <a:rPr lang="ko-KR" altLang="en-US" sz="1050" b="1" dirty="0" smtClean="0">
                <a:latin typeface="+mn-ea"/>
                <a:ea typeface="+mn-ea"/>
              </a:rPr>
              <a:t>㈜</a:t>
            </a:r>
            <a:r>
              <a:rPr lang="ko-KR" altLang="en-US" sz="1050" b="1" dirty="0" err="1" smtClean="0">
                <a:latin typeface="+mn-ea"/>
                <a:ea typeface="+mn-ea"/>
              </a:rPr>
              <a:t>비아글로벌</a:t>
            </a:r>
            <a:r>
              <a:rPr lang="en-US" altLang="ko-KR" sz="1050" b="1" dirty="0" smtClean="0">
                <a:latin typeface="+mn-ea"/>
                <a:ea typeface="+mn-ea"/>
              </a:rPr>
              <a:t>, 2009</a:t>
            </a:r>
            <a:endParaRPr lang="ko-KR" altLang="en-US" sz="1050" b="1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005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성과 활용 </a:t>
            </a:r>
            <a:r>
              <a:rPr lang="en-US" altLang="ko-KR" b="1" dirty="0" smtClean="0">
                <a:solidFill>
                  <a:srgbClr val="404040"/>
                </a:solidFill>
              </a:rPr>
              <a:t>-</a:t>
            </a:r>
            <a:r>
              <a:rPr lang="ko-KR" altLang="en-US" b="1" dirty="0" smtClean="0">
                <a:solidFill>
                  <a:srgbClr val="404040"/>
                </a:solidFill>
              </a:rPr>
              <a:t> 기술사업화 유형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24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611188" y="1035050"/>
          <a:ext cx="7993062" cy="4965697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24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유 형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내용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구분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사업화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양 도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기술보유자가 </a:t>
                      </a:r>
                      <a:r>
                        <a:rPr lang="ko-KR" altLang="en-US" sz="12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기술도입자에게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 기술의 소유권을 이전함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기술거래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실시권</a:t>
                      </a:r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 허여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기술보유자가 </a:t>
                      </a:r>
                      <a:r>
                        <a:rPr lang="ko-KR" altLang="en-US" sz="12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기술도입자에게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 기술의 </a:t>
                      </a:r>
                      <a:r>
                        <a:rPr lang="ko-KR" altLang="en-US" sz="12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실시권을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 허락함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기술거래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33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 지도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기술보유자가 </a:t>
                      </a:r>
                      <a:r>
                        <a:rPr lang="ko-KR" altLang="en-US" sz="12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기술도입자에게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 기술의 적용을 위한 교육이나 훈련 등을 제공함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양도 혹은 </a:t>
                      </a:r>
                      <a:r>
                        <a:rPr lang="ko-KR" altLang="en-US" sz="12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실시권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 허락과 병행하여 이루어질 수 있음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기술거래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공동 연구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기술보유자가 </a:t>
                      </a:r>
                      <a:r>
                        <a:rPr lang="ko-KR" altLang="en-US" sz="12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기술도입자에게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 기술이전을 목적으로 공동으로 연구를 수행함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직접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 창업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기술보유자의 연구자 등 소속직원이 직무발명 등을 이전 받아 창업하거나 창업에 참여함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기술이전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직접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33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합작 투자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보유자와 도입자가 합작하여 제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3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의 기업을 설립하고 사업화를 추진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기술보유자가 공공연구기관인 경우는 주로 보유기술을 현물 출자하여 참여함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출자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)   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이전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직접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6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지주회사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기술보유자가 기술지주회사를 설립하고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보유기술을 자본금 형식으로 출자하여 기술사업화를 목적으로 하는 자회사를 운영함 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출자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)  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이전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직접</a:t>
                      </a:r>
                      <a:endParaRPr lang="en-US" altLang="ko-KR" sz="12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6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인수</a:t>
                      </a:r>
                      <a:r>
                        <a:rPr lang="en-US" altLang="ko-KR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·</a:t>
                      </a:r>
                      <a:r>
                        <a:rPr lang="ko-KR" altLang="en-US" sz="1400" b="0" dirty="0" smtClean="0">
                          <a:latin typeface="HY견고딕" pitchFamily="18" charset="-127"/>
                          <a:ea typeface="HY견고딕" pitchFamily="18" charset="-127"/>
                        </a:rPr>
                        <a:t>합병</a:t>
                      </a:r>
                      <a:endParaRPr lang="ko-KR" altLang="en-US" sz="14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기술도입자가 사업화 추진을 위해 필요한 기술과 경영인프라를 보유한 기술보유자를 인수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·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합병함 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기술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기업</a:t>
                      </a:r>
                      <a:r>
                        <a:rPr lang="en-US" altLang="ko-KR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)  </a:t>
                      </a:r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거래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latin typeface="HY견고딕" pitchFamily="18" charset="-127"/>
                          <a:ea typeface="HY견고딕" pitchFamily="18" charset="-127"/>
                        </a:rPr>
                        <a:t>간접</a:t>
                      </a:r>
                      <a:endParaRPr lang="ko-KR" altLang="en-US" sz="12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1442" marR="9144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11188" y="6072188"/>
            <a:ext cx="47529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ko-KR" altLang="en-US" sz="1200" b="1" dirty="0">
                <a:latin typeface="+mj-ea"/>
                <a:ea typeface="+mj-ea"/>
              </a:rPr>
              <a:t>주</a:t>
            </a:r>
            <a:r>
              <a:rPr lang="en-US" altLang="ko-KR" sz="1200" b="1" dirty="0">
                <a:latin typeface="+mj-ea"/>
                <a:ea typeface="+mj-ea"/>
              </a:rPr>
              <a:t>) </a:t>
            </a:r>
            <a:r>
              <a:rPr lang="ko-KR" altLang="en-US" sz="1200" b="1" dirty="0">
                <a:latin typeface="+mj-ea"/>
                <a:ea typeface="+mj-ea"/>
              </a:rPr>
              <a:t>상호간 배타성이 성립하지 않음</a:t>
            </a:r>
          </a:p>
        </p:txBody>
      </p:sp>
    </p:spTree>
    <p:extLst>
      <p:ext uri="{BB962C8B-B14F-4D97-AF65-F5344CB8AC3E}">
        <p14:creationId xmlns:p14="http://schemas.microsoft.com/office/powerpoint/2010/main" val="317306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5620756" y="1892639"/>
            <a:ext cx="1260000" cy="1446550"/>
            <a:chOff x="9826172" y="3133682"/>
            <a:chExt cx="1527150" cy="1567810"/>
          </a:xfrm>
        </p:grpSpPr>
        <p:sp>
          <p:nvSpPr>
            <p:cNvPr id="16" name="직사각형 15"/>
            <p:cNvSpPr/>
            <p:nvPr/>
          </p:nvSpPr>
          <p:spPr>
            <a:xfrm>
              <a:off x="9826172" y="3251200"/>
              <a:ext cx="1527150" cy="1365621"/>
            </a:xfrm>
            <a:prstGeom prst="rect">
              <a:avLst/>
            </a:prstGeom>
            <a:solidFill>
              <a:srgbClr val="3F3F3F"/>
            </a:solidFill>
            <a:ln w="12700" cap="flat" cmpd="sng" algn="ctr">
              <a:solidFill>
                <a:srgbClr val="3F3F3F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0291931" y="3133682"/>
              <a:ext cx="604624" cy="1567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8800" dirty="0" smtClean="0">
                  <a:solidFill>
                    <a:prstClr val="white"/>
                  </a:solidFill>
                </a:rPr>
                <a:t>Ⅲ</a:t>
              </a:r>
              <a:endParaRPr lang="ko-KR" altLang="en-US" sz="8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4806357" y="3611539"/>
            <a:ext cx="2989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ko-KR" altLang="en-US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연구개발</a:t>
            </a:r>
            <a:r>
              <a:rPr lang="en-US" altLang="ko-KR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(R&amp;D)</a:t>
            </a:r>
            <a:r>
              <a:rPr lang="ko-KR" altLang="en-US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보안</a:t>
            </a:r>
          </a:p>
        </p:txBody>
      </p:sp>
    </p:spTree>
    <p:extLst>
      <p:ext uri="{BB962C8B-B14F-4D97-AF65-F5344CB8AC3E}">
        <p14:creationId xmlns:p14="http://schemas.microsoft.com/office/powerpoint/2010/main" val="248985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정의 및 필요성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467544" y="1147064"/>
            <a:ext cx="8280921" cy="45861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ko-KR" altLang="en-US" sz="2000" b="1" dirty="0" smtClean="0">
                <a:solidFill>
                  <a:srgbClr val="595959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정의</a:t>
            </a:r>
            <a:endParaRPr lang="en-US" altLang="ko-KR" sz="2000" b="1" dirty="0" smtClean="0">
              <a:solidFill>
                <a:srgbClr val="595959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just">
              <a:buFont typeface="Arial" pitchFamily="34" charset="0"/>
              <a:buNone/>
            </a:pPr>
            <a:endParaRPr lang="en-US" altLang="ko-KR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60000"/>
              </a:lnSpc>
            </a:pPr>
            <a:r>
              <a:rPr lang="ko-KR" altLang="en-US" sz="1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연구를 수행하는 자가 연구의 준비단계부터 연구의 수행 과정 및 연구 종료 이후 발생한 주요 연구 정보 및 연구 성과물이 무단으로 유출되지 않도록 방지하기 위한 제반 활동</a:t>
            </a:r>
            <a:endParaRPr lang="en-US" altLang="ko-KR" sz="18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just">
              <a:buFont typeface="Arial" pitchFamily="34" charset="0"/>
              <a:buNone/>
            </a:pPr>
            <a:endParaRPr lang="en-US" altLang="ko-KR" sz="12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just">
              <a:buFont typeface="Arial" pitchFamily="34" charset="0"/>
              <a:buNone/>
            </a:pPr>
            <a:endParaRPr lang="en-US" altLang="ko-KR" sz="9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just">
              <a:buFont typeface="Arial" pitchFamily="34" charset="0"/>
              <a:buNone/>
            </a:pPr>
            <a:r>
              <a:rPr lang="ko-KR" altLang="en-US" sz="2000" b="1" dirty="0" smtClean="0">
                <a:solidFill>
                  <a:srgbClr val="595959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필요성</a:t>
            </a:r>
            <a:endParaRPr lang="en-US" altLang="ko-KR" sz="2000" b="1" dirty="0" smtClean="0">
              <a:solidFill>
                <a:srgbClr val="595959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just">
              <a:buFont typeface="Arial" pitchFamily="34" charset="0"/>
              <a:buNone/>
            </a:pPr>
            <a:endParaRPr lang="en-US" altLang="ko-KR" sz="5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10000"/>
              </a:lnSpc>
            </a:pPr>
            <a:r>
              <a:rPr lang="ko-KR" altLang="en-US" sz="1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국가연구개발사업과 민간부문의 연구개발사업으로 개발된 첨단 기술이 해외로 유출되어 적발된 건수가 점차 증가</a:t>
            </a:r>
            <a:endParaRPr lang="en-US" altLang="ko-KR" sz="18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10000"/>
              </a:lnSpc>
            </a:pPr>
            <a:r>
              <a:rPr lang="ko-KR" altLang="en-US" sz="1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전 세계적으로 국가 경쟁력의 중요한 요소로 인식됨에 따라 글로벌 차원의 경쟁 심화</a:t>
            </a:r>
            <a:r>
              <a:rPr lang="en-US" altLang="ko-KR" sz="1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  <a:p>
            <a:pPr algn="just">
              <a:lnSpc>
                <a:spcPct val="110000"/>
              </a:lnSpc>
            </a:pPr>
            <a:r>
              <a:rPr lang="ko-KR" altLang="en-US" sz="1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우리나라 또한 투자가 증가함에 따라 연구개발 성과물을 보호하고 연구 보안 사고를 사전에 예방하기 위해 보안관리 규정을 준수해야 함</a:t>
            </a:r>
            <a:r>
              <a:rPr lang="en-US" altLang="ko-KR" sz="1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8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418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관련 법령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79512" y="1011082"/>
            <a:ext cx="8785968" cy="5370246"/>
            <a:chOff x="179512" y="1011082"/>
            <a:chExt cx="8785968" cy="5370246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79512" y="1196360"/>
              <a:ext cx="4642106" cy="1143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과학기술기본법</a:t>
              </a:r>
              <a:endParaRPr lang="ko-KR" altLang="en-US" sz="1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4995176" y="1185365"/>
              <a:ext cx="3959310" cy="1143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산업기술유출방지 및 보호법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179512" y="2924944"/>
              <a:ext cx="8774973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ko-KR" altLang="en-US" sz="1600" b="1" dirty="0" err="1" smtClean="0">
                  <a:solidFill>
                    <a:schemeClr val="tx1"/>
                  </a:solidFill>
                  <a:latin typeface="+mn-ea"/>
                </a:rPr>
                <a:t>국가연구개발사업관리등에</a:t>
              </a:r>
              <a:r>
                <a:rPr lang="ko-KR" altLang="en-US" sz="1600" b="1" dirty="0" smtClean="0">
                  <a:solidFill>
                    <a:schemeClr val="tx1"/>
                  </a:solidFill>
                  <a:latin typeface="+mn-ea"/>
                </a:rPr>
                <a:t> 관한 규정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+mn-ea"/>
                </a:rPr>
                <a:t>-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+mn-ea"/>
                </a:rPr>
                <a:t>제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+mn-ea"/>
                </a:rPr>
                <a:t>5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+mn-ea"/>
                </a:rPr>
                <a:t>장 국가연구개발사업의 보안 및 정보관리</a:t>
              </a:r>
              <a:endParaRPr lang="en-US" altLang="ko-KR" sz="6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179512" y="4432691"/>
              <a:ext cx="8774973" cy="911263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+mn-ea"/>
                </a:rPr>
                <a:t>과학기술정보통신부 </a:t>
              </a:r>
              <a:r>
                <a:rPr lang="ko-KR" altLang="en-US" sz="1600" b="1" dirty="0">
                  <a:solidFill>
                    <a:schemeClr val="tx1"/>
                  </a:solidFill>
                  <a:latin typeface="+mn-ea"/>
                </a:rPr>
                <a:t>소관 과학기술 분야 연구개발사업 </a:t>
              </a:r>
              <a:r>
                <a:rPr lang="ko-KR" altLang="en-US" sz="1600" b="1" dirty="0" smtClean="0">
                  <a:solidFill>
                    <a:schemeClr val="tx1"/>
                  </a:solidFill>
                  <a:latin typeface="+mn-ea"/>
                </a:rPr>
                <a:t>보안관리지침</a:t>
              </a:r>
              <a:endParaRPr lang="en-US" altLang="ko-KR" sz="1600" b="1" dirty="0" smtClean="0">
                <a:solidFill>
                  <a:schemeClr val="tx1"/>
                </a:solidFill>
                <a:latin typeface="+mn-ea"/>
              </a:endParaRPr>
            </a:p>
            <a:p>
              <a:pPr algn="ctr"/>
              <a:r>
                <a:rPr lang="en-US" altLang="ko-KR" sz="1200" b="1" dirty="0" smtClean="0">
                  <a:solidFill>
                    <a:schemeClr val="tx1"/>
                  </a:solidFill>
                  <a:latin typeface="+mn-ea"/>
                </a:rPr>
                <a:t>[</a:t>
              </a:r>
              <a:r>
                <a:rPr lang="ko-KR" altLang="en-US" sz="1200" b="1" dirty="0">
                  <a:solidFill>
                    <a:schemeClr val="tx1"/>
                  </a:solidFill>
                  <a:latin typeface="+mn-ea"/>
                </a:rPr>
                <a:t>시행 </a:t>
              </a:r>
              <a:r>
                <a:rPr lang="en-US" altLang="ko-KR" sz="1200" b="1" dirty="0">
                  <a:solidFill>
                    <a:schemeClr val="tx1"/>
                  </a:solidFill>
                  <a:latin typeface="+mn-ea"/>
                </a:rPr>
                <a:t>2017.8.24.] [</a:t>
              </a:r>
              <a:r>
                <a:rPr lang="ko-KR" altLang="en-US" sz="1200" b="1" dirty="0">
                  <a:solidFill>
                    <a:schemeClr val="tx1"/>
                  </a:solidFill>
                  <a:latin typeface="+mn-ea"/>
                </a:rPr>
                <a:t>과학기술정보통신부훈령 제</a:t>
              </a:r>
              <a:r>
                <a:rPr lang="en-US" altLang="ko-KR" sz="1200" b="1" dirty="0">
                  <a:solidFill>
                    <a:schemeClr val="tx1"/>
                  </a:solidFill>
                  <a:latin typeface="+mn-ea"/>
                </a:rPr>
                <a:t>3</a:t>
              </a:r>
              <a:r>
                <a:rPr lang="ko-KR" altLang="en-US" sz="1200" b="1" dirty="0">
                  <a:solidFill>
                    <a:schemeClr val="tx1"/>
                  </a:solidFill>
                  <a:latin typeface="+mn-ea"/>
                </a:rPr>
                <a:t>호</a:t>
              </a:r>
              <a:r>
                <a:rPr lang="en-US" altLang="ko-KR" sz="1200" b="1" dirty="0">
                  <a:solidFill>
                    <a:schemeClr val="tx1"/>
                  </a:solidFill>
                  <a:latin typeface="+mn-ea"/>
                </a:rPr>
                <a:t>, 2017.8.24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n-ea"/>
                </a:rPr>
                <a:t>.]</a:t>
              </a: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5160982" y="1556792"/>
              <a:ext cx="3675200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151594"/>
                  </a:solidFill>
                  <a:effectLst/>
                  <a:latin typeface="+mn-ea"/>
                </a:rPr>
                <a:t>제12조(국가연구개발사업의 보호관리)</a:t>
              </a:r>
              <a:r>
                <a:rPr kumimoji="0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 </a:t>
              </a:r>
              <a:r>
                <a:rPr kumimoji="0" lang="ko-KR" altLang="ko-KR" sz="1000" b="1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대상기관의</a:t>
              </a:r>
              <a:r>
                <a:rPr kumimoji="0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 장은 산업기술과 관련된 국가연구개발사업을 수행하는 과정에서 개발성과물이 외부로 유출되지 아니하도록 필요한 대책을 </a:t>
              </a:r>
              <a:r>
                <a:rPr kumimoji="0" lang="ko-KR" altLang="ko-KR" sz="1000" b="1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수립ㆍ시행하여야</a:t>
              </a:r>
              <a:r>
                <a:rPr kumimoji="0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 한다.</a:t>
              </a:r>
              <a:r>
                <a:rPr kumimoji="0" lang="ko-KR" altLang="ko-K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</a:rPr>
                <a:t> </a:t>
              </a:r>
              <a:endParaRPr kumimoji="0" lang="ko-KR" alt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353069" y="1600449"/>
              <a:ext cx="4327146" cy="6924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1" i="0" u="none" strike="noStrike" cap="none" normalizeH="0" baseline="0" dirty="0" smtClean="0">
                  <a:ln>
                    <a:noFill/>
                  </a:ln>
                  <a:solidFill>
                    <a:srgbClr val="151594"/>
                  </a:solidFill>
                  <a:effectLst/>
                  <a:latin typeface="+mn-ea"/>
                </a:rPr>
                <a:t>제16조의2(연구개발성과의 보호 및 보안)</a:t>
              </a:r>
              <a:r>
                <a:rPr kumimoji="0" lang="en-US" altLang="ko-KR" sz="900" b="1" i="0" u="none" strike="noStrike" cap="none" normalizeH="0" baseline="0" dirty="0" smtClean="0">
                  <a:ln>
                    <a:noFill/>
                  </a:ln>
                  <a:solidFill>
                    <a:srgbClr val="151594"/>
                  </a:solidFill>
                  <a:effectLst/>
                  <a:latin typeface="+mn-ea"/>
                </a:rPr>
                <a:t> </a:t>
              </a:r>
              <a:r>
                <a:rPr kumimoji="0" lang="ko-KR" altLang="ko-KR" sz="9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② 중앙행정기관의 장 및 국가연구개발사업을 수행하는 연구기관의 장은 국가연구개발사업의 성과가 외부로 유출되지 아니하도록 보안대책을 </a:t>
              </a:r>
              <a:r>
                <a:rPr kumimoji="0" lang="ko-KR" altLang="ko-KR" sz="900" b="1" i="0" u="none" strike="noStrike" cap="none" normalizeH="0" baseline="0" dirty="0" err="1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수립·시행하여야</a:t>
              </a:r>
              <a:r>
                <a:rPr kumimoji="0" lang="ko-KR" altLang="ko-KR" sz="9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 한다.</a:t>
              </a:r>
              <a:endParaRPr kumimoji="0" lang="ko-KR" altLang="ko-KR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9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③ 제2항에 따른 국가연구개발사업의 보안에 관한 대상 및 방법 등에 관하여 필요한 사항은 </a:t>
              </a:r>
              <a:r>
                <a:rPr kumimoji="0" lang="ko-KR" altLang="ko-KR" sz="900" b="1" i="0" u="sng" strike="noStrike" cap="none" normalizeH="0" baseline="0" dirty="0" smtClean="0">
                  <a:ln>
                    <a:noFill/>
                  </a:ln>
                  <a:solidFill>
                    <a:srgbClr val="005A84"/>
                  </a:solidFill>
                  <a:effectLst/>
                  <a:latin typeface="+mn-ea"/>
                </a:rPr>
                <a:t>대통령령</a:t>
              </a:r>
              <a:r>
                <a:rPr kumimoji="0" lang="ko-KR" altLang="ko-KR" sz="9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+mn-ea"/>
                </a:rPr>
                <a:t>으로 정한다.</a:t>
              </a:r>
              <a:endParaRPr kumimoji="0" lang="ko-KR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438152" y="3353217"/>
              <a:ext cx="8257881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just" latinLnBrk="0"/>
              <a:r>
                <a:rPr lang="ko-KR" altLang="ko-KR" sz="900" b="1" dirty="0">
                  <a:solidFill>
                    <a:srgbClr val="151594"/>
                  </a:solidFill>
                  <a:latin typeface="+mn-ea"/>
                </a:rPr>
                <a:t>제24조(국가연구개발사업의 보안)</a:t>
              </a:r>
              <a:r>
                <a:rPr lang="ko-KR" altLang="ko-KR" sz="900" b="1" dirty="0">
                  <a:solidFill>
                    <a:srgbClr val="444444"/>
                  </a:solidFill>
                  <a:latin typeface="+mn-ea"/>
                </a:rPr>
                <a:t> ① 중앙행정기관의 장, 전문기관의 장 및 연구개발과제를 수행하는 연구기관의 장은 국가연구개발사업 관련 보안관리 담당자를 지정하고 보안관리 규정을 마련하는 등 보안대책을 </a:t>
              </a:r>
              <a:r>
                <a:rPr lang="ko-KR" altLang="ko-KR" sz="900" b="1" dirty="0" err="1">
                  <a:solidFill>
                    <a:srgbClr val="444444"/>
                  </a:solidFill>
                  <a:latin typeface="+mn-ea"/>
                </a:rPr>
                <a:t>수립·시행하여야</a:t>
              </a:r>
              <a:r>
                <a:rPr lang="ko-KR" altLang="ko-KR" sz="900" b="1" dirty="0">
                  <a:solidFill>
                    <a:srgbClr val="444444"/>
                  </a:solidFill>
                  <a:latin typeface="+mn-ea"/>
                </a:rPr>
                <a:t> 한다. 이 경우 주관연구기관(</a:t>
              </a:r>
              <a:r>
                <a:rPr lang="ko-KR" altLang="ko-KR" sz="900" b="1" dirty="0" err="1">
                  <a:solidFill>
                    <a:srgbClr val="444444"/>
                  </a:solidFill>
                  <a:latin typeface="+mn-ea"/>
                </a:rPr>
                <a:t>세부과제의</a:t>
              </a:r>
              <a:r>
                <a:rPr lang="ko-KR" altLang="ko-KR" sz="900" b="1" dirty="0">
                  <a:solidFill>
                    <a:srgbClr val="444444"/>
                  </a:solidFill>
                  <a:latin typeface="+mn-ea"/>
                </a:rPr>
                <a:t> 경우 협동연구기관)의 연구개발과제에 참여하는 참여기관은 주관연구기관의 국가연구개발사업 보안관리 규정 및 조치에 따른다.  </a:t>
              </a:r>
              <a:r>
                <a:rPr lang="ko-KR" altLang="ko-KR" sz="900" b="1" dirty="0">
                  <a:solidFill>
                    <a:srgbClr val="024FCE"/>
                  </a:solidFill>
                  <a:latin typeface="+mn-ea"/>
                </a:rPr>
                <a:t>&lt;개정 2011.3.28.&gt;</a:t>
              </a:r>
              <a:endParaRPr lang="ko-KR" altLang="ko-KR" sz="900" b="1" dirty="0">
                <a:solidFill>
                  <a:srgbClr val="444444"/>
                </a:solidFill>
                <a:latin typeface="+mn-ea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53069" y="4920784"/>
              <a:ext cx="8342964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30000"/>
                </a:lnSpc>
                <a:spcBef>
                  <a:spcPts val="500"/>
                </a:spcBef>
              </a:pP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제</a:t>
              </a:r>
              <a:r>
                <a:rPr lang="en-US" altLang="ko-KR" sz="900" b="1" kern="0" dirty="0">
                  <a:solidFill>
                    <a:srgbClr val="0000FF"/>
                  </a:solidFill>
                  <a:latin typeface="+mn-ea"/>
                </a:rPr>
                <a:t>1</a:t>
              </a: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조</a:t>
              </a:r>
              <a:r>
                <a:rPr lang="en-US" altLang="ko-KR" sz="900" b="1" kern="0" dirty="0">
                  <a:solidFill>
                    <a:srgbClr val="0000FF"/>
                  </a:solidFill>
                  <a:latin typeface="+mn-ea"/>
                </a:rPr>
                <a:t>(</a:t>
              </a: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목적</a:t>
              </a:r>
              <a:r>
                <a:rPr lang="en-US" altLang="ko-KR" sz="900" b="1" kern="0" dirty="0">
                  <a:solidFill>
                    <a:srgbClr val="0000FF"/>
                  </a:solidFill>
                  <a:latin typeface="+mn-ea"/>
                </a:rPr>
                <a:t>)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 이 지침은 「과학기술정보통신부 소관 과학기술분야 연구개발사업 </a:t>
              </a:r>
              <a:r>
                <a:rPr lang="ko-KR" altLang="en-US" sz="900" b="1" kern="0" dirty="0" err="1">
                  <a:solidFill>
                    <a:srgbClr val="000000"/>
                  </a:solidFill>
                  <a:latin typeface="+mn-ea"/>
                </a:rPr>
                <a:t>처리규정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」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(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이하 처리규정이라 한다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) 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제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40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조 제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4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항에 따라 과학기술정보통신부 소관 연구개발사업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(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이하 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"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연구개발사업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"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이라 한다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)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의 보안관리에 필요한 사항을 정함으로써 첨단과학기술 및 연구결과의 유출을 방지하는 것을 목적으로 한다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.</a:t>
              </a:r>
              <a:endParaRPr lang="ko-KR" altLang="en-US" sz="900" b="1" kern="0" dirty="0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90507" y="5412132"/>
              <a:ext cx="8774973" cy="969196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fontAlgn="base" latinLnBrk="0"/>
              <a:r>
                <a:rPr lang="ko-KR" altLang="en-US" sz="1600" b="1" dirty="0" smtClean="0">
                  <a:solidFill>
                    <a:schemeClr val="tx1"/>
                  </a:solidFill>
                </a:rPr>
                <a:t>산업통상자원부 산업기술혁신사업 </a:t>
              </a:r>
              <a:r>
                <a:rPr lang="ko-KR" altLang="en-US" sz="1600" b="1" dirty="0">
                  <a:solidFill>
                    <a:schemeClr val="tx1"/>
                  </a:solidFill>
                </a:rPr>
                <a:t>보안관리요령 </a:t>
              </a:r>
            </a:p>
            <a:p>
              <a:pPr algn="ctr" fontAlgn="base" latinLnBrk="0"/>
              <a:r>
                <a:rPr lang="en-US" altLang="ko-KR" sz="1100" b="1" dirty="0">
                  <a:solidFill>
                    <a:schemeClr val="tx1"/>
                  </a:solidFill>
                  <a:latin typeface="+mn-ea"/>
                </a:rPr>
                <a:t>[</a:t>
              </a:r>
              <a:r>
                <a:rPr lang="ko-KR" altLang="en-US" sz="1100" b="1" dirty="0">
                  <a:solidFill>
                    <a:schemeClr val="tx1"/>
                  </a:solidFill>
                  <a:latin typeface="+mn-ea"/>
                </a:rPr>
                <a:t>시행 </a:t>
              </a:r>
              <a:r>
                <a:rPr lang="en-US" altLang="ko-KR" sz="1100" b="1" dirty="0">
                  <a:solidFill>
                    <a:schemeClr val="tx1"/>
                  </a:solidFill>
                  <a:latin typeface="+mn-ea"/>
                </a:rPr>
                <a:t>2016.1.1] [</a:t>
              </a:r>
              <a:r>
                <a:rPr lang="ko-KR" altLang="en-US" sz="1100" b="1" dirty="0">
                  <a:solidFill>
                    <a:schemeClr val="tx1"/>
                  </a:solidFill>
                  <a:latin typeface="+mn-ea"/>
                </a:rPr>
                <a:t>산업통상자원부고시 제</a:t>
              </a:r>
              <a:r>
                <a:rPr lang="en-US" altLang="ko-KR" sz="1100" b="1" dirty="0">
                  <a:solidFill>
                    <a:schemeClr val="tx1"/>
                  </a:solidFill>
                  <a:latin typeface="+mn-ea"/>
                </a:rPr>
                <a:t>2015-261</a:t>
              </a:r>
              <a:r>
                <a:rPr lang="ko-KR" altLang="en-US" sz="1100" b="1" dirty="0">
                  <a:solidFill>
                    <a:schemeClr val="tx1"/>
                  </a:solidFill>
                  <a:latin typeface="+mn-ea"/>
                </a:rPr>
                <a:t>호</a:t>
              </a:r>
              <a:r>
                <a:rPr lang="en-US" altLang="ko-KR" sz="1100" b="1" dirty="0">
                  <a:solidFill>
                    <a:schemeClr val="tx1"/>
                  </a:solidFill>
                  <a:latin typeface="+mn-ea"/>
                </a:rPr>
                <a:t>, 2015.12.21, </a:t>
              </a:r>
              <a:r>
                <a:rPr lang="ko-KR" altLang="en-US" sz="1100" b="1" dirty="0" err="1">
                  <a:solidFill>
                    <a:schemeClr val="tx1"/>
                  </a:solidFill>
                  <a:latin typeface="+mn-ea"/>
                </a:rPr>
                <a:t>일부개정</a:t>
              </a:r>
              <a:r>
                <a:rPr lang="en-US" altLang="ko-KR" sz="1100" b="1" dirty="0" smtClean="0">
                  <a:solidFill>
                    <a:schemeClr val="tx1"/>
                  </a:solidFill>
                  <a:latin typeface="+mn-ea"/>
                </a:rPr>
                <a:t>]</a:t>
              </a:r>
              <a:endParaRPr lang="en-US" altLang="ko-KR" sz="105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438152" y="5928895"/>
              <a:ext cx="8257880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30000"/>
                </a:lnSpc>
                <a:spcBef>
                  <a:spcPts val="500"/>
                </a:spcBef>
              </a:pP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제</a:t>
              </a:r>
              <a:r>
                <a:rPr lang="en-US" altLang="ko-KR" sz="900" b="1" kern="0" dirty="0">
                  <a:solidFill>
                    <a:srgbClr val="0000FF"/>
                  </a:solidFill>
                  <a:latin typeface="+mn-ea"/>
                </a:rPr>
                <a:t>1</a:t>
              </a: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조</a:t>
              </a:r>
              <a:r>
                <a:rPr lang="en-US" altLang="ko-KR" sz="900" b="1" kern="0" dirty="0">
                  <a:solidFill>
                    <a:srgbClr val="0000FF"/>
                  </a:solidFill>
                  <a:latin typeface="+mn-ea"/>
                </a:rPr>
                <a:t>(</a:t>
              </a: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목적</a:t>
              </a:r>
              <a:r>
                <a:rPr lang="en-US" altLang="ko-KR" sz="900" b="1" kern="0" dirty="0">
                  <a:solidFill>
                    <a:srgbClr val="0000FF"/>
                  </a:solidFill>
                  <a:latin typeface="+mn-ea"/>
                </a:rPr>
                <a:t>)</a:t>
              </a:r>
              <a:r>
                <a:rPr lang="ko-KR" altLang="en-US" sz="900" b="1" kern="0" dirty="0">
                  <a:solidFill>
                    <a:srgbClr val="0000FF"/>
                  </a:solidFill>
                  <a:latin typeface="+mn-ea"/>
                </a:rPr>
                <a:t> 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이 요령은 「산업기술혁신사업 공통 운영요령」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(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이하 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"</a:t>
              </a:r>
              <a:r>
                <a:rPr lang="ko-KR" altLang="en-US" sz="900" b="1" kern="0" dirty="0" err="1">
                  <a:solidFill>
                    <a:srgbClr val="000000"/>
                  </a:solidFill>
                  <a:latin typeface="+mn-ea"/>
                </a:rPr>
                <a:t>공통운영요령”이라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 한다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) 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제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47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조에 따라 산업기술혁신사업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(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이하 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"</a:t>
              </a:r>
              <a:r>
                <a:rPr lang="ko-KR" altLang="en-US" sz="900" b="1" kern="0" dirty="0" err="1">
                  <a:solidFill>
                    <a:srgbClr val="000000"/>
                  </a:solidFill>
                  <a:latin typeface="+mn-ea"/>
                </a:rPr>
                <a:t>사업”이라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 한다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)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을 추진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·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관리하거나 수행하는 기관의 보안대책 수립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·</a:t>
              </a:r>
              <a:r>
                <a:rPr lang="ko-KR" altLang="en-US" sz="900" b="1" kern="0" dirty="0">
                  <a:solidFill>
                    <a:srgbClr val="000000"/>
                  </a:solidFill>
                  <a:latin typeface="+mn-ea"/>
                </a:rPr>
                <a:t>시행에 필요한 방법 및 절차를 정함을 목적으로 한다</a:t>
              </a:r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</a:rPr>
                <a:t>.</a:t>
              </a:r>
              <a:endParaRPr lang="ko-KR" altLang="en-US" sz="900" b="1" kern="0" dirty="0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2" name="타원 1"/>
            <p:cNvSpPr/>
            <p:nvPr/>
          </p:nvSpPr>
          <p:spPr>
            <a:xfrm>
              <a:off x="3923928" y="1011082"/>
              <a:ext cx="1800200" cy="47370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법령</a:t>
              </a:r>
              <a:endParaRPr lang="ko-KR" altLang="en-US" dirty="0"/>
            </a:p>
          </p:txBody>
        </p:sp>
        <p:sp>
          <p:nvSpPr>
            <p:cNvPr id="19" name="타원 18"/>
            <p:cNvSpPr/>
            <p:nvPr/>
          </p:nvSpPr>
          <p:spPr>
            <a:xfrm>
              <a:off x="3923928" y="2511020"/>
              <a:ext cx="1800200" cy="4859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대통령령</a:t>
              </a:r>
              <a:endParaRPr lang="ko-KR" altLang="en-US" dirty="0"/>
            </a:p>
          </p:txBody>
        </p:sp>
        <p:sp>
          <p:nvSpPr>
            <p:cNvPr id="20" name="타원 19"/>
            <p:cNvSpPr/>
            <p:nvPr/>
          </p:nvSpPr>
          <p:spPr>
            <a:xfrm>
              <a:off x="3923928" y="4077072"/>
              <a:ext cx="180020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고시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훈령</a:t>
              </a:r>
              <a:endParaRPr lang="ko-KR" altLang="en-US" dirty="0"/>
            </a:p>
          </p:txBody>
        </p:sp>
      </p:grpSp>
      <p:pic>
        <p:nvPicPr>
          <p:cNvPr id="1026" name="Picture 2" descr="조문체계도버튼">
            <a:hlinkClick r:id="rId2" tooltip="조문체계도 팝업으로 이동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592164488"/>
            <a:ext cx="1619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연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593170963"/>
            <a:ext cx="1619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43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관련 법령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/>
          <a:srcRect l="1260" t="33602" r="27168" b="12865"/>
          <a:stretch/>
        </p:blipFill>
        <p:spPr>
          <a:xfrm>
            <a:off x="467544" y="965839"/>
            <a:ext cx="8280920" cy="3513801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/>
          <a:srcRect l="1774" t="43299" r="12581" b="32940"/>
          <a:stretch/>
        </p:blipFill>
        <p:spPr>
          <a:xfrm>
            <a:off x="467544" y="4479640"/>
            <a:ext cx="8280920" cy="161365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555776" y="6093296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ko-KR" altLang="en-US" sz="1200" dirty="0" smtClean="0"/>
              <a:t>참고 </a:t>
            </a:r>
            <a:r>
              <a:rPr lang="en-US" altLang="ko-KR" sz="1200" dirty="0" smtClean="0"/>
              <a:t>: http</a:t>
            </a:r>
            <a:r>
              <a:rPr lang="en-US" altLang="ko-KR" sz="1200" dirty="0"/>
              <a:t>://</a:t>
            </a:r>
            <a:r>
              <a:rPr lang="en-US" altLang="ko-KR" sz="1200" dirty="0" smtClean="0"/>
              <a:t>www.law.go.kr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4192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내부 규정</a:t>
            </a:r>
            <a:r>
              <a:rPr lang="en-US" altLang="ko-KR" b="1" dirty="0" smtClean="0">
                <a:solidFill>
                  <a:srgbClr val="404040"/>
                </a:solidFill>
              </a:rPr>
              <a:t>(</a:t>
            </a:r>
            <a:r>
              <a:rPr lang="ko-KR" altLang="en-US" b="1" dirty="0" smtClean="0">
                <a:solidFill>
                  <a:srgbClr val="404040"/>
                </a:solidFill>
              </a:rPr>
              <a:t>덕성여대</a:t>
            </a:r>
            <a:r>
              <a:rPr lang="en-US" altLang="ko-KR" b="1" dirty="0" smtClean="0">
                <a:solidFill>
                  <a:srgbClr val="404040"/>
                </a:solidFill>
              </a:rPr>
              <a:t>)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454" y="1052736"/>
            <a:ext cx="5046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595959"/>
                </a:solidFill>
              </a:rPr>
              <a:t>국가연구개발사업</a:t>
            </a:r>
            <a:r>
              <a:rPr lang="ko-KR" altLang="en-US" sz="1600" b="1" dirty="0" smtClean="0">
                <a:solidFill>
                  <a:srgbClr val="595959"/>
                </a:solidFill>
              </a:rPr>
              <a:t> 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보안관리지침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(2016.05.31)</a:t>
            </a:r>
            <a:endParaRPr lang="ko-KR" altLang="en-US" b="1" dirty="0">
              <a:solidFill>
                <a:srgbClr val="595959"/>
              </a:solidFill>
              <a:latin typeface="+mn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54" y="1692454"/>
            <a:ext cx="8205010" cy="454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8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6103832" y="1892639"/>
            <a:ext cx="1260000" cy="1446550"/>
            <a:chOff x="9826172" y="3133682"/>
            <a:chExt cx="1527150" cy="1567810"/>
          </a:xfrm>
        </p:grpSpPr>
        <p:sp>
          <p:nvSpPr>
            <p:cNvPr id="16" name="직사각형 15"/>
            <p:cNvSpPr/>
            <p:nvPr/>
          </p:nvSpPr>
          <p:spPr>
            <a:xfrm>
              <a:off x="9826172" y="3251200"/>
              <a:ext cx="1527150" cy="1365621"/>
            </a:xfrm>
            <a:prstGeom prst="rect">
              <a:avLst/>
            </a:prstGeom>
            <a:solidFill>
              <a:srgbClr val="3F3F3F"/>
            </a:solidFill>
            <a:ln w="12700" cap="flat" cmpd="sng" algn="ctr">
              <a:solidFill>
                <a:srgbClr val="3F3F3F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0291931" y="3133682"/>
              <a:ext cx="604624" cy="1567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8800" dirty="0" smtClean="0">
                  <a:solidFill>
                    <a:prstClr val="white"/>
                  </a:solidFill>
                </a:rPr>
                <a:t>Ⅰ</a:t>
              </a:r>
              <a:endParaRPr lang="ko-KR" altLang="en-US" sz="8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5639674" y="3611539"/>
            <a:ext cx="2289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ko-KR" altLang="en-US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연구개발</a:t>
            </a:r>
            <a:r>
              <a:rPr lang="en-US" altLang="ko-KR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(R&amp;D)</a:t>
            </a:r>
            <a:endParaRPr lang="ko-KR" altLang="en-US" sz="2400" b="1" dirty="0" smtClean="0">
              <a:ln>
                <a:solidFill>
                  <a:sysClr val="window" lastClr="FFFFFF">
                    <a:alpha val="0"/>
                  </a:sysClr>
                </a:solidFill>
              </a:ln>
              <a:solidFill>
                <a:srgbClr val="3F3F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2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내부 규정</a:t>
            </a:r>
            <a:r>
              <a:rPr lang="en-US" altLang="ko-KR" b="1" dirty="0" smtClean="0">
                <a:solidFill>
                  <a:srgbClr val="404040"/>
                </a:solidFill>
              </a:rPr>
              <a:t>(</a:t>
            </a:r>
            <a:r>
              <a:rPr lang="ko-KR" altLang="en-US" b="1" dirty="0" smtClean="0">
                <a:solidFill>
                  <a:srgbClr val="404040"/>
                </a:solidFill>
              </a:rPr>
              <a:t>덕성여대</a:t>
            </a:r>
            <a:r>
              <a:rPr lang="en-US" altLang="ko-KR" b="1" dirty="0" smtClean="0">
                <a:solidFill>
                  <a:srgbClr val="404040"/>
                </a:solidFill>
              </a:rPr>
              <a:t>)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454" y="1052736"/>
            <a:ext cx="5589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595959"/>
                </a:solidFill>
              </a:rPr>
              <a:t>국가연구개발사업</a:t>
            </a:r>
            <a:r>
              <a:rPr lang="ko-KR" altLang="en-US" sz="1600" b="1" dirty="0" smtClean="0">
                <a:solidFill>
                  <a:srgbClr val="595959"/>
                </a:solidFill>
              </a:rPr>
              <a:t> 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보안관리지침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(2016.05.31 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제정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)</a:t>
            </a:r>
            <a:endParaRPr lang="ko-KR" altLang="en-US" b="1" dirty="0">
              <a:solidFill>
                <a:srgbClr val="595959"/>
              </a:solidFill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543455" y="1725479"/>
            <a:ext cx="8014758" cy="3143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7820" indent="-168910" algn="just" fontAlgn="base">
              <a:lnSpc>
                <a:spcPct val="135000"/>
              </a:lnSpc>
              <a:spcBef>
                <a:spcPts val="280"/>
              </a:spcBef>
            </a:pP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제 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1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조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목적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) 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이 지침은 「국가연구개발사업의 관리 등에 관한 </a:t>
            </a:r>
            <a:r>
              <a:rPr lang="ko-KR" altLang="en-US" b="1" kern="0" spc="-40" dirty="0" err="1">
                <a:solidFill>
                  <a:srgbClr val="000000"/>
                </a:solidFill>
                <a:latin typeface="+mn-ea"/>
              </a:rPr>
              <a:t>규정」제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24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조에 따라 덕성여자대학교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이하 “</a:t>
            </a:r>
            <a:r>
              <a:rPr lang="ko-KR" altLang="en-US" b="1" kern="0" spc="-40" dirty="0" err="1">
                <a:solidFill>
                  <a:srgbClr val="000000"/>
                </a:solidFill>
                <a:latin typeface="+mn-ea"/>
              </a:rPr>
              <a:t>본교”라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 한다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)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가 수행하는 국가연구개발사업의 보안대책을 수립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·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시행함에 있어 필요한 기준 및 절차를 규정함을 목적으로 한다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. </a:t>
            </a:r>
            <a:endParaRPr lang="en-US" altLang="ko-KR" b="1" kern="0" spc="-40" dirty="0" smtClean="0">
              <a:solidFill>
                <a:srgbClr val="000000"/>
              </a:solidFill>
              <a:latin typeface="+mn-ea"/>
            </a:endParaRPr>
          </a:p>
          <a:p>
            <a:pPr marL="337820" indent="-168910" algn="just" fontAlgn="base">
              <a:lnSpc>
                <a:spcPct val="135000"/>
              </a:lnSpc>
              <a:spcBef>
                <a:spcPts val="280"/>
              </a:spcBef>
            </a:pPr>
            <a:endParaRPr lang="ko-KR" altLang="en-US" sz="700" b="1" kern="0" spc="-40" dirty="0">
              <a:solidFill>
                <a:srgbClr val="000000"/>
              </a:solidFill>
              <a:latin typeface="+mn-ea"/>
            </a:endParaRPr>
          </a:p>
          <a:p>
            <a:pPr marL="337820" indent="-168910" algn="just" fontAlgn="base">
              <a:lnSpc>
                <a:spcPct val="135000"/>
              </a:lnSpc>
              <a:spcBef>
                <a:spcPts val="280"/>
              </a:spcBef>
            </a:pP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제 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2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조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적용대상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)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 이 지침의 적용대상은 다음 각 호와 같다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b="1" kern="0" spc="-40" dirty="0">
              <a:solidFill>
                <a:srgbClr val="000000"/>
              </a:solidFill>
              <a:latin typeface="+mn-ea"/>
            </a:endParaRPr>
          </a:p>
          <a:p>
            <a:pPr marL="548640" indent="-147320" algn="just" fontAlgn="base">
              <a:lnSpc>
                <a:spcPct val="135000"/>
              </a:lnSpc>
              <a:spcBef>
                <a:spcPts val="500"/>
              </a:spcBef>
            </a:pP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1. 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국가연구개발과제에 참여하는 </a:t>
            </a:r>
            <a:r>
              <a:rPr lang="ko-KR" altLang="en-US" b="1" kern="0" spc="-40" dirty="0">
                <a:solidFill>
                  <a:srgbClr val="FF0000"/>
                </a:solidFill>
                <a:latin typeface="+mn-ea"/>
              </a:rPr>
              <a:t>교원 및 연구원</a:t>
            </a:r>
          </a:p>
          <a:p>
            <a:pPr marL="548640" indent="-147320" algn="just" fontAlgn="base">
              <a:lnSpc>
                <a:spcPct val="135000"/>
              </a:lnSpc>
              <a:spcBef>
                <a:spcPts val="500"/>
              </a:spcBef>
            </a:pP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2. 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국가연구개발과제 수행에 접근할 수 있는 </a:t>
            </a:r>
            <a:r>
              <a:rPr lang="ko-KR" altLang="en-US" b="1" kern="0" spc="-40" dirty="0">
                <a:solidFill>
                  <a:srgbClr val="FF0000"/>
                </a:solidFill>
                <a:latin typeface="+mn-ea"/>
              </a:rPr>
              <a:t>직원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543454" y="5274672"/>
            <a:ext cx="8014758" cy="699404"/>
          </a:xfrm>
          <a:prstGeom prst="rect">
            <a:avLst/>
          </a:prstGeom>
          <a:gradFill>
            <a:gsLst>
              <a:gs pos="0">
                <a:srgbClr val="00B050"/>
              </a:gs>
              <a:gs pos="50000">
                <a:srgbClr val="FFFFFF"/>
              </a:gs>
              <a:gs pos="100000">
                <a:srgbClr val="D9D9D9"/>
              </a:gs>
            </a:gsLst>
            <a:lin ang="16200000" scaled="1"/>
          </a:gradFill>
          <a:ln w="31750">
            <a:solidFill>
              <a:schemeClr val="tx1"/>
            </a:solidFill>
          </a:ln>
        </p:spPr>
        <p:txBody>
          <a:bodyPr wrap="square" tIns="72000" bIns="72000" anchor="ctr" anchorCtr="1">
            <a:spAutoFit/>
          </a:bodyPr>
          <a:lstStyle/>
          <a:p>
            <a:pPr algn="ctr"/>
            <a:r>
              <a:rPr lang="ko-KR" altLang="en-US" b="1" dirty="0">
                <a:latin typeface="Stencil" panose="040409050D0802020404" pitchFamily="82" charset="0"/>
                <a:ea typeface="Gulim" panose="020B0600000101010101" pitchFamily="50" charset="-127"/>
              </a:rPr>
              <a:t>국가연구개발사업의 관리 등에 관한 규정</a:t>
            </a:r>
          </a:p>
          <a:p>
            <a:pPr algn="ctr"/>
            <a:r>
              <a:rPr lang="en-US" altLang="ko-KR" b="1" dirty="0">
                <a:latin typeface="Stencil" panose="040409050D0802020404" pitchFamily="82" charset="0"/>
                <a:ea typeface="Gulim" panose="020B0600000101010101" pitchFamily="50" charset="-127"/>
              </a:rPr>
              <a:t>[</a:t>
            </a:r>
            <a:r>
              <a:rPr lang="ko-KR" altLang="en-US" b="1" dirty="0">
                <a:latin typeface="Stencil" panose="040409050D0802020404" pitchFamily="82" charset="0"/>
                <a:ea typeface="Gulim" panose="020B0600000101010101" pitchFamily="50" charset="-127"/>
              </a:rPr>
              <a:t>시행 </a:t>
            </a:r>
            <a:r>
              <a:rPr lang="en-US" altLang="ko-KR" b="1" dirty="0">
                <a:latin typeface="Stencil" panose="040409050D0802020404" pitchFamily="82" charset="0"/>
                <a:ea typeface="Gulim" panose="020B0600000101010101" pitchFamily="50" charset="-127"/>
              </a:rPr>
              <a:t>2018.4.17.] [</a:t>
            </a:r>
            <a:r>
              <a:rPr lang="ko-KR" altLang="en-US" b="1" dirty="0">
                <a:latin typeface="Stencil" panose="040409050D0802020404" pitchFamily="82" charset="0"/>
                <a:ea typeface="Gulim" panose="020B0600000101010101" pitchFamily="50" charset="-127"/>
              </a:rPr>
              <a:t>대통령령 제</a:t>
            </a:r>
            <a:r>
              <a:rPr lang="en-US" altLang="ko-KR" b="1" dirty="0">
                <a:latin typeface="Stencil" panose="040409050D0802020404" pitchFamily="82" charset="0"/>
                <a:ea typeface="Gulim" panose="020B0600000101010101" pitchFamily="50" charset="-127"/>
              </a:rPr>
              <a:t>28799</a:t>
            </a:r>
            <a:r>
              <a:rPr lang="ko-KR" altLang="en-US" b="1" dirty="0">
                <a:latin typeface="Stencil" panose="040409050D0802020404" pitchFamily="82" charset="0"/>
                <a:ea typeface="Gulim" panose="020B0600000101010101" pitchFamily="50" charset="-127"/>
              </a:rPr>
              <a:t>호</a:t>
            </a:r>
            <a:r>
              <a:rPr lang="en-US" altLang="ko-KR" b="1" dirty="0">
                <a:latin typeface="Stencil" panose="040409050D0802020404" pitchFamily="82" charset="0"/>
                <a:ea typeface="Gulim" panose="020B0600000101010101" pitchFamily="50" charset="-127"/>
              </a:rPr>
              <a:t>, 2018.4.17., </a:t>
            </a:r>
            <a:r>
              <a:rPr lang="ko-KR" altLang="en-US" b="1" dirty="0" err="1">
                <a:latin typeface="Stencil" panose="040409050D0802020404" pitchFamily="82" charset="0"/>
                <a:ea typeface="Gulim" panose="020B0600000101010101" pitchFamily="50" charset="-127"/>
              </a:rPr>
              <a:t>타법개정</a:t>
            </a:r>
            <a:r>
              <a:rPr lang="en-US" altLang="ko-KR" b="1" dirty="0">
                <a:latin typeface="Stencil" panose="040409050D0802020404" pitchFamily="82" charset="0"/>
                <a:ea typeface="Gulim" panose="020B0600000101010101" pitchFamily="50" charset="-127"/>
              </a:rPr>
              <a:t>]</a:t>
            </a:r>
            <a:endParaRPr lang="en-US" altLang="ko-KR" b="1" i="0" dirty="0">
              <a:effectLst/>
              <a:latin typeface="Stencil" panose="040409050D0802020404" pitchFamily="82" charset="0"/>
              <a:ea typeface="Gulim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45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내부규정 </a:t>
            </a:r>
            <a:r>
              <a:rPr lang="en-US" altLang="ko-KR" b="1" dirty="0" smtClean="0">
                <a:solidFill>
                  <a:srgbClr val="404040"/>
                </a:solidFill>
              </a:rPr>
              <a:t>: </a:t>
            </a:r>
            <a:r>
              <a:rPr lang="ko-KR" altLang="en-US" b="1" dirty="0" smtClean="0">
                <a:solidFill>
                  <a:srgbClr val="404040"/>
                </a:solidFill>
              </a:rPr>
              <a:t>과제 분류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676" y="1844824"/>
            <a:ext cx="806153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보안 과제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: </a:t>
            </a:r>
            <a:r>
              <a:rPr lang="ko-KR" altLang="en-US" b="1" dirty="0" smtClean="0">
                <a:latin typeface="+mn-ea"/>
              </a:rPr>
              <a:t>연구개발성과 등이 외부로 유출 시 기술적</a:t>
            </a:r>
            <a:r>
              <a:rPr lang="en-US" altLang="ko-KR" b="1" dirty="0" smtClean="0">
                <a:latin typeface="+mn-ea"/>
              </a:rPr>
              <a:t>·</a:t>
            </a:r>
            <a:r>
              <a:rPr lang="ko-KR" altLang="en-US" b="1" dirty="0" smtClean="0">
                <a:latin typeface="+mn-ea"/>
              </a:rPr>
              <a:t>재산적 가치에 상당한 손실이 예상되어 보안조치가 필요한 경우로 다음 각 목의 어느 하나에 해당하는 과제</a:t>
            </a:r>
            <a:endParaRPr lang="en-US" altLang="ko-KR" b="1" dirty="0" smtClean="0">
              <a:latin typeface="+mn-ea"/>
            </a:endParaRPr>
          </a:p>
          <a:p>
            <a:pPr algn="just"/>
            <a:r>
              <a:rPr lang="ko-KR" altLang="en-US" sz="500" dirty="0" smtClean="0">
                <a:latin typeface="+mn-ea"/>
              </a:rPr>
              <a:t> </a:t>
            </a:r>
            <a:endParaRPr lang="en-US" altLang="ko-KR" sz="500" dirty="0" smtClean="0">
              <a:latin typeface="+mn-ea"/>
            </a:endParaRPr>
          </a:p>
          <a:p>
            <a:pPr marL="266700" indent="-266700" algn="just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가</a:t>
            </a:r>
            <a:r>
              <a:rPr lang="en-US" altLang="ko-KR" sz="1400" b="1" dirty="0" smtClean="0">
                <a:latin typeface="+mn-ea"/>
              </a:rPr>
              <a:t>. </a:t>
            </a:r>
            <a:r>
              <a:rPr lang="ko-KR" altLang="en-US" sz="1400" b="1" dirty="0" smtClean="0">
                <a:latin typeface="+mn-ea"/>
              </a:rPr>
              <a:t>세계 초일류 기술 제품의 개발과 관련되는 연구개발과제</a:t>
            </a:r>
            <a:endParaRPr lang="en-US" altLang="ko-KR" sz="1400" b="1" dirty="0" smtClean="0">
              <a:latin typeface="+mn-ea"/>
            </a:endParaRPr>
          </a:p>
          <a:p>
            <a:pPr marL="266700" indent="-266700" algn="just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나</a:t>
            </a:r>
            <a:r>
              <a:rPr lang="en-US" altLang="ko-KR" sz="1400" b="1" dirty="0" smtClean="0">
                <a:latin typeface="+mn-ea"/>
              </a:rPr>
              <a:t>. </a:t>
            </a:r>
            <a:r>
              <a:rPr lang="ko-KR" altLang="en-US" sz="1400" b="1" dirty="0" smtClean="0">
                <a:latin typeface="+mn-ea"/>
              </a:rPr>
              <a:t>외국에</a:t>
            </a:r>
            <a:r>
              <a:rPr lang="ko-KR" altLang="en-US" sz="1400" b="1" dirty="0">
                <a:latin typeface="+mn-ea"/>
              </a:rPr>
              <a:t>서</a:t>
            </a:r>
            <a:r>
              <a:rPr lang="ko-KR" altLang="en-US" sz="1400" b="1" dirty="0" smtClean="0">
                <a:latin typeface="+mn-ea"/>
              </a:rPr>
              <a:t> 기술이전을 거부하여 국산화 추진 중인 기술 또는 미래핵심기술로 보호의 필요성이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인정되는 연구개발과제</a:t>
            </a:r>
            <a:endParaRPr lang="en-US" altLang="ko-KR" sz="1400" b="1" dirty="0" smtClean="0">
              <a:latin typeface="+mn-ea"/>
            </a:endParaRPr>
          </a:p>
          <a:p>
            <a:pPr marL="266700" indent="-266700" algn="just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다</a:t>
            </a:r>
            <a:r>
              <a:rPr lang="en-US" altLang="ko-KR" sz="1400" b="1" dirty="0" smtClean="0">
                <a:latin typeface="+mn-ea"/>
              </a:rPr>
              <a:t>. </a:t>
            </a:r>
            <a:r>
              <a:rPr lang="ko-KR" altLang="en-US" sz="1400" b="1" dirty="0" smtClean="0">
                <a:latin typeface="+mn-ea"/>
              </a:rPr>
              <a:t>「산업기술의 유출방지 및 보호에 관한 법률」 제</a:t>
            </a:r>
            <a:r>
              <a:rPr lang="en-US" altLang="ko-KR" sz="1400" b="1" dirty="0" smtClean="0">
                <a:latin typeface="+mn-ea"/>
              </a:rPr>
              <a:t>2</a:t>
            </a:r>
            <a:r>
              <a:rPr lang="ko-KR" altLang="en-US" sz="1400" b="1" dirty="0" smtClean="0">
                <a:latin typeface="+mn-ea"/>
              </a:rPr>
              <a:t>조제</a:t>
            </a:r>
            <a:r>
              <a:rPr lang="en-US" altLang="ko-KR" sz="1400" b="1" dirty="0" smtClean="0">
                <a:latin typeface="+mn-ea"/>
              </a:rPr>
              <a:t>2</a:t>
            </a:r>
            <a:r>
              <a:rPr lang="ko-KR" altLang="en-US" sz="1400" b="1" dirty="0" smtClean="0">
                <a:latin typeface="+mn-ea"/>
              </a:rPr>
              <a:t>호의 국가핵심기술 관련된 연구개발과제</a:t>
            </a:r>
            <a:endParaRPr lang="en-US" altLang="ko-KR" sz="1400" b="1" dirty="0" smtClean="0">
              <a:latin typeface="+mn-ea"/>
            </a:endParaRPr>
          </a:p>
          <a:p>
            <a:pPr marL="266700" indent="-266700" algn="just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라</a:t>
            </a:r>
            <a:r>
              <a:rPr lang="en-US" altLang="ko-KR" sz="1400" b="1" dirty="0" smtClean="0">
                <a:latin typeface="+mn-ea"/>
              </a:rPr>
              <a:t>. </a:t>
            </a:r>
            <a:r>
              <a:rPr lang="ko-KR" altLang="en-US" sz="1400" b="1" dirty="0" smtClean="0">
                <a:latin typeface="+mn-ea"/>
              </a:rPr>
              <a:t>「</a:t>
            </a:r>
            <a:r>
              <a:rPr lang="ko-KR" altLang="en-US" sz="1400" b="1" dirty="0" err="1" smtClean="0">
                <a:latin typeface="+mn-ea"/>
              </a:rPr>
              <a:t>대외무역법</a:t>
            </a:r>
            <a:r>
              <a:rPr lang="ko-KR" altLang="en-US" sz="1400" b="1" dirty="0" smtClean="0">
                <a:latin typeface="+mn-ea"/>
              </a:rPr>
              <a:t>」 제</a:t>
            </a:r>
            <a:r>
              <a:rPr lang="en-US" altLang="ko-KR" sz="1400" b="1" dirty="0" smtClean="0">
                <a:latin typeface="+mn-ea"/>
              </a:rPr>
              <a:t>19</a:t>
            </a:r>
            <a:r>
              <a:rPr lang="ko-KR" altLang="en-US" sz="1400" b="1" dirty="0" smtClean="0">
                <a:latin typeface="+mn-ea"/>
              </a:rPr>
              <a:t>조제</a:t>
            </a:r>
            <a:r>
              <a:rPr lang="en-US" altLang="ko-KR" sz="1400" b="1" dirty="0" smtClean="0">
                <a:latin typeface="+mn-ea"/>
              </a:rPr>
              <a:t>1</a:t>
            </a:r>
            <a:r>
              <a:rPr lang="ko-KR" altLang="en-US" sz="1400" b="1" dirty="0" smtClean="0">
                <a:latin typeface="+mn-ea"/>
              </a:rPr>
              <a:t>항 및 동법 시행령 제</a:t>
            </a:r>
            <a:r>
              <a:rPr lang="en-US" altLang="ko-KR" sz="1400" b="1" dirty="0" smtClean="0">
                <a:latin typeface="+mn-ea"/>
              </a:rPr>
              <a:t>32</a:t>
            </a:r>
            <a:r>
              <a:rPr lang="ko-KR" altLang="en-US" sz="1400" b="1" dirty="0" smtClean="0">
                <a:latin typeface="+mn-ea"/>
              </a:rPr>
              <a:t>조의</a:t>
            </a:r>
            <a:r>
              <a:rPr lang="en-US" altLang="ko-KR" sz="1400" b="1" dirty="0" smtClean="0">
                <a:latin typeface="+mn-ea"/>
              </a:rPr>
              <a:t>2</a:t>
            </a:r>
            <a:r>
              <a:rPr lang="ko-KR" altLang="en-US" sz="1400" b="1" dirty="0" smtClean="0">
                <a:latin typeface="+mn-ea"/>
              </a:rPr>
              <a:t>에 따른 수출허가 등의 제한이 필요한</a:t>
            </a:r>
            <a:r>
              <a:rPr lang="en-US" altLang="ko-KR" sz="1400" b="1" dirty="0" smtClean="0">
                <a:latin typeface="+mn-ea"/>
              </a:rPr>
              <a:t>       </a:t>
            </a:r>
            <a:r>
              <a:rPr lang="ko-KR" altLang="en-US" sz="1400" b="1" dirty="0" smtClean="0">
                <a:latin typeface="+mn-ea"/>
              </a:rPr>
              <a:t>기술 관련 연구개발과제</a:t>
            </a:r>
            <a:endParaRPr lang="en-US" altLang="ko-KR" sz="1400" b="1" dirty="0" smtClean="0">
              <a:latin typeface="+mn-ea"/>
            </a:endParaRPr>
          </a:p>
          <a:p>
            <a:pPr marL="266700" indent="-266700" algn="just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마</a:t>
            </a:r>
            <a:r>
              <a:rPr lang="en-US" altLang="ko-KR" sz="1400" b="1" dirty="0" smtClean="0">
                <a:latin typeface="+mn-ea"/>
              </a:rPr>
              <a:t>. </a:t>
            </a:r>
            <a:r>
              <a:rPr lang="ko-KR" altLang="en-US" sz="1400" b="1" dirty="0" smtClean="0">
                <a:latin typeface="+mn-ea"/>
              </a:rPr>
              <a:t>그 밖에 중앙행정기관의 장이 보안 과제로 분류되어야 할 사유가 있다고 인정하는 과제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072" y="5229200"/>
            <a:ext cx="802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일반 과제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: </a:t>
            </a:r>
            <a:r>
              <a:rPr lang="ko-KR" altLang="en-US" b="1" dirty="0" smtClean="0">
                <a:latin typeface="+mn-ea"/>
              </a:rPr>
              <a:t>보안 과제로 지정되지 아니한 과제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532073" y="1162519"/>
            <a:ext cx="8026139" cy="423129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37820" indent="-168910" algn="just" fontAlgn="base">
              <a:lnSpc>
                <a:spcPct val="135000"/>
              </a:lnSpc>
              <a:spcBef>
                <a:spcPts val="280"/>
              </a:spcBef>
            </a:pP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제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4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조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분류기준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) 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①연구개발과제의 </a:t>
            </a:r>
            <a:r>
              <a:rPr lang="ko-KR" altLang="en-US" b="1" kern="0" spc="-40" dirty="0" err="1">
                <a:solidFill>
                  <a:srgbClr val="000000"/>
                </a:solidFill>
                <a:latin typeface="+mn-ea"/>
              </a:rPr>
              <a:t>보안등급은</a:t>
            </a:r>
            <a:r>
              <a:rPr lang="ko-KR" altLang="en-US" b="1" kern="0" spc="-40" dirty="0">
                <a:solidFill>
                  <a:srgbClr val="000000"/>
                </a:solidFill>
                <a:latin typeface="+mn-ea"/>
              </a:rPr>
              <a:t> 다음 각 호와 같이 분류한다</a:t>
            </a:r>
            <a:r>
              <a:rPr lang="en-US" altLang="ko-KR" b="1" kern="0" spc="-4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b="1" kern="0" spc="-4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532072" y="5733256"/>
            <a:ext cx="8216392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 fontAlgn="base">
              <a:lnSpc>
                <a:spcPct val="135000"/>
              </a:lnSpc>
              <a:spcBef>
                <a:spcPts val="300"/>
              </a:spcBef>
              <a:buFont typeface="+mj-ea"/>
              <a:buAutoNum type="circleNumDbPlain" startAt="2"/>
            </a:pPr>
            <a:r>
              <a:rPr lang="ko-KR" altLang="en-US" sz="1600" b="1" kern="0" spc="-40" dirty="0" smtClean="0">
                <a:solidFill>
                  <a:srgbClr val="000000"/>
                </a:solidFill>
                <a:latin typeface="+mn-ea"/>
              </a:rPr>
              <a:t>연구개발과제 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수행 과정 중 산출되는 모든 문서에는 제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1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항에 따라 분류된 </a:t>
            </a:r>
            <a:r>
              <a:rPr lang="ko-KR" altLang="en-US" sz="1600" b="1" u="sng" kern="0" spc="-40" dirty="0" err="1">
                <a:solidFill>
                  <a:srgbClr val="FF0000"/>
                </a:solidFill>
                <a:latin typeface="+mn-ea"/>
              </a:rPr>
              <a:t>보안등급을</a:t>
            </a:r>
            <a:r>
              <a:rPr lang="ko-KR" altLang="en-US" sz="1600" b="1" u="sng" kern="0" spc="-40" dirty="0">
                <a:solidFill>
                  <a:srgbClr val="FF0000"/>
                </a:solidFill>
                <a:latin typeface="+mn-ea"/>
              </a:rPr>
              <a:t> 표기하여야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 한다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sz="1600" b="1" kern="0" spc="-40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2448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32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내부 규정 </a:t>
            </a:r>
            <a:r>
              <a:rPr lang="en-US" altLang="ko-KR" b="1" dirty="0" smtClean="0">
                <a:solidFill>
                  <a:srgbClr val="404040"/>
                </a:solidFill>
              </a:rPr>
              <a:t>: </a:t>
            </a:r>
            <a:r>
              <a:rPr lang="ko-KR" altLang="en-US" b="1" dirty="0" smtClean="0">
                <a:solidFill>
                  <a:srgbClr val="404040"/>
                </a:solidFill>
              </a:rPr>
              <a:t>분류 절차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350784" y="2997634"/>
            <a:ext cx="2493818" cy="3259230"/>
            <a:chOff x="3882277" y="2591913"/>
            <a:chExt cx="3177896" cy="3259230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2738" y="2591913"/>
              <a:ext cx="936234" cy="7193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934399" y="2912363"/>
              <a:ext cx="31257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[</a:t>
              </a:r>
              <a:r>
                <a:rPr lang="ko-KR" altLang="en-US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산학협력단</a:t>
              </a:r>
              <a:r>
                <a:rPr lang="en-US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]</a:t>
              </a: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/>
              </a:r>
              <a:b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</a:br>
              <a:endPara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r>
                <a:rPr lang="ko-KR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보안 등급의 적정성 검토</a:t>
              </a:r>
              <a:endPara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82277" y="3789040"/>
              <a:ext cx="3153224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ko-KR" altLang="en-US" sz="1600" dirty="0" smtClean="0">
                  <a:latin typeface="+mn-ea"/>
                </a:rPr>
                <a:t>연구보안심의회</a:t>
              </a:r>
              <a:r>
                <a:rPr lang="en-US" altLang="ko-KR" sz="1600" dirty="0" smtClean="0">
                  <a:latin typeface="+mn-ea"/>
                </a:rPr>
                <a:t>: </a:t>
              </a:r>
              <a:r>
                <a:rPr lang="ko-KR" altLang="en-US" sz="1600" b="1" dirty="0" smtClean="0">
                  <a:solidFill>
                    <a:srgbClr val="0000FF"/>
                  </a:solidFill>
                  <a:latin typeface="+mn-ea"/>
                </a:rPr>
                <a:t>보안 등급 분류의 적정성 검토</a:t>
              </a:r>
              <a:endParaRPr lang="en-US" altLang="ko-KR" sz="1600" b="1" dirty="0" smtClean="0">
                <a:solidFill>
                  <a:srgbClr val="0000FF"/>
                </a:solidFill>
                <a:latin typeface="+mn-ea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ko-KR" altLang="en-US" sz="1600" dirty="0" smtClean="0">
                  <a:latin typeface="+mn-ea"/>
                </a:rPr>
                <a:t>신규 과제 </a:t>
              </a:r>
              <a:r>
                <a:rPr lang="ko-KR" altLang="en-US" sz="1600" b="1" dirty="0" smtClean="0">
                  <a:latin typeface="+mn-ea"/>
                </a:rPr>
                <a:t>신청 </a:t>
              </a:r>
              <a:r>
                <a:rPr lang="ko-KR" altLang="en-US" sz="1600" dirty="0" smtClean="0">
                  <a:latin typeface="+mn-ea"/>
                </a:rPr>
                <a:t>시 </a:t>
              </a:r>
              <a:r>
                <a:rPr lang="en-US" altLang="ko-KR" sz="1600" dirty="0" smtClean="0">
                  <a:latin typeface="+mn-ea"/>
                </a:rPr>
                <a:t>‘</a:t>
              </a:r>
              <a:r>
                <a:rPr lang="ko-KR" altLang="en-US" sz="1600" dirty="0" smtClean="0">
                  <a:latin typeface="+mn-ea"/>
                </a:rPr>
                <a:t>교외연구과제 신청</a:t>
              </a:r>
              <a:r>
                <a:rPr lang="en-US" altLang="ko-KR" sz="1600" dirty="0" smtClean="0">
                  <a:latin typeface="+mn-ea"/>
                </a:rPr>
                <a:t>(</a:t>
              </a:r>
              <a:r>
                <a:rPr lang="ko-KR" altLang="en-US" sz="1600" dirty="0" smtClean="0">
                  <a:latin typeface="+mn-ea"/>
                </a:rPr>
                <a:t>계약</a:t>
              </a:r>
              <a:r>
                <a:rPr lang="en-US" altLang="ko-KR" sz="1600" dirty="0" smtClean="0">
                  <a:latin typeface="+mn-ea"/>
                </a:rPr>
                <a:t>)</a:t>
              </a:r>
              <a:r>
                <a:rPr lang="ko-KR" altLang="en-US" sz="1600" dirty="0" smtClean="0">
                  <a:latin typeface="+mn-ea"/>
                </a:rPr>
                <a:t>지원</a:t>
              </a:r>
              <a:r>
                <a:rPr lang="en-US" altLang="ko-KR" sz="1600" dirty="0" smtClean="0">
                  <a:latin typeface="+mn-ea"/>
                </a:rPr>
                <a:t> </a:t>
              </a:r>
              <a:r>
                <a:rPr lang="ko-KR" altLang="en-US" sz="1600" dirty="0" smtClean="0">
                  <a:latin typeface="+mn-ea"/>
                </a:rPr>
                <a:t>요청서</a:t>
              </a:r>
              <a:r>
                <a:rPr lang="en-US" altLang="ko-KR" sz="1600" dirty="0" smtClean="0">
                  <a:latin typeface="+mn-ea"/>
                </a:rPr>
                <a:t>’</a:t>
              </a:r>
              <a:r>
                <a:rPr lang="ko-KR" altLang="en-US" sz="1600" dirty="0" smtClean="0">
                  <a:latin typeface="+mn-ea"/>
                </a:rPr>
                <a:t>에 보안 등급을 분류</a:t>
              </a:r>
              <a:r>
                <a:rPr lang="en-US" altLang="ko-KR" sz="1600" dirty="0" smtClean="0">
                  <a:latin typeface="+mn-ea"/>
                </a:rPr>
                <a:t>·</a:t>
              </a:r>
              <a:r>
                <a:rPr lang="ko-KR" altLang="en-US" sz="1600" dirty="0" smtClean="0">
                  <a:latin typeface="+mn-ea"/>
                </a:rPr>
                <a:t>기재하여 제출</a:t>
              </a:r>
              <a:r>
                <a:rPr lang="en-US" altLang="ko-KR" sz="1600" dirty="0" smtClean="0">
                  <a:latin typeface="+mn-ea"/>
                </a:rPr>
                <a:t>.</a:t>
              </a:r>
              <a:endParaRPr lang="ko-KR" altLang="en-US" sz="1600" dirty="0">
                <a:latin typeface="+mn-ea"/>
              </a:endParaRPr>
            </a:p>
          </p:txBody>
        </p:sp>
      </p:grpSp>
      <p:sp>
        <p:nvSpPr>
          <p:cNvPr id="13" name="오른쪽 화살표 12"/>
          <p:cNvSpPr/>
          <p:nvPr/>
        </p:nvSpPr>
        <p:spPr>
          <a:xfrm>
            <a:off x="5882282" y="4289289"/>
            <a:ext cx="256735" cy="40198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5" name="오른쪽 화살표 14"/>
          <p:cNvSpPr/>
          <p:nvPr/>
        </p:nvSpPr>
        <p:spPr>
          <a:xfrm>
            <a:off x="3029896" y="4289289"/>
            <a:ext cx="269997" cy="40198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504234" y="2791073"/>
            <a:ext cx="2489394" cy="3590255"/>
          </a:xfrm>
          <a:prstGeom prst="roundRect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339356" y="2791073"/>
            <a:ext cx="2489394" cy="3590255"/>
          </a:xfrm>
          <a:prstGeom prst="roundRect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2" name="그룹 1"/>
          <p:cNvGrpSpPr/>
          <p:nvPr/>
        </p:nvGrpSpPr>
        <p:grpSpPr>
          <a:xfrm>
            <a:off x="6156176" y="2791073"/>
            <a:ext cx="2493599" cy="3590255"/>
            <a:chOff x="6367995" y="1805940"/>
            <a:chExt cx="2493599" cy="4457700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2132856"/>
              <a:ext cx="764929" cy="97475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367995" y="2564904"/>
              <a:ext cx="21806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[</a:t>
              </a:r>
              <a:r>
                <a:rPr lang="ko-KR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연구비 </a:t>
              </a:r>
              <a:endPara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</a:t>
              </a:r>
              <a:r>
                <a:rPr lang="en-US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  </a:t>
              </a:r>
              <a:r>
                <a:rPr lang="ko-KR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지원기관</a:t>
              </a:r>
              <a:r>
                <a:rPr lang="en-US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]</a:t>
              </a:r>
            </a:p>
            <a:p>
              <a:pPr algn="just"/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71969" y="3390092"/>
              <a:ext cx="2233172" cy="1490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1600" b="1" dirty="0" smtClean="0">
                  <a:latin typeface="+mn-ea"/>
                </a:rPr>
                <a:t>‘</a:t>
              </a:r>
              <a:r>
                <a:rPr lang="ko-KR" altLang="en-US" sz="1600" b="1" dirty="0" smtClean="0">
                  <a:latin typeface="+mn-ea"/>
                </a:rPr>
                <a:t>연구개발계획서</a:t>
              </a:r>
              <a:r>
                <a:rPr lang="en-US" altLang="ko-KR" sz="1600" b="1" dirty="0" smtClean="0">
                  <a:latin typeface="+mn-ea"/>
                </a:rPr>
                <a:t>’</a:t>
              </a:r>
              <a:r>
                <a:rPr lang="ko-KR" altLang="en-US" sz="1600" b="1" dirty="0" smtClean="0">
                  <a:latin typeface="+mn-ea"/>
                </a:rPr>
                <a:t>에 연구개발등급을 표기하여 제출</a:t>
              </a:r>
              <a:endParaRPr lang="ko-KR" altLang="en-US" sz="1600" b="1" dirty="0">
                <a:latin typeface="+mn-ea"/>
              </a:endParaRPr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6372200" y="1805940"/>
              <a:ext cx="2489394" cy="4457700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17554" y="3397463"/>
            <a:ext cx="23281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연구책임자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교외 연구과제 신청 시 보안 등급 분류 및 제출</a:t>
            </a:r>
            <a:endParaRPr lang="en-US" altLang="ko-KR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247" y="4625842"/>
            <a:ext cx="2293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600" dirty="0" smtClean="0">
                <a:latin typeface="+mn-ea"/>
              </a:rPr>
              <a:t>신규 과제 </a:t>
            </a:r>
            <a:r>
              <a:rPr lang="ko-KR" altLang="en-US" sz="1600" b="1" dirty="0" smtClean="0">
                <a:latin typeface="+mn-ea"/>
              </a:rPr>
              <a:t>신청 </a:t>
            </a:r>
            <a:r>
              <a:rPr lang="ko-KR" altLang="en-US" sz="1600" dirty="0" smtClean="0">
                <a:latin typeface="+mn-ea"/>
              </a:rPr>
              <a:t>시 </a:t>
            </a:r>
            <a:r>
              <a:rPr lang="en-US" altLang="ko-KR" sz="1600" dirty="0" smtClean="0">
                <a:latin typeface="+mn-ea"/>
              </a:rPr>
              <a:t>‘</a:t>
            </a:r>
            <a:r>
              <a:rPr lang="ko-KR" altLang="en-US" sz="1600" dirty="0" smtClean="0">
                <a:latin typeface="+mn-ea"/>
              </a:rPr>
              <a:t>교외연구과제 신청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계약</a:t>
            </a:r>
            <a:r>
              <a:rPr lang="en-US" altLang="ko-KR" sz="1600" dirty="0" smtClean="0">
                <a:latin typeface="+mn-ea"/>
              </a:rPr>
              <a:t>)</a:t>
            </a:r>
            <a:r>
              <a:rPr lang="ko-KR" altLang="en-US" sz="1600" dirty="0" smtClean="0">
                <a:latin typeface="+mn-ea"/>
              </a:rPr>
              <a:t>지원</a:t>
            </a:r>
            <a:r>
              <a:rPr lang="en-US" altLang="ko-KR" sz="1600" dirty="0" smtClean="0"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요청서</a:t>
            </a:r>
            <a:r>
              <a:rPr lang="en-US" altLang="ko-KR" sz="1600" dirty="0" smtClean="0">
                <a:latin typeface="+mn-ea"/>
              </a:rPr>
              <a:t>’</a:t>
            </a:r>
            <a:r>
              <a:rPr lang="ko-KR" altLang="en-US" sz="1600" dirty="0" smtClean="0">
                <a:latin typeface="+mn-ea"/>
              </a:rPr>
              <a:t>에 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보안 등급을 분류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·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기재하여 제출</a:t>
            </a:r>
            <a:r>
              <a:rPr lang="en-US" altLang="ko-KR" sz="1600" dirty="0" smtClean="0">
                <a:latin typeface="+mn-ea"/>
              </a:rPr>
              <a:t>.</a:t>
            </a:r>
            <a:endParaRPr lang="ko-KR" altLang="en-US" sz="1600" dirty="0">
              <a:latin typeface="+mn-ea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6" t="4439" r="73236" b="69447"/>
          <a:stretch/>
        </p:blipFill>
        <p:spPr>
          <a:xfrm>
            <a:off x="2086416" y="2924945"/>
            <a:ext cx="748884" cy="936104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40733" y="926267"/>
            <a:ext cx="8209041" cy="1792798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37820" indent="-168910" algn="just" fontAlgn="base">
              <a:lnSpc>
                <a:spcPct val="135000"/>
              </a:lnSpc>
              <a:spcBef>
                <a:spcPts val="280"/>
              </a:spcBef>
            </a:pP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제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5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조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분류 절차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)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 ①연구책임자가 연구개발과제 신청서를 제출시 제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4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조에 따라 </a:t>
            </a:r>
            <a:r>
              <a:rPr lang="ko-KR" altLang="en-US" sz="1600" b="1" kern="0" spc="-40" dirty="0" err="1">
                <a:solidFill>
                  <a:srgbClr val="000000"/>
                </a:solidFill>
                <a:latin typeface="+mn-ea"/>
              </a:rPr>
              <a:t>보안등급을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 분류하여 산학협력단장에게 제출하여야 한다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sz="1600" b="1" kern="0" spc="-40" dirty="0">
              <a:solidFill>
                <a:srgbClr val="000000"/>
              </a:solidFill>
              <a:latin typeface="+mn-ea"/>
            </a:endParaRPr>
          </a:p>
          <a:p>
            <a:pPr marL="166370" algn="just" fontAlgn="base">
              <a:lnSpc>
                <a:spcPct val="135000"/>
              </a:lnSpc>
              <a:spcBef>
                <a:spcPts val="300"/>
              </a:spcBef>
            </a:pP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②심의회는 해당 과제에 대한 </a:t>
            </a:r>
            <a:r>
              <a:rPr lang="ko-KR" altLang="en-US" sz="1600" b="1" kern="0" spc="-40" dirty="0" err="1">
                <a:solidFill>
                  <a:srgbClr val="000000"/>
                </a:solidFill>
                <a:latin typeface="+mn-ea"/>
              </a:rPr>
              <a:t>보안등급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 분류의 적정성을 검토하고 산학협력단장은 그 결과에 따라 연구개발계획서에 연구개발등급을 표기하여 중앙행정기관의 장에게 제출하여야 한다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. </a:t>
            </a:r>
            <a:endParaRPr lang="ko-KR" altLang="en-US" sz="1600" b="1" kern="0" spc="-40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32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33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내부 규정 </a:t>
            </a:r>
            <a:r>
              <a:rPr lang="en-US" altLang="ko-KR" b="1" dirty="0" smtClean="0">
                <a:solidFill>
                  <a:srgbClr val="404040"/>
                </a:solidFill>
              </a:rPr>
              <a:t>: </a:t>
            </a:r>
            <a:r>
              <a:rPr lang="ko-KR" altLang="en-US" b="1" dirty="0" smtClean="0">
                <a:solidFill>
                  <a:srgbClr val="404040"/>
                </a:solidFill>
              </a:rPr>
              <a:t>보안 등급에 따른 조치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50" b="68033"/>
          <a:stretch/>
        </p:blipFill>
        <p:spPr>
          <a:xfrm>
            <a:off x="3778137" y="2623621"/>
            <a:ext cx="721855" cy="7008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284364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연구책임자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 </a:t>
            </a:r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보안 서약서 제출</a:t>
            </a:r>
            <a:endParaRPr lang="en-US" altLang="ko-KR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352924"/>
            <a:ext cx="40324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협약 시 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＇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보안 서약서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＇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를 산학협력단장에게 제출</a:t>
            </a:r>
            <a:endParaRPr lang="en-US" altLang="ko-KR" sz="1600" b="1" dirty="0" smtClean="0">
              <a:solidFill>
                <a:srgbClr val="0000FF"/>
              </a:solidFill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참여 연구원 변경 시 신규 연구원의 보안 서약서를 산학협력단장에게 제출 및 승인을 받아야 함</a:t>
            </a:r>
            <a:endParaRPr lang="en-US" altLang="ko-KR" sz="1600" dirty="0" smtClean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연구원에 대한 정기</a:t>
            </a:r>
            <a:r>
              <a:rPr lang="en-US" altLang="ko-KR" sz="1600" dirty="0" smtClean="0">
                <a:latin typeface="+mn-ea"/>
              </a:rPr>
              <a:t>·</a:t>
            </a:r>
            <a:r>
              <a:rPr lang="ko-KR" altLang="en-US" sz="1600" dirty="0" smtClean="0">
                <a:latin typeface="+mn-ea"/>
              </a:rPr>
              <a:t>수시 보안 점검 및 교육 실시</a:t>
            </a:r>
            <a:endParaRPr lang="en-US" altLang="ko-KR" sz="1600" dirty="0" smtClean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연구성과 대외 공개 및 제공 시 사전 </a:t>
            </a:r>
            <a:r>
              <a:rPr lang="ko-KR" altLang="en-US" sz="1600" dirty="0" err="1" smtClean="0">
                <a:latin typeface="+mn-ea"/>
              </a:rPr>
              <a:t>보안성</a:t>
            </a:r>
            <a:r>
              <a:rPr lang="ko-KR" altLang="en-US" sz="1600" dirty="0" smtClean="0">
                <a:latin typeface="+mn-ea"/>
              </a:rPr>
              <a:t> 검토 및 확인절차 이행 필요</a:t>
            </a:r>
            <a:endParaRPr lang="en-US" altLang="ko-KR" sz="1600" dirty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국외 출장 시 사전 보안교육 및 귀국 보고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출장 기간에 접촉한 사람 및 협의 내용 포함</a:t>
            </a:r>
            <a:r>
              <a:rPr lang="en-US" altLang="ko-KR" sz="1600" dirty="0" smtClean="0">
                <a:latin typeface="+mn-ea"/>
              </a:rPr>
              <a:t>)</a:t>
            </a:r>
            <a:endParaRPr lang="en-US" altLang="ko-KR" sz="1600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180652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595959"/>
                </a:solidFill>
                <a:latin typeface="+mn-ea"/>
              </a:rPr>
              <a:t>과제 공통</a:t>
            </a:r>
            <a:endParaRPr lang="ko-KR" altLang="en-US" sz="2000" b="1" dirty="0">
              <a:solidFill>
                <a:srgbClr val="595959"/>
              </a:solidFill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2175247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0070C0"/>
                </a:solidFill>
                <a:latin typeface="+mn-ea"/>
              </a:rPr>
              <a:t>보안 과제</a:t>
            </a:r>
            <a:endParaRPr lang="ko-KR" altLang="en-US" sz="2000" b="1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2913906"/>
            <a:ext cx="36261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참여연구원이 과제 관련하여 접촉하는 외국인 현황 관리</a:t>
            </a:r>
            <a:endParaRPr lang="en-US" altLang="ko-KR" sz="1600" dirty="0" smtClean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ko-KR" sz="1600" dirty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외국인 연구원의 과제 참여 시 심의회의 사전 승인 필요</a:t>
            </a:r>
            <a:endParaRPr lang="en-US" altLang="ko-KR" sz="1600" dirty="0" smtClean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ko-KR" sz="1600" dirty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연구시설의 출입자에 대한 개인별 출입 권한을 차등 부여 및 통제</a:t>
            </a:r>
            <a:endParaRPr lang="en-US" altLang="ko-KR" sz="1600" dirty="0" smtClean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ko-KR" sz="1600" dirty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+mn-ea"/>
              </a:rPr>
              <a:t>업무용 컴퓨터 자료를 개인용 정보통신매체에 복사</a:t>
            </a:r>
            <a:r>
              <a:rPr lang="en-US" altLang="ko-KR" sz="1600" dirty="0" smtClean="0">
                <a:latin typeface="+mn-ea"/>
              </a:rPr>
              <a:t>·</a:t>
            </a:r>
            <a:r>
              <a:rPr lang="ko-KR" altLang="en-US" sz="1600" dirty="0" smtClean="0">
                <a:latin typeface="+mn-ea"/>
              </a:rPr>
              <a:t>저장</a:t>
            </a:r>
            <a:r>
              <a:rPr lang="en-US" altLang="ko-KR" sz="1600" dirty="0" smtClean="0">
                <a:latin typeface="+mn-ea"/>
              </a:rPr>
              <a:t>·</a:t>
            </a:r>
            <a:r>
              <a:rPr lang="ko-KR" altLang="en-US" sz="1600" dirty="0" smtClean="0">
                <a:latin typeface="+mn-ea"/>
              </a:rPr>
              <a:t>전송하거나 메신저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인터넷저장소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외부 이메일 등을 이용하여 자료 전송 시 승인 필요</a:t>
            </a:r>
            <a:endParaRPr lang="ko-KR" altLang="en-US" sz="1600" dirty="0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11560" y="1013827"/>
            <a:ext cx="7960940" cy="830997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 fontAlgn="base">
              <a:spcBef>
                <a:spcPts val="280"/>
              </a:spcBef>
            </a:pP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제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7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조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600" b="1" kern="0" spc="-40" dirty="0" err="1">
                <a:solidFill>
                  <a:srgbClr val="000000"/>
                </a:solidFill>
                <a:latin typeface="+mn-ea"/>
              </a:rPr>
              <a:t>보안등급에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 따른 조치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)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 ① 연구기관 및 연구책임자는 당해 특정연구과제 수행과 관련하여 보안이 요구되는 주요정보자료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600" b="1" kern="0" spc="-40" dirty="0">
                <a:solidFill>
                  <a:srgbClr val="000000"/>
                </a:solidFill>
                <a:latin typeface="+mn-ea"/>
              </a:rPr>
              <a:t>연구성과 등이 무단으로 유출되지 아니하도록 다음 각 호에 대하여 보안대책을 강구하여야 한다</a:t>
            </a:r>
            <a:r>
              <a:rPr lang="en-US" altLang="ko-KR" sz="1600" b="1" kern="0" spc="-4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sz="1600" b="1" kern="0" spc="-40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4415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34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내부 규정 </a:t>
            </a:r>
            <a:r>
              <a:rPr lang="en-US" altLang="ko-KR" b="1" dirty="0" smtClean="0">
                <a:solidFill>
                  <a:srgbClr val="404040"/>
                </a:solidFill>
              </a:rPr>
              <a:t>: </a:t>
            </a:r>
            <a:r>
              <a:rPr lang="ko-KR" altLang="en-US" b="1" dirty="0" smtClean="0">
                <a:solidFill>
                  <a:srgbClr val="404040"/>
                </a:solidFill>
              </a:rPr>
              <a:t>보안 등급에 따른 조치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161523"/>
              </p:ext>
            </p:extLst>
          </p:nvPr>
        </p:nvGraphicFramePr>
        <p:xfrm>
          <a:off x="2483768" y="961640"/>
          <a:ext cx="4176464" cy="5347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13136628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ase" latinLnBrk="0"/>
                      <a:r>
                        <a:rPr lang="ko-KR" altLang="en-US" sz="1400" u="sng" kern="1200" dirty="0" smtClean="0">
                          <a:effectLst/>
                        </a:rPr>
                        <a:t>보 안 서 약 서</a:t>
                      </a:r>
                      <a:endParaRPr lang="ko-KR" altLang="en-US" sz="1400" kern="1200" dirty="0" smtClean="0">
                        <a:effectLst/>
                      </a:endParaRPr>
                    </a:p>
                    <a:p>
                      <a:pPr algn="just" fontAlgn="base" latinLnBrk="1"/>
                      <a:endParaRPr lang="en-US" altLang="ko-KR" sz="1200" kern="1200" dirty="0" smtClean="0">
                        <a:effectLst/>
                      </a:endParaRPr>
                    </a:p>
                    <a:p>
                      <a:pPr algn="just" fontAlgn="base" latinLnBrk="1"/>
                      <a:r>
                        <a:rPr lang="ko-KR" altLang="en-US" sz="1200" kern="1200" dirty="0" smtClean="0">
                          <a:effectLst/>
                        </a:rPr>
                        <a:t>본인은 </a:t>
                      </a:r>
                      <a:r>
                        <a:rPr lang="en-US" altLang="ko-KR" sz="1200" kern="1200" dirty="0" smtClean="0">
                          <a:effectLst/>
                        </a:rPr>
                        <a:t>2018</a:t>
                      </a:r>
                      <a:r>
                        <a:rPr lang="ko-KR" altLang="en-US" sz="1200" kern="1200" dirty="0" smtClean="0">
                          <a:effectLst/>
                        </a:rPr>
                        <a:t>년 </a:t>
                      </a:r>
                      <a:r>
                        <a:rPr lang="en-US" altLang="ko-KR" sz="1200" kern="1200" dirty="0" smtClean="0">
                          <a:effectLst/>
                        </a:rPr>
                        <a:t>4</a:t>
                      </a:r>
                      <a:r>
                        <a:rPr lang="ko-KR" altLang="en-US" sz="1200" kern="1200" dirty="0" smtClean="0">
                          <a:effectLst/>
                        </a:rPr>
                        <a:t>월 </a:t>
                      </a:r>
                      <a:r>
                        <a:rPr lang="en-US" altLang="ko-KR" sz="1200" kern="1200" dirty="0" smtClean="0">
                          <a:effectLst/>
                        </a:rPr>
                        <a:t>30</a:t>
                      </a:r>
                      <a:r>
                        <a:rPr lang="ko-KR" altLang="en-US" sz="1200" kern="1200" dirty="0" smtClean="0">
                          <a:effectLst/>
                        </a:rPr>
                        <a:t>일부로 국가연구개발사업에 참여함에 있어 다음 사항을 준수할 것을 엄숙히 서약합니다</a:t>
                      </a:r>
                      <a:r>
                        <a:rPr lang="en-US" altLang="ko-KR" sz="1200" kern="1200" dirty="0" smtClean="0">
                          <a:effectLst/>
                        </a:rPr>
                        <a:t>.</a:t>
                      </a:r>
                    </a:p>
                    <a:p>
                      <a:pPr algn="just" fontAlgn="base" latinLnBrk="1"/>
                      <a:endParaRPr lang="ko-KR" altLang="en-US" sz="1200" kern="1200" dirty="0" smtClean="0">
                        <a:effectLst/>
                      </a:endParaRPr>
                    </a:p>
                    <a:p>
                      <a:pPr marL="180975" indent="-180975" algn="just" fontAlgn="base" latinLnBrk="1">
                        <a:buFont typeface="+mj-lt"/>
                        <a:buAutoNum type="arabicPeriod"/>
                      </a:pPr>
                      <a:r>
                        <a:rPr lang="ko-KR" altLang="en-US" sz="1200" kern="1200" dirty="0" smtClean="0">
                          <a:effectLst/>
                        </a:rPr>
                        <a:t>본인은 국가연구개발사업과 관련된 </a:t>
                      </a:r>
                      <a:r>
                        <a:rPr lang="ko-KR" altLang="en-US" sz="1200" kern="1200" dirty="0" err="1" smtClean="0">
                          <a:effectLst/>
                        </a:rPr>
                        <a:t>연구참여가</a:t>
                      </a:r>
                      <a:r>
                        <a:rPr lang="ko-KR" altLang="en-US" sz="1200" kern="1200" dirty="0" smtClean="0">
                          <a:effectLst/>
                        </a:rPr>
                        <a:t> 국가보안사항임을 인정하고 제반 보안관계규정 및 지침을 성실히 수행한다</a:t>
                      </a:r>
                      <a:r>
                        <a:rPr lang="en-US" altLang="ko-KR" sz="1200" kern="1200" dirty="0" smtClean="0">
                          <a:effectLst/>
                        </a:rPr>
                        <a:t>.</a:t>
                      </a:r>
                    </a:p>
                    <a:p>
                      <a:pPr marL="180975" indent="-180975" algn="just" fontAlgn="base" latinLnBrk="1">
                        <a:buFont typeface="+mj-lt"/>
                        <a:buAutoNum type="arabicPeriod"/>
                      </a:pPr>
                      <a:endParaRPr lang="ko-KR" altLang="en-US" sz="1200" kern="1200" dirty="0" smtClean="0">
                        <a:effectLst/>
                      </a:endParaRPr>
                    </a:p>
                    <a:p>
                      <a:pPr marL="180975" indent="-180975" algn="just" fontAlgn="base" latinLnBrk="1">
                        <a:buFont typeface="+mj-lt"/>
                        <a:buAutoNum type="arabicPeriod"/>
                      </a:pPr>
                      <a:r>
                        <a:rPr lang="ko-KR" altLang="en-US" sz="1200" kern="1200" dirty="0" smtClean="0">
                          <a:effectLst/>
                        </a:rPr>
                        <a:t>본인은 연구 정보를 누설함이 법률위반행위가 됨을 명심하고 재직 중은 물론 퇴직 후에도 알게 된 모든 기밀사항을 일체 타인에게 누설하지 아니한다</a:t>
                      </a:r>
                      <a:r>
                        <a:rPr lang="en-US" altLang="ko-KR" sz="1200" kern="1200" dirty="0" smtClean="0">
                          <a:effectLst/>
                        </a:rPr>
                        <a:t>.</a:t>
                      </a:r>
                    </a:p>
                    <a:p>
                      <a:pPr marL="180975" indent="-180975" algn="just" fontAlgn="base" latinLnBrk="1">
                        <a:buFont typeface="+mj-lt"/>
                        <a:buAutoNum type="arabicPeriod"/>
                      </a:pPr>
                      <a:endParaRPr lang="ko-KR" altLang="en-US" sz="1200" kern="1200" dirty="0" smtClean="0">
                        <a:effectLst/>
                      </a:endParaRPr>
                    </a:p>
                    <a:p>
                      <a:pPr marL="180975" indent="-180975" algn="just" fontAlgn="base" latinLnBrk="1">
                        <a:buFont typeface="+mj-lt"/>
                        <a:buAutoNum type="arabicPeriod"/>
                      </a:pPr>
                      <a:r>
                        <a:rPr lang="ko-KR" altLang="en-US" sz="1200" kern="1200" dirty="0" smtClean="0">
                          <a:effectLst/>
                        </a:rPr>
                        <a:t>본인은 관계법규와 학칙을 준수하며</a:t>
                      </a:r>
                      <a:r>
                        <a:rPr lang="en-US" altLang="ko-KR" sz="1200" kern="1200" dirty="0" smtClean="0">
                          <a:effectLst/>
                        </a:rPr>
                        <a:t>, </a:t>
                      </a:r>
                      <a:r>
                        <a:rPr lang="ko-KR" altLang="en-US" sz="1200" kern="1200" dirty="0" smtClean="0">
                          <a:effectLst/>
                        </a:rPr>
                        <a:t>연구과제에 대한 정보를 누설한 때에는 관련법규와 학칙에 따라 엄중한 처벌과 징계를 받을 것을 서약한다</a:t>
                      </a:r>
                      <a:r>
                        <a:rPr lang="en-US" altLang="ko-KR" sz="1200" kern="1200" dirty="0" smtClean="0">
                          <a:effectLst/>
                        </a:rPr>
                        <a:t>.</a:t>
                      </a:r>
                    </a:p>
                    <a:p>
                      <a:pPr marL="180975" indent="-180975" algn="just" fontAlgn="base" latinLnBrk="1">
                        <a:buFont typeface="+mj-lt"/>
                        <a:buAutoNum type="arabicPeriod"/>
                      </a:pPr>
                      <a:endParaRPr lang="ko-KR" altLang="en-US" sz="1200" kern="1200" dirty="0" smtClean="0">
                        <a:effectLst/>
                      </a:endParaRPr>
                    </a:p>
                    <a:p>
                      <a:pPr algn="r" fontAlgn="base" latinLnBrk="0"/>
                      <a:r>
                        <a:rPr lang="en-US" altLang="ko-KR" sz="1200" kern="1200" dirty="0" smtClean="0">
                          <a:effectLst/>
                        </a:rPr>
                        <a:t>2018</a:t>
                      </a:r>
                      <a:r>
                        <a:rPr lang="ko-KR" altLang="en-US" sz="1200" kern="1200" dirty="0" smtClean="0">
                          <a:effectLst/>
                        </a:rPr>
                        <a:t>년 </a:t>
                      </a:r>
                      <a:r>
                        <a:rPr lang="en-US" altLang="ko-KR" sz="1200" kern="1200" dirty="0" smtClean="0">
                          <a:effectLst/>
                        </a:rPr>
                        <a:t>4</a:t>
                      </a:r>
                      <a:r>
                        <a:rPr lang="ko-KR" altLang="en-US" sz="1200" kern="1200" dirty="0" smtClean="0">
                          <a:effectLst/>
                        </a:rPr>
                        <a:t>월 </a:t>
                      </a:r>
                      <a:r>
                        <a:rPr lang="en-US" altLang="ko-KR" sz="1200" kern="1200" dirty="0" smtClean="0">
                          <a:effectLst/>
                        </a:rPr>
                        <a:t>30</a:t>
                      </a:r>
                      <a:r>
                        <a:rPr lang="ko-KR" altLang="en-US" sz="1200" kern="1200" dirty="0" smtClean="0">
                          <a:effectLst/>
                        </a:rPr>
                        <a:t>일</a:t>
                      </a:r>
                      <a:endParaRPr lang="en-US" altLang="ko-KR" sz="1200" kern="1200" dirty="0" smtClean="0">
                        <a:effectLst/>
                      </a:endParaRPr>
                    </a:p>
                    <a:p>
                      <a:pPr algn="r" fontAlgn="base" latinLnBrk="0"/>
                      <a:endParaRPr lang="ko-KR" altLang="en-US" sz="1400" kern="1200" dirty="0" smtClean="0">
                        <a:effectLst/>
                      </a:endParaRPr>
                    </a:p>
                    <a:p>
                      <a:pPr algn="just" fontAlgn="base" latinLnBrk="0"/>
                      <a:r>
                        <a:rPr lang="ko-KR" altLang="en-US" sz="1200" kern="1200" dirty="0" err="1" smtClean="0">
                          <a:effectLst/>
                        </a:rPr>
                        <a:t>서약자</a:t>
                      </a:r>
                      <a:r>
                        <a:rPr lang="en-US" altLang="ko-KR" sz="1200" kern="1200" dirty="0" smtClean="0">
                          <a:effectLst/>
                        </a:rPr>
                        <a:t>(</a:t>
                      </a:r>
                      <a:r>
                        <a:rPr lang="ko-KR" altLang="en-US" sz="1200" kern="1200" dirty="0" smtClean="0">
                          <a:effectLst/>
                        </a:rPr>
                        <a:t>연구책임자</a:t>
                      </a:r>
                      <a:r>
                        <a:rPr lang="en-US" altLang="ko-KR" sz="1200" kern="1200" dirty="0" smtClean="0">
                          <a:effectLst/>
                        </a:rPr>
                        <a:t>)   </a:t>
                      </a:r>
                      <a:r>
                        <a:rPr lang="ko-KR" altLang="en-US" sz="1200" kern="1200" dirty="0" smtClean="0">
                          <a:effectLst/>
                        </a:rPr>
                        <a:t>소속   직급    주민등록번호</a:t>
                      </a:r>
                    </a:p>
                    <a:p>
                      <a:pPr algn="just" fontAlgn="base" latinLnBrk="0"/>
                      <a:r>
                        <a:rPr lang="ko-KR" altLang="en-US" sz="1200" kern="1200" dirty="0" smtClean="0">
                          <a:effectLst/>
                        </a:rPr>
                        <a:t>                                    직위    성명              </a:t>
                      </a:r>
                      <a:r>
                        <a:rPr lang="en-US" altLang="ko-KR" sz="1200" kern="1200" dirty="0" smtClean="0">
                          <a:effectLst/>
                        </a:rPr>
                        <a:t>(</a:t>
                      </a:r>
                      <a:r>
                        <a:rPr lang="ko-KR" altLang="en-US" sz="1200" kern="1200" dirty="0" smtClean="0">
                          <a:effectLst/>
                        </a:rPr>
                        <a:t>인</a:t>
                      </a:r>
                      <a:r>
                        <a:rPr lang="en-US" altLang="ko-KR" sz="1200" kern="1200" dirty="0" smtClean="0">
                          <a:effectLst/>
                        </a:rPr>
                        <a:t>)</a:t>
                      </a:r>
                      <a:endParaRPr lang="ko-KR" altLang="en-US" sz="1200" kern="1200" dirty="0" smtClean="0">
                        <a:effectLst/>
                      </a:endParaRPr>
                    </a:p>
                    <a:p>
                      <a:pPr algn="just" fontAlgn="base" latinLnBrk="0"/>
                      <a:r>
                        <a:rPr lang="ko-KR" altLang="en-US" sz="1200" kern="1200" dirty="0" err="1" smtClean="0">
                          <a:effectLst/>
                        </a:rPr>
                        <a:t>서약자</a:t>
                      </a:r>
                      <a:r>
                        <a:rPr lang="en-US" altLang="ko-KR" sz="1200" kern="1200" dirty="0" smtClean="0">
                          <a:effectLst/>
                        </a:rPr>
                        <a:t>(</a:t>
                      </a:r>
                      <a:r>
                        <a:rPr lang="ko-KR" altLang="en-US" sz="1200" kern="1200" dirty="0" err="1" smtClean="0">
                          <a:effectLst/>
                        </a:rPr>
                        <a:t>참여연구원</a:t>
                      </a:r>
                      <a:r>
                        <a:rPr lang="en-US" altLang="ko-KR" sz="1200" kern="1200" dirty="0" smtClean="0">
                          <a:effectLst/>
                        </a:rPr>
                        <a:t>1) </a:t>
                      </a:r>
                      <a:r>
                        <a:rPr lang="ko-KR" altLang="en-US" sz="1200" kern="1200" dirty="0" smtClean="0">
                          <a:effectLst/>
                        </a:rPr>
                        <a:t>소속   직급    주민등록번호</a:t>
                      </a:r>
                    </a:p>
                    <a:p>
                      <a:pPr algn="just" fontAlgn="base" latinLnBrk="0"/>
                      <a:r>
                        <a:rPr lang="ko-KR" altLang="en-US" sz="1200" kern="1200" dirty="0" smtClean="0">
                          <a:effectLst/>
                        </a:rPr>
                        <a:t>                                    직위    성명              </a:t>
                      </a:r>
                      <a:r>
                        <a:rPr lang="en-US" altLang="ko-KR" sz="1200" kern="1200" dirty="0" smtClean="0">
                          <a:effectLst/>
                        </a:rPr>
                        <a:t>(</a:t>
                      </a:r>
                      <a:r>
                        <a:rPr lang="ko-KR" altLang="en-US" sz="1200" kern="1200" dirty="0" smtClean="0">
                          <a:effectLst/>
                        </a:rPr>
                        <a:t>인</a:t>
                      </a:r>
                      <a:r>
                        <a:rPr lang="en-US" altLang="ko-KR" sz="1200" kern="1200" dirty="0" smtClean="0">
                          <a:effectLst/>
                        </a:rPr>
                        <a:t>)</a:t>
                      </a:r>
                      <a:endParaRPr lang="ko-KR" altLang="en-US" sz="1200" kern="1200" dirty="0" smtClean="0">
                        <a:effectLst/>
                      </a:endParaRPr>
                    </a:p>
                    <a:p>
                      <a:pPr algn="just" fontAlgn="base" latinLnBrk="0"/>
                      <a:r>
                        <a:rPr lang="ko-KR" altLang="en-US" sz="1200" kern="1200" dirty="0" err="1" smtClean="0">
                          <a:effectLst/>
                        </a:rPr>
                        <a:t>서약자</a:t>
                      </a:r>
                      <a:r>
                        <a:rPr lang="en-US" altLang="ko-KR" sz="1200" kern="1200" dirty="0" smtClean="0">
                          <a:effectLst/>
                        </a:rPr>
                        <a:t>(</a:t>
                      </a:r>
                      <a:r>
                        <a:rPr lang="ko-KR" altLang="en-US" sz="1200" kern="1200" dirty="0" err="1" smtClean="0">
                          <a:effectLst/>
                        </a:rPr>
                        <a:t>참여연구원</a:t>
                      </a:r>
                      <a:r>
                        <a:rPr lang="en-US" altLang="ko-KR" sz="1200" kern="1200" dirty="0" smtClean="0">
                          <a:effectLst/>
                        </a:rPr>
                        <a:t>1) </a:t>
                      </a:r>
                      <a:r>
                        <a:rPr lang="ko-KR" altLang="en-US" sz="1200" kern="1200" dirty="0" smtClean="0">
                          <a:effectLst/>
                        </a:rPr>
                        <a:t>소속   직급    주민등록번호</a:t>
                      </a:r>
                    </a:p>
                    <a:p>
                      <a:pPr algn="just" fontAlgn="base" latinLnBrk="0"/>
                      <a:r>
                        <a:rPr lang="ko-KR" altLang="en-US" sz="1200" kern="1200" dirty="0" smtClean="0">
                          <a:effectLst/>
                        </a:rPr>
                        <a:t>                                    직위    성명              </a:t>
                      </a:r>
                      <a:r>
                        <a:rPr lang="en-US" altLang="ko-KR" sz="1200" kern="1200" dirty="0" smtClean="0">
                          <a:effectLst/>
                        </a:rPr>
                        <a:t>(</a:t>
                      </a:r>
                      <a:r>
                        <a:rPr lang="ko-KR" altLang="en-US" sz="1200" kern="1200" dirty="0" smtClean="0">
                          <a:effectLst/>
                        </a:rPr>
                        <a:t>인</a:t>
                      </a:r>
                      <a:r>
                        <a:rPr lang="en-US" altLang="ko-KR" sz="1200" kern="1200" dirty="0" smtClean="0">
                          <a:effectLst/>
                        </a:rPr>
                        <a:t>)</a:t>
                      </a:r>
                      <a:endParaRPr lang="ko-KR" altLang="en-US" sz="1200" kern="1200" dirty="0" smtClean="0">
                        <a:effectLst/>
                      </a:endParaRPr>
                    </a:p>
                    <a:p>
                      <a:pPr algn="just" fontAlgn="base" latinLnBrk="0"/>
                      <a:endParaRPr lang="en-US" altLang="ko-KR" sz="1400" kern="1200" dirty="0" smtClean="0">
                        <a:effectLst/>
                      </a:endParaRPr>
                    </a:p>
                    <a:p>
                      <a:pPr algn="just" fontAlgn="base" latinLnBrk="0"/>
                      <a:r>
                        <a:rPr lang="ko-KR" altLang="en-US" sz="1400" kern="1200" dirty="0" smtClean="0">
                          <a:effectLst/>
                        </a:rPr>
                        <a:t>덕성여자대학교 산학협력단장 귀하</a:t>
                      </a:r>
                      <a:endParaRPr lang="ko-KR" altLang="en-US" sz="1400" dirty="0"/>
                    </a:p>
                  </a:txBody>
                  <a:tcPr marL="144000" marR="144000" marT="144000" marB="144000"/>
                </a:tc>
                <a:extLst>
                  <a:ext uri="{0D108BD9-81ED-4DB2-BD59-A6C34878D82A}">
                    <a16:rowId xmlns:a16="http://schemas.microsoft.com/office/drawing/2014/main" val="40513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91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직선 연결선 67"/>
          <p:cNvCxnSpPr/>
          <p:nvPr/>
        </p:nvCxnSpPr>
        <p:spPr>
          <a:xfrm>
            <a:off x="185738" y="692150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500" y="323850"/>
            <a:ext cx="1235075" cy="360363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688" y="323850"/>
            <a:ext cx="369887" cy="360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6262" name="직사각형 70"/>
          <p:cNvSpPr>
            <a:spLocks noChangeArrowheads="1"/>
          </p:cNvSpPr>
          <p:nvPr/>
        </p:nvSpPr>
        <p:spPr bwMode="auto">
          <a:xfrm>
            <a:off x="8274050" y="3571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49F2-1135-406A-BE4B-36A7CD121E12}" type="slidenum">
              <a:rPr lang="ko-KR" altLang="en-US" sz="140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ko-KR" altLang="en-US" sz="1400">
              <a:solidFill>
                <a:srgbClr val="FFFFFF"/>
              </a:solidFill>
            </a:endParaRPr>
          </a:p>
        </p:txBody>
      </p:sp>
      <p:sp>
        <p:nvSpPr>
          <p:cNvPr id="81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보안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 </a:t>
            </a:r>
            <a:r>
              <a:rPr lang="en-US" altLang="ko-KR" b="1" dirty="0" smtClean="0">
                <a:solidFill>
                  <a:srgbClr val="404040"/>
                </a:solidFill>
              </a:rPr>
              <a:t>– </a:t>
            </a:r>
            <a:r>
              <a:rPr lang="ko-KR" altLang="en-US" b="1" dirty="0" smtClean="0">
                <a:solidFill>
                  <a:srgbClr val="404040"/>
                </a:solidFill>
              </a:rPr>
              <a:t>보안 사고 및 보안 위반 발생 시 처리</a:t>
            </a:r>
            <a:endParaRPr lang="ko-KR" altLang="en-US" b="1" dirty="0">
              <a:solidFill>
                <a:srgbClr val="404040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" t="3630" r="72478" b="69423"/>
          <a:stretch/>
        </p:blipFill>
        <p:spPr>
          <a:xfrm>
            <a:off x="3609401" y="1869182"/>
            <a:ext cx="746575" cy="9117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0404" y="1970256"/>
            <a:ext cx="3224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연구책임자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endParaRPr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사고 발생 시 산학협력단에 보고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3830" y="2845385"/>
            <a:ext cx="450919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latin typeface="+mn-ea"/>
              </a:rPr>
              <a:t>보안사고 발생 시 사고 일시</a:t>
            </a:r>
            <a:r>
              <a:rPr lang="en-US" altLang="ko-KR" sz="1500" dirty="0" smtClean="0">
                <a:latin typeface="+mn-ea"/>
              </a:rPr>
              <a:t>·</a:t>
            </a:r>
            <a:r>
              <a:rPr lang="ko-KR" altLang="en-US" sz="1500" dirty="0" smtClean="0">
                <a:latin typeface="+mn-ea"/>
              </a:rPr>
              <a:t>장소</a:t>
            </a:r>
            <a:r>
              <a:rPr lang="en-US" altLang="ko-KR" sz="1500" dirty="0" smtClean="0">
                <a:latin typeface="+mn-ea"/>
              </a:rPr>
              <a:t>, </a:t>
            </a:r>
            <a:r>
              <a:rPr lang="ko-KR" altLang="en-US" sz="1500" dirty="0" smtClean="0">
                <a:latin typeface="+mn-ea"/>
              </a:rPr>
              <a:t>사고자 인적사항</a:t>
            </a:r>
            <a:r>
              <a:rPr lang="en-US" altLang="ko-KR" sz="1500" dirty="0" smtClean="0">
                <a:latin typeface="+mn-ea"/>
              </a:rPr>
              <a:t>, </a:t>
            </a:r>
            <a:r>
              <a:rPr lang="ko-KR" altLang="en-US" sz="1500" dirty="0" smtClean="0">
                <a:latin typeface="+mn-ea"/>
              </a:rPr>
              <a:t>사고 내용 등을 즉시 산학협력단장에게 보고</a:t>
            </a:r>
            <a:r>
              <a:rPr lang="en-US" altLang="ko-KR" sz="1500" dirty="0" smtClean="0">
                <a:latin typeface="+mn-ea"/>
              </a:rPr>
              <a:t>, </a:t>
            </a:r>
            <a:r>
              <a:rPr lang="ko-KR" altLang="en-US" sz="1500" dirty="0" smtClean="0">
                <a:latin typeface="+mn-ea"/>
              </a:rPr>
              <a:t>소관 중앙행정기관장에게 보고 및 필요한 조치를 취하여야 함</a:t>
            </a:r>
            <a:endParaRPr lang="en-US" altLang="ko-KR" sz="1500" dirty="0" smtClean="0">
              <a:latin typeface="+mn-e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latin typeface="+mn-ea"/>
              </a:rPr>
              <a:t>조사 종결될 때까지 관련 내용을 공개하지 않음</a:t>
            </a:r>
            <a:r>
              <a:rPr lang="en-US" altLang="ko-KR" sz="1500" dirty="0" smtClean="0">
                <a:latin typeface="+mn-ea"/>
              </a:rPr>
              <a:t>.</a:t>
            </a:r>
            <a:endParaRPr lang="en-US" altLang="ko-KR" sz="1500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404" y="1052736"/>
            <a:ext cx="4624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595959"/>
                </a:solidFill>
                <a:latin typeface="+mn-ea"/>
              </a:rPr>
              <a:t>보안 사고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제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8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조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_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보안사고발생 시 처리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)</a:t>
            </a:r>
            <a:endParaRPr lang="ko-KR" altLang="en-US" b="1" dirty="0">
              <a:solidFill>
                <a:srgbClr val="595959"/>
              </a:solidFill>
              <a:latin typeface="+mn-ea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415" y="4360944"/>
            <a:ext cx="763154" cy="7048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2020" y="4360944"/>
            <a:ext cx="3614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ko-KR" alt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산학협력단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</a:p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중앙행정기관 보고 및 재발방지 대책 마련</a:t>
            </a:r>
            <a:endParaRPr lang="en-US" altLang="ko-KR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370" y="5231228"/>
            <a:ext cx="49162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latin typeface="+mn-ea"/>
              </a:rPr>
              <a:t>소관 중앙행정기관 장에게 보고 후 필요 조치 취함</a:t>
            </a:r>
            <a:endParaRPr lang="en-US" altLang="ko-KR" sz="15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latin typeface="+mn-ea"/>
              </a:rPr>
              <a:t>조사가 종결될 때까지 관련 내용을 공개하지 않음</a:t>
            </a:r>
            <a:endParaRPr lang="en-US" altLang="ko-KR" sz="15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latin typeface="+mn-ea"/>
              </a:rPr>
              <a:t>사고 수습 후 재발방지 대책 마련</a:t>
            </a:r>
            <a:endParaRPr lang="ko-KR" altLang="en-US" sz="1500" dirty="0"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8105" y="1613088"/>
            <a:ext cx="3312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595959"/>
                </a:solidFill>
                <a:latin typeface="+mn-ea"/>
              </a:rPr>
              <a:t>보안 위반</a:t>
            </a:r>
            <a:endParaRPr lang="en-US" altLang="ko-KR" sz="2400" b="1" dirty="0" smtClean="0">
              <a:solidFill>
                <a:srgbClr val="595959"/>
              </a:solidFill>
              <a:latin typeface="+mn-ea"/>
            </a:endParaRPr>
          </a:p>
          <a:p>
            <a:pPr algn="ctr"/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제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9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조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_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보안관리 위반 시</a:t>
            </a:r>
            <a:r>
              <a:rPr lang="en-US" altLang="ko-KR" b="1" dirty="0">
                <a:solidFill>
                  <a:srgbClr val="595959"/>
                </a:solidFill>
                <a:latin typeface="+mn-ea"/>
              </a:rPr>
              <a:t> </a:t>
            </a:r>
            <a:r>
              <a:rPr lang="ko-KR" altLang="en-US" b="1" dirty="0" smtClean="0">
                <a:solidFill>
                  <a:srgbClr val="595959"/>
                </a:solidFill>
                <a:latin typeface="+mn-ea"/>
              </a:rPr>
              <a:t>조치</a:t>
            </a:r>
            <a:r>
              <a:rPr lang="en-US" altLang="ko-KR" b="1" dirty="0" smtClean="0">
                <a:solidFill>
                  <a:srgbClr val="595959"/>
                </a:solidFill>
                <a:latin typeface="+mn-ea"/>
              </a:rPr>
              <a:t>)</a:t>
            </a:r>
            <a:endParaRPr lang="ko-KR" altLang="en-US" b="1" dirty="0">
              <a:solidFill>
                <a:srgbClr val="595959"/>
              </a:solidFill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5572" y="2863614"/>
            <a:ext cx="34849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 algn="just">
              <a:buAutoNum type="arabicPeriod"/>
            </a:pPr>
            <a:r>
              <a:rPr lang="ko-KR" altLang="en-US" sz="1600" dirty="0" smtClean="0">
                <a:latin typeface="+mn-ea"/>
              </a:rPr>
              <a:t>국가연구개발사업의 관리 등에 관한 규정 제</a:t>
            </a:r>
            <a:r>
              <a:rPr lang="en-US" altLang="ko-KR" sz="1600" dirty="0" smtClean="0">
                <a:latin typeface="+mn-ea"/>
              </a:rPr>
              <a:t>24</a:t>
            </a:r>
            <a:r>
              <a:rPr lang="ko-KR" altLang="en-US" sz="1600" dirty="0" smtClean="0">
                <a:latin typeface="+mn-ea"/>
              </a:rPr>
              <a:t>조의</a:t>
            </a:r>
            <a:r>
              <a:rPr lang="en-US" altLang="ko-KR" sz="1600" dirty="0" smtClean="0">
                <a:latin typeface="+mn-ea"/>
              </a:rPr>
              <a:t>10</a:t>
            </a:r>
          </a:p>
          <a:p>
            <a:pPr marL="263525" indent="-263525" algn="just"/>
            <a:r>
              <a:rPr lang="en-US" altLang="ko-KR" sz="1600" dirty="0" smtClean="0">
                <a:latin typeface="+mn-ea"/>
              </a:rPr>
              <a:t>     (</a:t>
            </a:r>
            <a:r>
              <a:rPr lang="ko-KR" altLang="en-US" sz="1600" dirty="0" smtClean="0">
                <a:latin typeface="+mn-ea"/>
              </a:rPr>
              <a:t>보안관리 위반 시 조치</a:t>
            </a:r>
            <a:r>
              <a:rPr lang="en-US" altLang="ko-KR" sz="1600" dirty="0" smtClean="0">
                <a:latin typeface="+mn-ea"/>
              </a:rPr>
              <a:t>)</a:t>
            </a:r>
          </a:p>
          <a:p>
            <a:pPr marL="263525" indent="-263525" algn="just">
              <a:buAutoNum type="arabicPeriod"/>
            </a:pPr>
            <a:endParaRPr lang="en-US" altLang="ko-KR" sz="1600" dirty="0">
              <a:latin typeface="+mn-ea"/>
            </a:endParaRPr>
          </a:p>
          <a:p>
            <a:pPr marL="263525" indent="-263525" algn="just">
              <a:buFont typeface="+mj-lt"/>
              <a:buAutoNum type="arabicPeriod" startAt="2"/>
            </a:pPr>
            <a:r>
              <a:rPr lang="ko-KR" altLang="en-US" sz="1600" dirty="0" smtClean="0">
                <a:latin typeface="+mn-ea"/>
              </a:rPr>
              <a:t>관련 국가연구개발사업 보안관리규정</a:t>
            </a:r>
            <a:endParaRPr lang="en-US" altLang="ko-KR" sz="1600" dirty="0" smtClean="0">
              <a:latin typeface="+mn-ea"/>
            </a:endParaRPr>
          </a:p>
          <a:p>
            <a:pPr marL="263525" indent="-263525" algn="just">
              <a:buFont typeface="+mj-lt"/>
              <a:buAutoNum type="arabicPeriod" startAt="2"/>
            </a:pPr>
            <a:endParaRPr lang="en-US" altLang="ko-KR" sz="1600" dirty="0">
              <a:latin typeface="+mn-ea"/>
            </a:endParaRPr>
          </a:p>
          <a:p>
            <a:pPr marL="263525" indent="-263525" algn="just">
              <a:buFont typeface="+mj-lt"/>
              <a:buAutoNum type="arabicPeriod" startAt="2"/>
            </a:pPr>
            <a:r>
              <a:rPr lang="ko-KR" altLang="en-US" sz="1600" dirty="0" smtClean="0">
                <a:latin typeface="+mn-ea"/>
              </a:rPr>
              <a:t>국가연구개발사업의 선정 또는 평가 등에서 불리한 조치를 할 수 있음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480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6103832" y="1892639"/>
            <a:ext cx="1260000" cy="1446550"/>
            <a:chOff x="9826172" y="3133682"/>
            <a:chExt cx="1527150" cy="1567810"/>
          </a:xfrm>
        </p:grpSpPr>
        <p:sp>
          <p:nvSpPr>
            <p:cNvPr id="16" name="직사각형 15"/>
            <p:cNvSpPr/>
            <p:nvPr/>
          </p:nvSpPr>
          <p:spPr>
            <a:xfrm>
              <a:off x="9826172" y="3251200"/>
              <a:ext cx="1527150" cy="1365621"/>
            </a:xfrm>
            <a:prstGeom prst="rect">
              <a:avLst/>
            </a:prstGeom>
            <a:solidFill>
              <a:srgbClr val="3F3F3F"/>
            </a:solidFill>
            <a:ln w="12700" cap="flat" cmpd="sng" algn="ctr">
              <a:solidFill>
                <a:srgbClr val="3F3F3F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0291931" y="3133682"/>
              <a:ext cx="604624" cy="1567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880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Ⅳ</a:t>
              </a:r>
              <a:endParaRPr lang="ko-KR" altLang="en-US" sz="8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6012160" y="3611539"/>
            <a:ext cx="141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ko-KR" altLang="en-US" sz="2400" b="1" dirty="0" smtClean="0">
                <a:ln>
                  <a:solidFill>
                    <a:sysClr val="window" lastClr="FFFFFF">
                      <a:alpha val="0"/>
                    </a:sysClr>
                  </a:solidFill>
                </a:ln>
                <a:solidFill>
                  <a:srgbClr val="3F3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연구노트</a:t>
            </a:r>
          </a:p>
        </p:txBody>
      </p:sp>
    </p:spTree>
    <p:extLst>
      <p:ext uri="{BB962C8B-B14F-4D97-AF65-F5344CB8AC3E}">
        <p14:creationId xmlns:p14="http://schemas.microsoft.com/office/powerpoint/2010/main" val="133885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기술의 중요성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37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980728"/>
            <a:ext cx="2310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1" latinLnBrk="1" hangingPunct="1">
              <a:buFontTx/>
              <a:buBlip>
                <a:blip r:embed="rId2"/>
              </a:buBlip>
              <a:defRPr/>
            </a:pPr>
            <a:r>
              <a:rPr lang="ko-KR" altLang="en-US" b="1" dirty="0" smtClean="0">
                <a:latin typeface="+mj-ea"/>
                <a:ea typeface="+mj-ea"/>
              </a:rPr>
              <a:t>기술의 가치 이해</a:t>
            </a:r>
            <a:endParaRPr lang="ko-KR" altLang="en-US" b="1" dirty="0">
              <a:latin typeface="+mj-ea"/>
              <a:ea typeface="+mj-ea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1494076"/>
            <a:ext cx="8394700" cy="4886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094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기술의 중요성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38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1124744"/>
            <a:ext cx="3315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1" latinLnBrk="1" hangingPunct="1">
              <a:buFontTx/>
              <a:buBlip>
                <a:blip r:embed="rId2"/>
              </a:buBlip>
              <a:defRPr/>
            </a:pPr>
            <a:r>
              <a:rPr lang="ko-KR" altLang="en-US" b="1" dirty="0" smtClean="0">
                <a:latin typeface="+mj-ea"/>
                <a:ea typeface="+mj-ea"/>
              </a:rPr>
              <a:t>기술의 가치평가 종합 요소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68313" y="1700213"/>
            <a:ext cx="5399087" cy="4097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342900" indent="-258763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완성도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TRL1∼TRL9</a:t>
            </a: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복합도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융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·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복합지수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단순성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차별성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사양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디자인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크기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증량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성장성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타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연계성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시의성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성장률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권리성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독점배타성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권리범위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산업의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부합성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산업특성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진입장벽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시장의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부합성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차별성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우위성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지속성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PLC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상 위 치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도입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성장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성숙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쇠퇴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진부성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분야별 특성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수명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등급성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TRIZ(5), KTRS(10), SMART(9)</a:t>
            </a:r>
          </a:p>
          <a:p>
            <a:pPr lvl="2" algn="just" eaLnBrk="1" latinLnBrk="0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기술의 주체성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브랜드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명성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권위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실적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229350" y="1924521"/>
            <a:ext cx="2303463" cy="3808735"/>
          </a:xfrm>
          <a:prstGeom prst="rect">
            <a:avLst/>
          </a:prstGeom>
          <a:noFill/>
          <a:ln w="38100">
            <a:solidFill>
              <a:schemeClr val="accent1">
                <a:alpha val="99000"/>
              </a:schemeClr>
            </a:solidFill>
          </a:ln>
          <a:extLst/>
        </p:spPr>
        <p:txBody>
          <a:bodyPr anchor="ctr" anchorCtr="1">
            <a:spAutoFit/>
          </a:bodyPr>
          <a:lstStyle>
            <a:lvl1pPr marL="342900" indent="-34290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357188" indent="-265113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vl="2" algn="just" eaLnBrk="1" hangingPunct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기술의 유형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lvl="2" algn="just" eaLnBrk="1" hangingPunct="1">
              <a:lnSpc>
                <a:spcPct val="150000"/>
              </a:lnSpc>
              <a:buFont typeface="Wingdings" pitchFamily="2" charset="2"/>
              <a:buChar char="l"/>
              <a:defRPr/>
            </a:pPr>
            <a:endParaRPr lang="en-US" altLang="ko-KR" sz="70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원천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기초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응용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개량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생산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공정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제품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상품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단위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요소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융합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복합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지속성 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 err="1">
                <a:latin typeface="HY견고딕" pitchFamily="18" charset="-127"/>
                <a:ea typeface="HY견고딕" pitchFamily="18" charset="-127"/>
              </a:rPr>
              <a:t>와해성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 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하드웨어 기술</a:t>
            </a:r>
            <a:endParaRPr lang="en-US" altLang="ko-KR" sz="1400" dirty="0">
              <a:latin typeface="HY견고딕" pitchFamily="18" charset="-127"/>
              <a:ea typeface="HY견고딕" pitchFamily="18" charset="-127"/>
            </a:endParaRPr>
          </a:p>
          <a:p>
            <a:pPr marL="343896" lvl="2" indent="-260090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소프트웨어기술</a:t>
            </a:r>
          </a:p>
        </p:txBody>
      </p:sp>
    </p:spTree>
    <p:extLst>
      <p:ext uri="{BB962C8B-B14F-4D97-AF65-F5344CB8AC3E}">
        <p14:creationId xmlns:p14="http://schemas.microsoft.com/office/powerpoint/2010/main" val="12896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연구노트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39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도입 계기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내용 개체 틀 1"/>
          <p:cNvSpPr txBox="1">
            <a:spLocks/>
          </p:cNvSpPr>
          <p:nvPr/>
        </p:nvSpPr>
        <p:spPr>
          <a:xfrm>
            <a:off x="428596" y="1572752"/>
            <a:ext cx="8110538" cy="3224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600" b="1" dirty="0" smtClean="0"/>
              <a:t>줄기세포 사건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황우석 교수</a:t>
            </a:r>
            <a:r>
              <a:rPr lang="en-US" altLang="ko-KR" sz="1600" b="1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600" b="1" dirty="0" smtClean="0"/>
              <a:t>조사위원회 </a:t>
            </a:r>
            <a:r>
              <a:rPr lang="en-US" altLang="ko-KR" sz="1600" b="1" dirty="0" smtClean="0"/>
              <a:t>“</a:t>
            </a:r>
            <a:r>
              <a:rPr lang="ko-KR" altLang="en-US" sz="1600" b="1" dirty="0" smtClean="0"/>
              <a:t>연구실 </a:t>
            </a:r>
            <a:r>
              <a:rPr lang="ko-KR" altLang="en-US" sz="1600" b="1" dirty="0" err="1" smtClean="0"/>
              <a:t>실험기록이</a:t>
            </a:r>
            <a:r>
              <a:rPr lang="ko-KR" altLang="en-US" sz="1600" b="1" dirty="0" smtClean="0"/>
              <a:t> 도저히 이해할 수 없을 정도로 허술하게 보관</a:t>
            </a:r>
            <a:r>
              <a:rPr lang="en-US" altLang="ko-KR" sz="1600" b="1" dirty="0" smtClean="0"/>
              <a:t>”</a:t>
            </a:r>
          </a:p>
          <a:p>
            <a:pPr lvl="1">
              <a:lnSpc>
                <a:spcPct val="150000"/>
              </a:lnSpc>
            </a:pPr>
            <a:r>
              <a:rPr lang="ko-KR" altLang="en-US" sz="1600" b="1" dirty="0" err="1" smtClean="0"/>
              <a:t>실험노트가</a:t>
            </a:r>
            <a:r>
              <a:rPr lang="ko-KR" altLang="en-US" sz="1600" b="1" dirty="0" smtClean="0"/>
              <a:t> 파기돼 연구윤리 위반 여부를 판별하기 어려움</a:t>
            </a:r>
            <a:endParaRPr lang="en-US" altLang="ko-KR" sz="1600" b="1" dirty="0" smtClean="0"/>
          </a:p>
          <a:p>
            <a:pPr lvl="1">
              <a:lnSpc>
                <a:spcPct val="150000"/>
              </a:lnSpc>
            </a:pPr>
            <a:endParaRPr lang="en-US" altLang="ko-KR" sz="700" b="1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늑대 개 사건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이병천 교수</a:t>
            </a:r>
            <a:r>
              <a:rPr lang="en-US" altLang="ko-KR" sz="1600" b="1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sz="1600" b="1" dirty="0" smtClean="0"/>
              <a:t>“</a:t>
            </a:r>
            <a:r>
              <a:rPr lang="ko-KR" altLang="en-US" sz="1600" b="1" dirty="0" smtClean="0"/>
              <a:t>실험실 체계와 자료 보존 및 분석</a:t>
            </a:r>
            <a:r>
              <a:rPr lang="en-US" altLang="ko-KR" sz="1600" b="1" dirty="0" smtClean="0"/>
              <a:t>,</a:t>
            </a:r>
            <a:r>
              <a:rPr lang="ko-KR" altLang="en-US" sz="1600" b="1" dirty="0" smtClean="0"/>
              <a:t> 채취 방법 미숙이 논문 오류의 근본 원인</a:t>
            </a:r>
            <a:r>
              <a:rPr lang="en-US" altLang="ko-KR" sz="1600" b="1" dirty="0" smtClean="0"/>
              <a:t>”</a:t>
            </a:r>
          </a:p>
          <a:p>
            <a:pPr lvl="1">
              <a:lnSpc>
                <a:spcPct val="150000"/>
              </a:lnSpc>
            </a:pPr>
            <a:endParaRPr lang="en-US" altLang="ko-KR" sz="700" b="1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광우병 사건</a:t>
            </a:r>
            <a:endParaRPr lang="en-US" altLang="ko-KR" sz="1600" b="1" dirty="0" smtClean="0"/>
          </a:p>
          <a:p>
            <a:pPr lvl="1">
              <a:lnSpc>
                <a:spcPct val="150000"/>
              </a:lnSpc>
            </a:pPr>
            <a:r>
              <a:rPr lang="ko-KR" altLang="en-US" sz="1600" b="1" dirty="0" smtClean="0"/>
              <a:t>한나라당 손숙미 의원이 미국산 쇠고기 수입에 반대하던 우희종 서울대 교수에게 정부용역과제인 </a:t>
            </a:r>
            <a:r>
              <a:rPr lang="en-US" altLang="ko-KR" sz="1600" b="1" dirty="0" smtClean="0"/>
              <a:t>“</a:t>
            </a:r>
            <a:r>
              <a:rPr lang="ko-KR" altLang="en-US" sz="1600" b="1" dirty="0" smtClean="0"/>
              <a:t>광우병 진단기술 개발</a:t>
            </a:r>
            <a:r>
              <a:rPr lang="en-US" altLang="ko-KR" sz="1600" b="1" dirty="0" smtClean="0"/>
              <a:t>”</a:t>
            </a:r>
            <a:r>
              <a:rPr lang="ko-KR" altLang="en-US" sz="1600" b="1" dirty="0" smtClean="0"/>
              <a:t>과 관련한 </a:t>
            </a:r>
            <a:r>
              <a:rPr lang="ko-KR" altLang="en-US" sz="1600" b="1" dirty="0" err="1" smtClean="0"/>
              <a:t>실험노트</a:t>
            </a:r>
            <a:r>
              <a:rPr lang="ko-KR" altLang="en-US" sz="1600" b="1" dirty="0" smtClean="0"/>
              <a:t> 제출 요구</a:t>
            </a:r>
            <a:endParaRPr lang="ko-KR" altLang="en-US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5733256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1400" b="1" dirty="0" smtClean="0"/>
              <a:t>이하 연구노트 자료는 </a:t>
            </a:r>
            <a:r>
              <a:rPr lang="en-US" altLang="ko-KR" sz="1400" b="1" dirty="0" smtClean="0"/>
              <a:t>R&amp;D </a:t>
            </a:r>
            <a:r>
              <a:rPr lang="ko-KR" altLang="en-US" sz="1400" b="1" dirty="0" err="1" smtClean="0"/>
              <a:t>특허센터</a:t>
            </a:r>
            <a:r>
              <a:rPr lang="ko-KR" altLang="en-US" sz="1400" b="1" dirty="0" smtClean="0"/>
              <a:t> 백상규 선임의 발표자료를 인용 및 보완함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70767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국가 연구개발 시스템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2060"/>
              </a:buClr>
              <a:buSzPct val="125000"/>
              <a:buFont typeface="Wingdings" panose="05000000000000000000" pitchFamily="2" charset="2"/>
              <a:buChar char="l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국가 연구개발 및 혁신 시스템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– NIS, RIS, SIS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7879" t="21036" r="33932" b="12693"/>
          <a:stretch/>
        </p:blipFill>
        <p:spPr>
          <a:xfrm>
            <a:off x="725220" y="1556792"/>
            <a:ext cx="7735212" cy="4464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6237312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latin typeface="+mn-ea"/>
              </a:rPr>
              <a:t>자료 </a:t>
            </a:r>
            <a:r>
              <a:rPr lang="en-US" altLang="ko-KR" sz="1100" b="1" dirty="0" smtClean="0">
                <a:latin typeface="+mn-ea"/>
              </a:rPr>
              <a:t>; </a:t>
            </a:r>
            <a:r>
              <a:rPr lang="ko-KR" altLang="en-US" sz="1100" b="1" dirty="0" smtClean="0">
                <a:latin typeface="+mn-ea"/>
              </a:rPr>
              <a:t>김명환</a:t>
            </a:r>
            <a:r>
              <a:rPr lang="en-US" altLang="ko-KR" sz="1100" b="1" dirty="0" smtClean="0">
                <a:latin typeface="+mn-ea"/>
              </a:rPr>
              <a:t>, 2030</a:t>
            </a:r>
            <a:r>
              <a:rPr lang="ko-KR" altLang="en-US" sz="1100" b="1" dirty="0">
                <a:latin typeface="+mn-ea"/>
              </a:rPr>
              <a:t>년을 내다보는 국가혁신체계 구축방안 </a:t>
            </a:r>
            <a:r>
              <a:rPr lang="ko-KR" altLang="en-US" sz="1100" b="1" dirty="0" smtClean="0">
                <a:latin typeface="+mn-ea"/>
              </a:rPr>
              <a:t>연구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국가과학기술위원회</a:t>
            </a:r>
            <a:r>
              <a:rPr lang="en-US" altLang="ko-KR" sz="1100" b="1" dirty="0" smtClean="0">
                <a:latin typeface="+mn-ea"/>
              </a:rPr>
              <a:t>, 2012</a:t>
            </a:r>
            <a:r>
              <a:rPr lang="ko-KR" altLang="en-US" sz="1100" b="1" dirty="0" smtClean="0">
                <a:latin typeface="+mn-ea"/>
              </a:rPr>
              <a:t> </a:t>
            </a:r>
            <a:endParaRPr lang="ko-KR" altLang="en-US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50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연구노트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40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도입 근거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내용 개체 틀 1"/>
          <p:cNvSpPr txBox="1">
            <a:spLocks/>
          </p:cNvSpPr>
          <p:nvPr/>
        </p:nvSpPr>
        <p:spPr>
          <a:xfrm>
            <a:off x="611560" y="1484784"/>
            <a:ext cx="7936508" cy="12801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600" b="1" dirty="0" smtClean="0"/>
              <a:t>국가연구개발사업의 관리 등에 관한 규정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대통령령</a:t>
            </a:r>
            <a:r>
              <a:rPr lang="en-US" altLang="ko-KR" sz="1600" b="1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600" b="1" dirty="0" smtClean="0"/>
              <a:t>제</a:t>
            </a:r>
            <a:r>
              <a:rPr lang="en-US" altLang="ko-KR" sz="1600" b="1" dirty="0" smtClean="0"/>
              <a:t>29</a:t>
            </a:r>
            <a:r>
              <a:rPr lang="ko-KR" altLang="en-US" sz="1600" b="1" dirty="0" smtClean="0"/>
              <a:t>조</a:t>
            </a:r>
            <a:r>
              <a:rPr lang="en-US" altLang="ko-KR" sz="1600" b="1" dirty="0" smtClean="0"/>
              <a:t>,</a:t>
            </a:r>
            <a:r>
              <a:rPr lang="ko-KR" altLang="en-US" sz="1600" b="1" dirty="0" smtClean="0"/>
              <a:t> 연구윤리확보 및 연구수행 과정에 대한 </a:t>
            </a:r>
            <a:r>
              <a:rPr lang="ko-KR" altLang="en-US" sz="1600" b="1" dirty="0" err="1" smtClean="0"/>
              <a:t>기록용</a:t>
            </a:r>
            <a:r>
              <a:rPr lang="ko-KR" altLang="en-US" sz="1600" b="1" dirty="0" smtClean="0"/>
              <a:t> 지침 제공</a:t>
            </a:r>
            <a:endParaRPr lang="en-US" altLang="ko-KR" sz="1600" b="1" dirty="0" smtClean="0"/>
          </a:p>
          <a:p>
            <a:pPr lvl="1">
              <a:lnSpc>
                <a:spcPct val="150000"/>
              </a:lnSpc>
            </a:pPr>
            <a:r>
              <a:rPr lang="ko-KR" altLang="en-US" sz="1600" b="1" dirty="0" smtClean="0"/>
              <a:t>국가 </a:t>
            </a:r>
            <a:r>
              <a:rPr lang="en-US" altLang="ko-KR" sz="1600" b="1" dirty="0" smtClean="0"/>
              <a:t>R&amp;D</a:t>
            </a:r>
            <a:r>
              <a:rPr lang="ko-KR" altLang="en-US" sz="1600" b="1" dirty="0" smtClean="0"/>
              <a:t>에 참여하는 연구자는 연구노트를 작성토록 의무화</a:t>
            </a:r>
            <a:endParaRPr lang="en-US" altLang="ko-KR" sz="1600" b="1" dirty="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1" y="2996952"/>
            <a:ext cx="7947256" cy="317276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000" tIns="108000" rIns="108000" bIns="10800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151594"/>
                </a:solidFill>
                <a:effectLst/>
                <a:latin typeface="+mn-ea"/>
              </a:rPr>
              <a:t>제29조(연구노트지침 </a:t>
            </a:r>
            <a:r>
              <a:rPr kumimoji="0" lang="ko-KR" altLang="ko-KR" sz="1200" b="1" i="0" u="none" strike="noStrike" cap="none" normalizeH="0" baseline="0" dirty="0" err="1" smtClean="0">
                <a:ln>
                  <a:noFill/>
                </a:ln>
                <a:solidFill>
                  <a:srgbClr val="151594"/>
                </a:solidFill>
                <a:effectLst/>
                <a:latin typeface="+mn-ea"/>
              </a:rPr>
              <a:t>마련ㆍ제공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151594"/>
                </a:solidFill>
                <a:effectLst/>
                <a:latin typeface="+mn-ea"/>
              </a:rPr>
              <a:t>)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 ① 과학기술정보통신부장관은 연구개발과제를 수행하는 연구자 및 연구기관의 장이 </a:t>
            </a:r>
            <a:r>
              <a:rPr kumimoji="0" lang="ko-KR" altLang="ko-KR" sz="12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연구수행의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시작부터 연구개발성과의 </a:t>
            </a:r>
            <a:r>
              <a:rPr kumimoji="0" lang="ko-KR" altLang="ko-KR" sz="12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보고·발표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또는 지식재산권의 확보 등에 이르기까지의 연구과정 및 연구개발성과를 기록한 연구노트를 작성하여 관리할 수 있도록 </a:t>
            </a:r>
            <a:r>
              <a:rPr kumimoji="0" lang="ko-KR" altLang="ko-KR" sz="1200" b="1" i="0" u="sng" strike="noStrike" cap="none" normalizeH="0" baseline="0" dirty="0" smtClean="0">
                <a:ln>
                  <a:noFill/>
                </a:ln>
                <a:solidFill>
                  <a:srgbClr val="B30000"/>
                </a:solidFill>
                <a:effectLst/>
                <a:latin typeface="+mn-ea"/>
                <a:hlinkClick r:id="rId2" tooltip="팝업으로 이동"/>
              </a:rPr>
              <a:t>필요한 지침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(이하 "</a:t>
            </a:r>
            <a:r>
              <a:rPr kumimoji="0" lang="ko-KR" altLang="ko-KR" sz="12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연구노트지침"이라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 한다)을 마련하여 제공하여야 한다.  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024FCE"/>
                </a:solidFill>
                <a:effectLst/>
                <a:latin typeface="+mn-ea"/>
              </a:rPr>
              <a:t>&lt;개정 2011.3.28., 2013.3.23., 2014.11.28., 2017.7.26.&gt;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② 연구노트지침에 포함되어야 할 사항은 다음 각 호와 같다.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1. 연구노트의 개념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2. 연구개발과제를 수행하는 연구자 및 연구기관의 연구노트 작성 및 관리를 위한 역할과 책임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3. 연구노트 작성 및 관리 방법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4. 그 밖에 연구노트 작성 및 관리를 위하여 필요한 사항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③ 연구개발과제를 수행하는 연구기관의 장은 연구노트지침을 반영하여 연구노트 작성 및 관리에 관한 자체 규정을 마련하여 운영하여야 한다.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④ 연구자는 제3항에 따른 소속 연구기관의 자체 규정에 따라 연구노트를 작성하여 관리하여야 한다.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⑤ 과학기술정보통신부장관은 연구노트지침을 마련하거나 변경하려는 경우 관련 연구기관 등의 의견을 수렴하여야 하며, 관계 중앙행정기관의 장과 협의하여야 한다.  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024FCE"/>
                </a:solidFill>
                <a:effectLst/>
                <a:latin typeface="+mn-ea"/>
              </a:rPr>
              <a:t>&lt;개정 2011.3.28., 2013.3.23., 2017.7.26.&gt;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n-ea"/>
              </a:rPr>
              <a:t>⑥ 중앙행정기관의 장은 연구개발과제를 수행하는 연구기관의 장이 제3항에 따른 자체 규정을 마련하여 실효성 있게 운영하고 있는지에 대하여 점검할 수 있다.  </a:t>
            </a:r>
            <a:r>
              <a:rPr kumimoji="0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024FCE"/>
                </a:solidFill>
                <a:effectLst/>
                <a:latin typeface="+mn-ea"/>
              </a:rPr>
              <a:t>&lt;개정 2011.3.28.&gt;</a:t>
            </a:r>
            <a:endParaRPr kumimoji="0" lang="ko-KR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819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연구노트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41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도입 근거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46088" y="1484784"/>
            <a:ext cx="8253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buFont typeface="Wingdings" panose="05000000000000000000" pitchFamily="2" charset="2"/>
              <a:buChar char="§"/>
            </a:pPr>
            <a:r>
              <a:rPr lang="ko-KR" altLang="en-US" sz="1200" b="1" dirty="0">
                <a:latin typeface="+mn-ea"/>
              </a:rPr>
              <a:t>연구노트 </a:t>
            </a:r>
            <a:r>
              <a:rPr lang="ko-KR" altLang="en-US" sz="1200" b="1" dirty="0" smtClean="0">
                <a:latin typeface="+mn-ea"/>
              </a:rPr>
              <a:t>지침 </a:t>
            </a:r>
            <a:r>
              <a:rPr lang="en-US" altLang="ko-KR" sz="1200" b="1" dirty="0" smtClean="0">
                <a:latin typeface="+mn-ea"/>
              </a:rPr>
              <a:t>; [</a:t>
            </a:r>
            <a:r>
              <a:rPr lang="ko-KR" altLang="en-US" sz="1200" b="1" dirty="0">
                <a:latin typeface="+mn-ea"/>
              </a:rPr>
              <a:t>시행 </a:t>
            </a:r>
            <a:r>
              <a:rPr lang="en-US" altLang="ko-KR" sz="1200" b="1" dirty="0">
                <a:latin typeface="+mn-ea"/>
              </a:rPr>
              <a:t>2013.7.31.] [</a:t>
            </a:r>
            <a:r>
              <a:rPr lang="ko-KR" altLang="en-US" sz="1200" b="1" dirty="0">
                <a:latin typeface="+mn-ea"/>
              </a:rPr>
              <a:t>과학기술정보통신부훈령 제</a:t>
            </a:r>
            <a:r>
              <a:rPr lang="en-US" altLang="ko-KR" sz="1200" b="1" dirty="0">
                <a:latin typeface="+mn-ea"/>
              </a:rPr>
              <a:t>44</a:t>
            </a:r>
            <a:r>
              <a:rPr lang="ko-KR" altLang="en-US" sz="1200" b="1" dirty="0">
                <a:latin typeface="+mn-ea"/>
              </a:rPr>
              <a:t>호</a:t>
            </a:r>
            <a:r>
              <a:rPr lang="en-US" altLang="ko-KR" sz="1200" b="1" dirty="0">
                <a:latin typeface="+mn-ea"/>
              </a:rPr>
              <a:t>, 2013.7.31., </a:t>
            </a:r>
            <a:r>
              <a:rPr lang="ko-KR" altLang="en-US" sz="1200" b="1" dirty="0" err="1">
                <a:latin typeface="+mn-ea"/>
              </a:rPr>
              <a:t>폐지제정</a:t>
            </a:r>
            <a:r>
              <a:rPr lang="en-US" altLang="ko-KR" sz="1200" b="1" dirty="0" smtClean="0">
                <a:latin typeface="+mn-ea"/>
              </a:rPr>
              <a:t>] – </a:t>
            </a:r>
            <a:r>
              <a:rPr lang="ko-KR" altLang="ko-KR" sz="1200" b="1" dirty="0">
                <a:solidFill>
                  <a:srgbClr val="151594"/>
                </a:solidFill>
                <a:latin typeface="+mn-ea"/>
              </a:rPr>
              <a:t>제1조(목적)</a:t>
            </a:r>
            <a:r>
              <a:rPr lang="ko-KR" altLang="ko-KR" sz="1200" b="1" dirty="0">
                <a:solidFill>
                  <a:srgbClr val="444444"/>
                </a:solidFill>
                <a:latin typeface="+mn-ea"/>
              </a:rPr>
              <a:t> 이 지침은 </a:t>
            </a:r>
            <a:r>
              <a:rPr lang="ko-KR" altLang="ko-KR" sz="1200" b="1" u="sng" dirty="0">
                <a:solidFill>
                  <a:srgbClr val="005A84"/>
                </a:solidFill>
                <a:latin typeface="+mn-ea"/>
                <a:hlinkClick r:id="rId2" tooltip="팝업으로 이동"/>
              </a:rPr>
              <a:t>「국가연구개발사업의 관리 등에 관한 규정」</a:t>
            </a:r>
            <a:r>
              <a:rPr lang="ko-KR" altLang="ko-KR" sz="1200" b="1" dirty="0">
                <a:solidFill>
                  <a:srgbClr val="444444"/>
                </a:solidFill>
                <a:latin typeface="+mn-ea"/>
              </a:rPr>
              <a:t>(이하 "</a:t>
            </a:r>
            <a:r>
              <a:rPr lang="ko-KR" altLang="ko-KR" sz="1200" b="1" dirty="0" err="1">
                <a:solidFill>
                  <a:srgbClr val="444444"/>
                </a:solidFill>
                <a:latin typeface="+mn-ea"/>
              </a:rPr>
              <a:t>영"이라</a:t>
            </a:r>
            <a:r>
              <a:rPr lang="ko-KR" altLang="ko-KR" sz="1200" b="1" dirty="0">
                <a:solidFill>
                  <a:srgbClr val="444444"/>
                </a:solidFill>
                <a:latin typeface="+mn-ea"/>
              </a:rPr>
              <a:t> 한다)</a:t>
            </a:r>
            <a:r>
              <a:rPr lang="ko-KR" altLang="ko-KR" sz="1200" b="1" u="sng" dirty="0">
                <a:solidFill>
                  <a:srgbClr val="005A84"/>
                </a:solidFill>
                <a:latin typeface="+mn-ea"/>
                <a:hlinkClick r:id="rId2" tooltip="팝업으로 이동"/>
              </a:rPr>
              <a:t>제29조제1항</a:t>
            </a:r>
            <a:r>
              <a:rPr lang="ko-KR" altLang="ko-KR" sz="1200" b="1" dirty="0">
                <a:solidFill>
                  <a:srgbClr val="444444"/>
                </a:solidFill>
                <a:latin typeface="+mn-ea"/>
              </a:rPr>
              <a:t>의 규정에 따른 국가연구개발사업의 수행을 통해 얻은 정보와 데이터, 노하우 등을 체계적으로 관리하고 활용하기 위하여 연구노트의 작성과 관리에 관한 사항을 정함을 목적으로 한다</a:t>
            </a:r>
            <a:r>
              <a:rPr lang="ko-KR" altLang="ko-KR" sz="1200" b="1" dirty="0" smtClean="0">
                <a:solidFill>
                  <a:srgbClr val="444444"/>
                </a:solidFill>
                <a:latin typeface="+mn-ea"/>
              </a:rPr>
              <a:t>.</a:t>
            </a:r>
            <a:endParaRPr lang="en-US" altLang="ko-KR" sz="1200" b="1" i="0" dirty="0">
              <a:effectLst/>
              <a:latin typeface="+mn-ea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3568" y="2384894"/>
            <a:ext cx="7875248" cy="4094761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제5조(연구기관의 역할과 책임)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① 연구기관의 장은 </a:t>
            </a:r>
            <a:r>
              <a:rPr kumimoji="0" lang="ko-KR" altLang="ko-KR" sz="700" b="0" i="0" u="sng" strike="noStrike" cap="none" normalizeH="0" baseline="0" smtClean="0">
                <a:ln>
                  <a:noFill/>
                </a:ln>
                <a:solidFill>
                  <a:srgbClr val="005A8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  <a:hlinkClick r:id="rId2" tooltip="팝업으로 이동"/>
              </a:rPr>
              <a:t>영 제29조제3항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에 따른 연구노트 작성 및 관리 등에 관한 세부기준을 정한 자체규정을 본 지침을 바탕으로 기관실정에 맞게 수립하여 운영하고, 이를 소속 연구자에게 교육하여야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② 연구기관의 장은 국가연구개발사업 과제에 대해 소속 연구자가 연구노트를 작성토록 하여야 한다. 다만, 합리적인 기준을 마련하고 기관 특성 및 과제 성격을 감안하여 일부 과제를 작성대상에서 제외할 수 있다.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③ 연구기관의 장은 제2항에 따라 연구노트 작성 대상 제외 과제에 대한 기준을 마련하는 경우 해당 전문기관의 장(전문기관이 없는 경우 해당 중앙행정기관의 장)과 협의하여야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④ 연구기관의 장은 소속 연구자가 연구노트를 성실히 작성할 수 있는 환경을 조성하고, 인센티브를 제공하는 등 연구노트 활성화를 위해 노력하여야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⑤ 연구기관의 장은 연구노트를 연구개발과제 관리와 연구의 연속성 유지 및 지식재산권 보호 등에 활용하고, 소속 연구자의 통제 등의 목적으로 연구노트를 활용할 수 없다.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제6조(연구자의 책무)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연구자는</a:t>
            </a:r>
            <a:r>
              <a:rPr kumimoji="0" lang="ko-KR" altLang="ko-KR" sz="700" b="0" i="0" u="sng" strike="noStrike" cap="none" normalizeH="0" baseline="0" smtClean="0">
                <a:ln>
                  <a:noFill/>
                </a:ln>
                <a:solidFill>
                  <a:srgbClr val="005A8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  <a:hlinkClick r:id="rId2" tooltip="팝업으로 이동"/>
              </a:rPr>
              <a:t> 제5조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의 규정에 의하여 소속기관의 장이 정한 자체규정에 따라 연구노트의 작성 및 관리 등의 의무를 성실히 이행하여야 한다.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제7조(업무의 위탁)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중앙행정기관의 장은</a:t>
            </a:r>
            <a:r>
              <a:rPr kumimoji="0" lang="ko-KR" altLang="ko-KR" sz="700" b="0" i="0" u="sng" strike="noStrike" cap="none" normalizeH="0" baseline="0" smtClean="0">
                <a:ln>
                  <a:noFill/>
                </a:ln>
                <a:solidFill>
                  <a:srgbClr val="005A8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  <a:hlinkClick r:id="rId2" tooltip="팝업으로 이동"/>
              </a:rPr>
              <a:t> 제4조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의 규정에 따른 연구노트의 보급·홍보·교육에 관한 업무를 관련기관에 위탁할 수 있다.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제8조(연구노트의 요건)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① 서면연구노트는 다음 각 호의 요건을 충족하여야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1. 기관명, 일련번호, 연구과제명 및 각 장에 쪽 번호가 적힌 제본된 형태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2. 기록자·점검자의 서명 및 날짜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3. 그 밖에 연구기관의 장이 별도로 정하는 사항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② 전자연구노트는 다음 각 호의 요건을 충족하여야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1. 기록자·점검자의 서명인증 기능. 다만, 필요시 연구기관의 장은 점검자의 서명기능을 제외할 수 있다.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2. 연구기록 입력일과 시간의 공인된 자동기록 기능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3. 기록물의 위·변조 확인 기능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제9조(작성방법)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연구노트를 작성할 때에는 다음 각 호에 따라 작성하여야 한다. 다만, 제4호부터 제6호까지는 서면연구노트에만 해당된다.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1. 연구노트는 기재내용의 위조·변조 없이 객관적인 사실만을 상세하고 정확하게 기록하여야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2. 연구노트 작성대상인 과제에 대하여 참여자별로 별도의 연구노트를 작성하여야 한다. 다만, 연구기관 특성 및 과제 성격에 따라 기관의 장이 별도로 정하는 과제는 예외로 할 수 있다.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3. 연구수행 과정 및 결과는 제3자가 재현 가능하도록 작성하여야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4. 작성내용을 수정·삭제하거나 연구노트에 자료를 부착하는 경우 이에 대한 서명과 날짜를 기재하여야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5. 빈 공간에는 사선을 긋고 여백임을 표시하여야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6. 기록내용이 장기간 보존되는 필기구로 작성하여야 한다.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제10조(연구노트의 소유)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① 연구노트는 국가연구개발사업의 유형적 결과물로서 협약이 정하는 바에 따라 주관연구기관(세부과제의 경우에는 협동연구기관)의 소유로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② 연구자는 연구노트의 원본을 소유할 수 없으며, 해당분야의 연구 활용을 위해 사본을 소유하고자 하는 경우 연구기관의 장이 정한 바에 따라야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③ 제2항 규정에 따라 연구자가 연구노트 사본을 소유하는 경우에는 이를 임의로 타인에게 양도하거나 매매할 수 없다.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제11조(보관 및 관리)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① 연구노트를 소유하고 있는 연구기관의 장은 국가연구개발사업의 수행을 통해 얻은 연구노트를 보관하고 관리할 책임이 있다.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② 연구노트는 다음 각 호에 따라 보관·관리하여야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1. 연구노트의 보존기간은 작성일부터 30년으로 한다. 다만, 기관 특성과 과제 성격을 감안하여 별도로 연구기관의 장이 정할 수 있다.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2. 국가연구개발사업을 수행하는 연구기관의 장은 연구노트와 관련한 업무의 담당부서를 지정·운영하여야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3. 연구자는 연구과제가 종료 또는 중단되면 작성한 연구노트를 소속 연구기관의 장이 지정한 부서에 제출하여야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4. 연구자는 퇴직, 휴직 및 참여변경 등의 사유가 있을 경우 해당 시점까지 작성한 연구노트를 소속 연구기관에 반납하여야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③ 연구기관의 장은 연구노트의 열람과 관리대장을 구비하고, 사본의 회수와 폐기 등에 관한 사항을 정하여야 한다.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④ 연구기관의 장은 서면연구노트를 전자화대상문서 또는 마이크로필름, 기타 전자매체 등 별도의 보존방법을 이용하여 보관 관리할 수 있다.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kumimoji="0" lang="ko-KR" altLang="ko-KR" sz="700" b="1" i="0" u="none" strike="noStrike" cap="none" normalizeH="0" baseline="0" smtClean="0">
                <a:ln>
                  <a:noFill/>
                </a:ln>
                <a:solidFill>
                  <a:srgbClr val="15159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제12조(공개)</a:t>
            </a: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① 연구기관이 소유한 연구노트는 연구기관의 장이 정한 바에 따라 열람 및 활용할 수 있으며, 특별한 사유가 없는 한 외부에 공개하지 않는다.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7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② 연구기관의 장은 연구노트를 외부에 공개하고자 하는 경우 관련 위원회를 구성하여 이를 심의한 후에 공개할 수 있다.</a:t>
            </a:r>
            <a:endParaRPr kumimoji="0" lang="ko-KR" altLang="ko-KR" sz="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5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연구노트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42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필요성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내용 개체 틀 1"/>
          <p:cNvSpPr txBox="1">
            <a:spLocks/>
          </p:cNvSpPr>
          <p:nvPr/>
        </p:nvSpPr>
        <p:spPr>
          <a:xfrm>
            <a:off x="493910" y="1524684"/>
            <a:ext cx="8110538" cy="42085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smtClean="0"/>
              <a:t>영업비밀</a:t>
            </a:r>
            <a:r>
              <a:rPr lang="en-US" altLang="ko-KR" sz="1600" b="1" dirty="0" smtClean="0"/>
              <a:t>,</a:t>
            </a:r>
            <a:r>
              <a:rPr lang="ko-KR" altLang="en-US" sz="1600" b="1" dirty="0" smtClean="0"/>
              <a:t> 노하우의 활용 증가</a:t>
            </a:r>
            <a:endParaRPr lang="en-US" altLang="ko-KR" sz="1600" b="1" dirty="0" smtClean="0"/>
          </a:p>
          <a:p>
            <a:endParaRPr lang="en-US" altLang="ko-KR" sz="900" b="1" dirty="0" smtClean="0"/>
          </a:p>
          <a:p>
            <a:pPr lvl="1"/>
            <a:r>
              <a:rPr lang="ko-KR" altLang="en-US" sz="1400" b="1" dirty="0" smtClean="0"/>
              <a:t>대기업이라도 새로운 아이디어가 제안될 때마다 특허출원을 한다면 파산할 것</a:t>
            </a:r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특허는 영업비밀에 비해 빙산의 일각</a:t>
            </a:r>
            <a:endParaRPr lang="en-US" altLang="ko-KR" sz="1400" b="1" dirty="0" smtClean="0"/>
          </a:p>
          <a:p>
            <a:pPr lvl="1"/>
            <a:r>
              <a:rPr lang="en-US" altLang="ko-KR" sz="1400" b="1" dirty="0" smtClean="0"/>
              <a:t>90%</a:t>
            </a:r>
            <a:r>
              <a:rPr lang="ko-KR" altLang="en-US" sz="1400" b="1" dirty="0" smtClean="0"/>
              <a:t>가 넘는 새로운 기술들이 영업비밀에 포함되며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라이선스 및 기술이전의 </a:t>
            </a:r>
            <a:r>
              <a:rPr lang="en-US" altLang="ko-KR" sz="1400" b="1" dirty="0" smtClean="0"/>
              <a:t>80%</a:t>
            </a:r>
            <a:r>
              <a:rPr lang="ko-KR" altLang="en-US" sz="1400" b="1" dirty="0" smtClean="0"/>
              <a:t>가 영업비밀 또는 특허와 영업비밀의 </a:t>
            </a:r>
            <a:r>
              <a:rPr lang="ko-KR" altLang="en-US" sz="1400" b="1" dirty="0" err="1" smtClean="0"/>
              <a:t>하이브리드</a:t>
            </a:r>
            <a:r>
              <a:rPr lang="ko-KR" altLang="en-US" sz="1400" b="1" dirty="0" smtClean="0"/>
              <a:t> 계약</a:t>
            </a:r>
            <a:r>
              <a:rPr lang="en-US" altLang="ko-KR" sz="1400" b="1" dirty="0" smtClean="0"/>
              <a:t>(Bob Sherwood)</a:t>
            </a:r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일본의 부정경쟁방지법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한국의 영업비밀보호법 등 대다수의 국가에서 영업비밀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노하우 등을 법으로 보호하고 있으며 사안에 따라 형사처벌이 가능한 국가도 있음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특허는 자산인 반면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관리되지 않는 영업비밀은 자산으로 볼 수 없다</a:t>
            </a:r>
            <a:r>
              <a:rPr lang="en-US" altLang="ko-KR" sz="1400" b="1" dirty="0" smtClean="0"/>
              <a:t>.</a:t>
            </a:r>
          </a:p>
          <a:p>
            <a:pPr lvl="1"/>
            <a:r>
              <a:rPr lang="ko-KR" altLang="en-US" sz="1400" b="1" dirty="0" smtClean="0"/>
              <a:t>연구기관과 연구책임자는 연구자의 영업비밀과 노하우를 관리하기 위해 연구노트를 </a:t>
            </a:r>
            <a:r>
              <a:rPr lang="en-US" altLang="ko-KR" sz="1400" b="1" dirty="0" smtClean="0"/>
              <a:t>“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정보관리도구</a:t>
            </a:r>
            <a:r>
              <a:rPr lang="en-US" altLang="ko-KR" sz="1400" b="1" dirty="0" smtClean="0"/>
              <a:t>”</a:t>
            </a:r>
            <a:r>
              <a:rPr lang="ko-KR" altLang="en-US" sz="1400" b="1" dirty="0" smtClean="0"/>
              <a:t>로 평가하기 시작함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일부 연구자의 반발이 있으나 스스로도 </a:t>
            </a:r>
            <a:r>
              <a:rPr lang="ko-KR" altLang="en-US" sz="1400" b="1" dirty="0" err="1" smtClean="0"/>
              <a:t>참여연구원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공동연구의 상대방 연구원이 연구과정에서 발생한 핵심 정보를 본인 모르게 노하우로 간직한 후 후일 개인적인 목적으로 활용한다면 어떻게 대처할 것인가</a:t>
            </a:r>
            <a:r>
              <a:rPr lang="en-US" altLang="ko-KR" sz="1400" b="1" dirty="0" smtClean="0"/>
              <a:t>?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–</a:t>
            </a:r>
            <a:r>
              <a:rPr lang="ko-KR" altLang="en-US" sz="1400" b="1" dirty="0" smtClean="0"/>
              <a:t>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역지사지의 입장</a:t>
            </a:r>
            <a:endParaRPr lang="en-US" altLang="ko-KR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6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43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필요성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내용 개체 틀 1"/>
          <p:cNvSpPr txBox="1">
            <a:spLocks/>
          </p:cNvSpPr>
          <p:nvPr/>
        </p:nvSpPr>
        <p:spPr>
          <a:xfrm>
            <a:off x="428596" y="1428736"/>
            <a:ext cx="8110538" cy="50006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smtClean="0"/>
              <a:t>직무발명에 의한 지식재산 관리주체 변경</a:t>
            </a:r>
            <a:endParaRPr lang="en-US" altLang="ko-KR" sz="1600" b="1" dirty="0" smtClean="0"/>
          </a:p>
          <a:p>
            <a:endParaRPr lang="en-US" altLang="ko-KR" sz="900" b="1" dirty="0" smtClean="0"/>
          </a:p>
          <a:p>
            <a:pPr lvl="1"/>
            <a:r>
              <a:rPr lang="ko-KR" altLang="en-US" sz="1400" b="1" dirty="0" smtClean="0"/>
              <a:t>과거 대학 등은 </a:t>
            </a:r>
            <a:r>
              <a:rPr lang="ko-KR" altLang="en-US" sz="1400" b="1" dirty="0" err="1" smtClean="0"/>
              <a:t>개인출원이</a:t>
            </a:r>
            <a:r>
              <a:rPr lang="ko-KR" altLang="en-US" sz="1400" b="1" dirty="0" smtClean="0"/>
              <a:t> 많았으며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이는 통상적인 절차로서 인식되어졌음</a:t>
            </a:r>
            <a:endParaRPr lang="en-US" altLang="ko-KR" sz="1400" b="1" dirty="0" smtClean="0"/>
          </a:p>
          <a:p>
            <a:pPr lvl="1"/>
            <a:r>
              <a:rPr lang="ko-KR" altLang="en-US" sz="1400" b="1" dirty="0" err="1" smtClean="0"/>
              <a:t>기술실시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라이선스 의지가 없었으며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간혹 특허무효소송의 대상 정도였음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최근 직무발명법에 의해 지식재산권이 소속 기관에 귀속됨에 따라 소속 기관은 자체 실시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라이선스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기술이전 등의 활동이 </a:t>
            </a:r>
            <a:r>
              <a:rPr lang="ko-KR" altLang="en-US" sz="1400" b="1" dirty="0" err="1" smtClean="0"/>
              <a:t>활발해짐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출원이나 관리가 소속기관의 특허담당자에 이루어지고 있고 있으므로 간혹 핵심기술내용이 </a:t>
            </a:r>
            <a:r>
              <a:rPr lang="ko-KR" altLang="en-US" sz="1400" b="1" dirty="0" err="1" smtClean="0"/>
              <a:t>청구항에서</a:t>
            </a:r>
            <a:r>
              <a:rPr lang="ko-KR" altLang="en-US" sz="1400" b="1" dirty="0" smtClean="0"/>
              <a:t> 누락되거나 </a:t>
            </a:r>
            <a:r>
              <a:rPr lang="ko-KR" altLang="en-US" sz="1400" b="1" dirty="0" err="1" smtClean="0"/>
              <a:t>기술사상이</a:t>
            </a:r>
            <a:r>
              <a:rPr lang="ko-KR" altLang="en-US" sz="1400" b="1" dirty="0" smtClean="0"/>
              <a:t> 반영되지 않는 경우가 발생</a:t>
            </a:r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연구자는 본인의 연구내용을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제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3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자에게 확실히 이해시킬 수 있는 </a:t>
            </a:r>
            <a:r>
              <a:rPr lang="ko-KR" altLang="en-US" sz="1400" b="1" dirty="0" err="1" smtClean="0">
                <a:solidFill>
                  <a:srgbClr val="FF0000"/>
                </a:solidFill>
              </a:rPr>
              <a:t>자료제시</a:t>
            </a:r>
            <a:r>
              <a:rPr lang="ko-KR" altLang="en-US" sz="1400" b="1" dirty="0" smtClean="0"/>
              <a:t> 중요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무효소송대상이 아닌 침해에 따른 보상 </a:t>
            </a:r>
            <a:r>
              <a:rPr lang="ko-KR" altLang="en-US" sz="1400" b="1" dirty="0" err="1" smtClean="0"/>
              <a:t>피요구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</a:t>
            </a:r>
            <a:r>
              <a:rPr lang="ko-KR" altLang="en-US" sz="1400" b="1" dirty="0" err="1" smtClean="0"/>
              <a:t>실시료</a:t>
            </a:r>
            <a:r>
              <a:rPr lang="ko-KR" altLang="en-US" sz="1400" b="1" dirty="0" smtClean="0"/>
              <a:t> 산정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기술이전 대상 탐색 등 소속 기관은 권리 주체로서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분쟁이나 기술 마케팅 대비</a:t>
            </a:r>
            <a:r>
              <a:rPr lang="ko-KR" altLang="en-US" sz="1400" b="1" dirty="0" smtClean="0"/>
              <a:t> 위해 연구자의 연구내용 파악을 중시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특허침해 경고에 대비해 연구자 본인도 </a:t>
            </a:r>
            <a:r>
              <a:rPr lang="ko-KR" altLang="en-US" sz="1400" b="1" dirty="0" err="1" smtClean="0">
                <a:solidFill>
                  <a:srgbClr val="FF0000"/>
                </a:solidFill>
              </a:rPr>
              <a:t>선발명을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 입증할 연구자료 확보</a:t>
            </a:r>
            <a:r>
              <a:rPr lang="ko-KR" altLang="en-US" sz="1400" b="1" dirty="0" smtClean="0"/>
              <a:t>가 중요</a:t>
            </a:r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미국의 경우 타인이 생산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사용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판매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수입 행위를 통해 본인의 특허를 침해하여 금전배상이나 </a:t>
            </a:r>
            <a:r>
              <a:rPr lang="ko-KR" altLang="en-US" sz="1400" b="1" dirty="0" err="1" smtClean="0"/>
              <a:t>침해중지</a:t>
            </a:r>
            <a:r>
              <a:rPr lang="ko-KR" altLang="en-US" sz="1400" b="1" dirty="0" smtClean="0"/>
              <a:t> 청구 사건이 연 평균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천건 이상 연방지방법원에 제소됨</a:t>
            </a:r>
            <a:endParaRPr lang="en-US" altLang="ko-KR" sz="1400" b="1" dirty="0" smtClean="0"/>
          </a:p>
          <a:p>
            <a:pPr lvl="1"/>
            <a:r>
              <a:rPr lang="ko-KR" altLang="en-US" sz="1400" b="1" dirty="0" smtClean="0"/>
              <a:t>일본은 상대방의 </a:t>
            </a:r>
            <a:r>
              <a:rPr lang="ko-KR" altLang="en-US" sz="1400" b="1" dirty="0" err="1" smtClean="0"/>
              <a:t>침해주장에</a:t>
            </a:r>
            <a:r>
              <a:rPr lang="ko-KR" altLang="en-US" sz="1400" b="1" dirty="0" smtClean="0"/>
              <a:t> 대해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선사용권으로 대응</a:t>
            </a:r>
            <a:r>
              <a:rPr lang="ko-KR" altLang="en-US" sz="1400" b="1" dirty="0" smtClean="0"/>
              <a:t>하도록 정부차원의 가이드라인 제정</a:t>
            </a:r>
            <a:endParaRPr lang="ko-KR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080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44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필요성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연구자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8" name="다이어그램 7"/>
          <p:cNvGraphicFramePr/>
          <p:nvPr>
            <p:extLst>
              <p:ext uri="{D42A27DB-BD31-4B8C-83A1-F6EECF244321}">
                <p14:modId xmlns:p14="http://schemas.microsoft.com/office/powerpoint/2010/main" val="2566776336"/>
              </p:ext>
            </p:extLst>
          </p:nvPr>
        </p:nvGraphicFramePr>
        <p:xfrm>
          <a:off x="1928794" y="1805876"/>
          <a:ext cx="6715172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직사각형 8"/>
          <p:cNvSpPr/>
          <p:nvPr/>
        </p:nvSpPr>
        <p:spPr>
          <a:xfrm>
            <a:off x="2935288" y="2663132"/>
            <a:ext cx="456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ko-KR" altLang="en-US" b="1" dirty="0">
                <a:latin typeface="+mn-ea"/>
                <a:ea typeface="+mn-ea"/>
              </a:rPr>
              <a:t>실험을 재현할 수 </a:t>
            </a:r>
            <a:r>
              <a:rPr lang="ko-KR" altLang="en-US" b="1" dirty="0" smtClean="0">
                <a:latin typeface="+mn-ea"/>
                <a:ea typeface="+mn-ea"/>
              </a:rPr>
              <a:t>있으며</a:t>
            </a:r>
            <a:r>
              <a:rPr lang="en-US" altLang="ko-KR" b="1" dirty="0" smtClean="0">
                <a:latin typeface="+mn-ea"/>
                <a:ea typeface="+mn-ea"/>
              </a:rPr>
              <a:t>,</a:t>
            </a:r>
            <a:r>
              <a:rPr lang="ko-KR" altLang="en-US" b="1" dirty="0" smtClean="0">
                <a:latin typeface="+mn-ea"/>
                <a:ea typeface="+mn-ea"/>
              </a:rPr>
              <a:t> 과거 기록을 통해 새로운 실험 아이디어를 얻을 수 있다</a:t>
            </a:r>
            <a:r>
              <a:rPr lang="en-US" altLang="ko-KR" b="1" dirty="0" smtClean="0">
                <a:latin typeface="+mn-ea"/>
                <a:ea typeface="+mn-ea"/>
              </a:rPr>
              <a:t>.</a:t>
            </a:r>
            <a:endParaRPr lang="en-US" altLang="ko-KR" b="1" dirty="0">
              <a:latin typeface="+mn-ea"/>
              <a:ea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00298" y="1877314"/>
            <a:ext cx="45005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>
              <a:defRPr/>
            </a:pPr>
            <a:r>
              <a:rPr lang="ko-KR" altLang="en-US" b="1" dirty="0">
                <a:latin typeface="+mn-ea"/>
                <a:ea typeface="+mn-ea"/>
              </a:rPr>
              <a:t>진행되는 연구의 완성</a:t>
            </a:r>
            <a:r>
              <a:rPr lang="en-US" altLang="ko-KR" b="1" dirty="0">
                <a:latin typeface="+mn-ea"/>
                <a:ea typeface="+mn-ea"/>
              </a:rPr>
              <a:t>, </a:t>
            </a:r>
            <a:r>
              <a:rPr lang="ko-KR" altLang="en-US" b="1" dirty="0">
                <a:latin typeface="+mn-ea"/>
                <a:ea typeface="+mn-ea"/>
              </a:rPr>
              <a:t>스스로의 아이디어를 관리할 수 있다</a:t>
            </a:r>
            <a:r>
              <a:rPr lang="en-US" altLang="ko-KR" b="1" dirty="0">
                <a:latin typeface="+mn-ea"/>
                <a:ea typeface="+mn-ea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428992" y="4377644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en-US" altLang="ko-KR" b="1" dirty="0" smtClean="0">
                <a:latin typeface="+mn-ea"/>
                <a:ea typeface="+mn-ea"/>
              </a:rPr>
              <a:t>3</a:t>
            </a:r>
            <a:r>
              <a:rPr lang="ko-KR" altLang="en-US" b="1" dirty="0" smtClean="0">
                <a:latin typeface="+mn-ea"/>
                <a:ea typeface="+mn-ea"/>
              </a:rPr>
              <a:t>자에 의한 특허출원 시 본인의 연구내용을 이해시키기 좋다</a:t>
            </a:r>
            <a:endParaRPr lang="en-US" altLang="ko-KR" b="1" dirty="0">
              <a:latin typeface="+mn-ea"/>
              <a:ea typeface="+mn-ea"/>
            </a:endParaRPr>
          </a:p>
        </p:txBody>
      </p:sp>
      <p:pic>
        <p:nvPicPr>
          <p:cNvPr id="12" name="TG_Picture 6" descr="3D_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2763" y="3377512"/>
            <a:ext cx="2130425" cy="243681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직사각형 12"/>
          <p:cNvSpPr/>
          <p:nvPr/>
        </p:nvSpPr>
        <p:spPr>
          <a:xfrm>
            <a:off x="3214678" y="3663264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ko-KR" altLang="en-US" b="1" dirty="0">
                <a:latin typeface="+mn-ea"/>
                <a:ea typeface="+mn-ea"/>
              </a:rPr>
              <a:t>논문 및 특허 작성시 활용할 수 있다</a:t>
            </a:r>
            <a:r>
              <a:rPr lang="en-US" altLang="ko-KR" b="1" dirty="0" smtClean="0">
                <a:latin typeface="+mn-ea"/>
                <a:ea typeface="+mn-ea"/>
              </a:rPr>
              <a:t>.</a:t>
            </a:r>
            <a:endParaRPr lang="en-US" altLang="ko-KR" b="1" dirty="0">
              <a:latin typeface="+mn-ea"/>
              <a:ea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857620" y="5234900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ko-KR" altLang="en-US" b="1" dirty="0" smtClean="0">
                <a:latin typeface="+mn-ea"/>
                <a:ea typeface="+mn-ea"/>
              </a:rPr>
              <a:t>기술침해</a:t>
            </a:r>
            <a:r>
              <a:rPr lang="en-US" altLang="ko-KR" b="1" dirty="0" smtClean="0">
                <a:latin typeface="+mn-ea"/>
                <a:ea typeface="+mn-ea"/>
              </a:rPr>
              <a:t>,</a:t>
            </a:r>
            <a:r>
              <a:rPr lang="ko-KR" altLang="en-US" b="1" dirty="0" smtClean="0">
                <a:latin typeface="+mn-ea"/>
                <a:ea typeface="+mn-ea"/>
              </a:rPr>
              <a:t> 연구윤리 문제 발생시 본인의 진실성을 입증할 수 있다</a:t>
            </a:r>
            <a:r>
              <a:rPr lang="en-US" altLang="ko-KR" b="1" dirty="0" smtClean="0">
                <a:latin typeface="+mn-ea"/>
                <a:ea typeface="+mn-ea"/>
              </a:rPr>
              <a:t>.</a:t>
            </a:r>
            <a:endParaRPr lang="en-US" altLang="ko-KR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4298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45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필요성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–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책임자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기관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4426595" y="3071810"/>
            <a:ext cx="4033837" cy="592137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ko-KR" sz="1600" b="1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12"/>
          <p:cNvSpPr/>
          <p:nvPr/>
        </p:nvSpPr>
        <p:spPr>
          <a:xfrm>
            <a:off x="3977325" y="2336796"/>
            <a:ext cx="3954462" cy="5921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ko-KR" sz="1600" b="1" dirty="0">
              <a:solidFill>
                <a:schemeClr val="tx1"/>
              </a:solidFill>
            </a:endParaRPr>
          </a:p>
        </p:txBody>
      </p:sp>
      <p:sp>
        <p:nvSpPr>
          <p:cNvPr id="10" name="직사각형 22"/>
          <p:cNvSpPr>
            <a:spLocks noChangeArrowheads="1"/>
          </p:cNvSpPr>
          <p:nvPr/>
        </p:nvSpPr>
        <p:spPr bwMode="auto">
          <a:xfrm>
            <a:off x="4231325" y="2328859"/>
            <a:ext cx="3414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공동연구 시 </a:t>
            </a:r>
            <a:r>
              <a:rPr lang="ko-KR" altLang="en-US" sz="1600" b="1" dirty="0">
                <a:latin typeface="+mn-ea"/>
                <a:ea typeface="+mn-ea"/>
              </a:rPr>
              <a:t>권리와 지분비율 책정에 활용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 bwMode="gray">
          <a:xfrm>
            <a:off x="673718" y="2471738"/>
            <a:ext cx="3214687" cy="307181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92075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buClr>
                <a:schemeClr val="accent2"/>
              </a:buClr>
              <a:buSzPct val="75000"/>
              <a:buFont typeface="Arial" pitchFamily="34" charset="0"/>
              <a:buNone/>
              <a:defRPr/>
            </a:pPr>
            <a:endParaRPr lang="ko-KR" altLang="en-US" sz="1800" b="1" smtClean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2" name="모서리가 둥근 직사각형 12"/>
          <p:cNvSpPr/>
          <p:nvPr/>
        </p:nvSpPr>
        <p:spPr>
          <a:xfrm>
            <a:off x="4459904" y="3857628"/>
            <a:ext cx="3952875" cy="593725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ko-KR" sz="1600" b="1" dirty="0">
              <a:solidFill>
                <a:schemeClr val="tx1"/>
              </a:solidFill>
            </a:endParaRPr>
          </a:p>
        </p:txBody>
      </p:sp>
      <p:sp>
        <p:nvSpPr>
          <p:cNvPr id="13" name="오각형 13"/>
          <p:cNvSpPr/>
          <p:nvPr/>
        </p:nvSpPr>
        <p:spPr>
          <a:xfrm>
            <a:off x="3674086" y="2361473"/>
            <a:ext cx="571330" cy="552630"/>
          </a:xfrm>
          <a:prstGeom prst="ellipse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0"/>
            </a:lightRig>
          </a:scene3d>
          <a:sp3d prstMaterial="plastic">
            <a:bevelT w="12065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b"/>
          <a:lstStyle/>
          <a:p>
            <a:pPr algn="ctr" latinLnBrk="0">
              <a:defRPr/>
            </a:pPr>
            <a:r>
              <a:rPr lang="en-US" altLang="ko-KR" sz="2400" b="1" dirty="0"/>
              <a:t>2</a:t>
            </a:r>
            <a:endParaRPr lang="ko-KR" altLang="en-US" sz="2400" b="1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4317028" y="4643446"/>
            <a:ext cx="3929063" cy="6508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ko-KR" sz="1600" b="1" dirty="0">
              <a:solidFill>
                <a:schemeClr val="tx1"/>
              </a:solidFill>
            </a:endParaRPr>
          </a:p>
        </p:txBody>
      </p:sp>
      <p:sp>
        <p:nvSpPr>
          <p:cNvPr id="15" name="오각형 16"/>
          <p:cNvSpPr/>
          <p:nvPr/>
        </p:nvSpPr>
        <p:spPr>
          <a:xfrm>
            <a:off x="4174152" y="3116882"/>
            <a:ext cx="571330" cy="55263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0"/>
            </a:lightRig>
          </a:scene3d>
          <a:sp3d prstMaterial="plastic">
            <a:bevelT w="120650" h="889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latinLnBrk="0">
              <a:defRPr/>
            </a:pPr>
            <a:r>
              <a:rPr lang="en-US" altLang="ko-KR" sz="2400" b="1"/>
              <a:t>3</a:t>
            </a:r>
            <a:endParaRPr lang="ko-KR" altLang="en-US" sz="2400" b="1" dirty="0"/>
          </a:p>
        </p:txBody>
      </p:sp>
      <p:sp>
        <p:nvSpPr>
          <p:cNvPr id="16" name="모서리가 둥근 직사각형 12"/>
          <p:cNvSpPr/>
          <p:nvPr/>
        </p:nvSpPr>
        <p:spPr>
          <a:xfrm>
            <a:off x="3745524" y="5500702"/>
            <a:ext cx="3954463" cy="592137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ko-KR" sz="1600" b="1" dirty="0">
              <a:solidFill>
                <a:schemeClr val="tx1"/>
              </a:solidFill>
            </a:endParaRPr>
          </a:p>
        </p:txBody>
      </p:sp>
      <p:sp>
        <p:nvSpPr>
          <p:cNvPr id="17" name="오각형 13"/>
          <p:cNvSpPr/>
          <p:nvPr/>
        </p:nvSpPr>
        <p:spPr>
          <a:xfrm>
            <a:off x="4174152" y="3883538"/>
            <a:ext cx="571330" cy="552630"/>
          </a:xfrm>
          <a:prstGeom prst="ellipse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0"/>
            </a:lightRig>
          </a:scene3d>
          <a:sp3d prstMaterial="plastic">
            <a:bevelT w="12065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b"/>
          <a:lstStyle/>
          <a:p>
            <a:pPr algn="ctr" latinLnBrk="0">
              <a:defRPr/>
            </a:pPr>
            <a:r>
              <a:rPr lang="en-US" altLang="ko-KR" sz="2400" b="1"/>
              <a:t>4</a:t>
            </a:r>
            <a:endParaRPr lang="ko-KR" altLang="en-US" sz="2400" b="1" dirty="0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3245458" y="1571612"/>
            <a:ext cx="3929062" cy="592137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ko-KR" sz="1600" b="1" dirty="0">
              <a:solidFill>
                <a:schemeClr val="tx1"/>
              </a:solidFill>
            </a:endParaRPr>
          </a:p>
        </p:txBody>
      </p:sp>
      <p:sp>
        <p:nvSpPr>
          <p:cNvPr id="19" name="오각형 16"/>
          <p:cNvSpPr/>
          <p:nvPr/>
        </p:nvSpPr>
        <p:spPr>
          <a:xfrm>
            <a:off x="3960012" y="4709003"/>
            <a:ext cx="571330" cy="55263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0"/>
            </a:lightRig>
          </a:scene3d>
          <a:sp3d prstMaterial="plastic">
            <a:bevelT w="120650" h="889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latinLnBrk="0">
              <a:defRPr/>
            </a:pPr>
            <a:r>
              <a:rPr lang="en-US" altLang="ko-KR" sz="2400" b="1"/>
              <a:t>5</a:t>
            </a:r>
            <a:endParaRPr lang="ko-KR" altLang="en-US" sz="2400" b="1" dirty="0"/>
          </a:p>
        </p:txBody>
      </p:sp>
      <p:sp>
        <p:nvSpPr>
          <p:cNvPr id="20" name="오각형 16"/>
          <p:cNvSpPr/>
          <p:nvPr/>
        </p:nvSpPr>
        <p:spPr>
          <a:xfrm>
            <a:off x="3013831" y="1638927"/>
            <a:ext cx="571330" cy="55263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0"/>
            </a:lightRig>
          </a:scene3d>
          <a:sp3d prstMaterial="plastic">
            <a:bevelT w="120650" h="889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latinLnBrk="0">
              <a:defRPr/>
            </a:pPr>
            <a:r>
              <a:rPr lang="en-US" altLang="ko-KR" sz="2400" b="1"/>
              <a:t>1</a:t>
            </a:r>
            <a:endParaRPr lang="ko-KR" altLang="en-US" sz="2400" b="1" dirty="0"/>
          </a:p>
        </p:txBody>
      </p:sp>
      <p:sp>
        <p:nvSpPr>
          <p:cNvPr id="21" name="직사각형 16"/>
          <p:cNvSpPr>
            <a:spLocks noChangeArrowheads="1"/>
          </p:cNvSpPr>
          <p:nvPr/>
        </p:nvSpPr>
        <p:spPr bwMode="auto">
          <a:xfrm>
            <a:off x="4675804" y="3857628"/>
            <a:ext cx="37131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영업비밀</a:t>
            </a:r>
            <a:r>
              <a:rPr lang="en-US" altLang="ko-KR" sz="1600" b="1" dirty="0" smtClean="0">
                <a:latin typeface="+mn-ea"/>
                <a:ea typeface="+mn-ea"/>
              </a:rPr>
              <a:t>,</a:t>
            </a:r>
            <a:r>
              <a:rPr lang="ko-KR" altLang="en-US" sz="1600" b="1" dirty="0" smtClean="0">
                <a:latin typeface="+mn-ea"/>
                <a:ea typeface="+mn-ea"/>
              </a:rPr>
              <a:t> 노하우 축적을 통해 </a:t>
            </a:r>
            <a:endParaRPr lang="en-US" altLang="ko-KR" sz="1600" b="1" dirty="0" smtClean="0">
              <a:latin typeface="+mn-ea"/>
              <a:ea typeface="+mn-ea"/>
            </a:endParaRPr>
          </a:p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새로운 기술개발</a:t>
            </a:r>
            <a:r>
              <a:rPr lang="en-US" altLang="ko-KR" sz="1600" b="1" dirty="0" smtClean="0">
                <a:latin typeface="+mn-ea"/>
                <a:ea typeface="+mn-ea"/>
              </a:rPr>
              <a:t>,</a:t>
            </a:r>
            <a:r>
              <a:rPr lang="ko-KR" altLang="en-US" sz="1600" b="1" dirty="0" smtClean="0">
                <a:latin typeface="+mn-ea"/>
                <a:ea typeface="+mn-ea"/>
              </a:rPr>
              <a:t> 부가가치 창출</a:t>
            </a:r>
            <a:endParaRPr lang="ko-KR" altLang="en-US" sz="1600" b="1" dirty="0">
              <a:latin typeface="+mn-ea"/>
              <a:ea typeface="+mn-ea"/>
            </a:endParaRPr>
          </a:p>
        </p:txBody>
      </p:sp>
      <p:sp>
        <p:nvSpPr>
          <p:cNvPr id="22" name="직사각형 19"/>
          <p:cNvSpPr>
            <a:spLocks noChangeArrowheads="1"/>
          </p:cNvSpPr>
          <p:nvPr/>
        </p:nvSpPr>
        <p:spPr bwMode="auto">
          <a:xfrm>
            <a:off x="3445483" y="1582724"/>
            <a:ext cx="35861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defRPr/>
            </a:pPr>
            <a:r>
              <a:rPr lang="ko-KR" altLang="en-US" sz="1600" b="1" dirty="0">
                <a:latin typeface="+mn-ea"/>
                <a:ea typeface="+mn-ea"/>
              </a:rPr>
              <a:t>부적절한 공동연구자 </a:t>
            </a:r>
            <a:r>
              <a:rPr lang="ko-KR" altLang="en-US" sz="1600" b="1" dirty="0" smtClean="0">
                <a:latin typeface="+mn-ea"/>
                <a:ea typeface="+mn-ea"/>
              </a:rPr>
              <a:t>방지를 통해</a:t>
            </a:r>
            <a:endParaRPr lang="en-US" altLang="ko-KR" sz="1600" b="1" dirty="0" smtClean="0">
              <a:latin typeface="+mn-ea"/>
              <a:ea typeface="+mn-ea"/>
            </a:endParaRPr>
          </a:p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 성과의 공평배분</a:t>
            </a:r>
            <a:r>
              <a:rPr lang="en-US" altLang="ko-KR" sz="1600" b="1" dirty="0" smtClean="0">
                <a:latin typeface="+mn-ea"/>
                <a:ea typeface="+mn-ea"/>
              </a:rPr>
              <a:t>,</a:t>
            </a:r>
            <a:r>
              <a:rPr lang="ko-KR" altLang="en-US" sz="1600" b="1" dirty="0" smtClean="0">
                <a:latin typeface="+mn-ea"/>
                <a:ea typeface="+mn-ea"/>
              </a:rPr>
              <a:t> 연구자 사기 진작</a:t>
            </a:r>
            <a:endParaRPr lang="ko-KR" altLang="en-US" sz="1600" b="1" dirty="0">
              <a:latin typeface="+mn-ea"/>
              <a:ea typeface="+mn-ea"/>
            </a:endParaRPr>
          </a:p>
        </p:txBody>
      </p:sp>
      <p:sp>
        <p:nvSpPr>
          <p:cNvPr id="23" name="오각형 13"/>
          <p:cNvSpPr/>
          <p:nvPr/>
        </p:nvSpPr>
        <p:spPr>
          <a:xfrm>
            <a:off x="3388508" y="5591014"/>
            <a:ext cx="571330" cy="552630"/>
          </a:xfrm>
          <a:prstGeom prst="ellipse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0"/>
            </a:lightRig>
          </a:scene3d>
          <a:sp3d prstMaterial="plastic">
            <a:bevelT w="12065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b"/>
          <a:lstStyle/>
          <a:p>
            <a:pPr algn="ctr" latinLnBrk="0">
              <a:defRPr/>
            </a:pPr>
            <a:r>
              <a:rPr lang="en-US" altLang="ko-KR" sz="2400" b="1"/>
              <a:t>6</a:t>
            </a:r>
            <a:endParaRPr lang="ko-KR" altLang="en-US" sz="2400" b="1" dirty="0"/>
          </a:p>
        </p:txBody>
      </p:sp>
      <p:sp>
        <p:nvSpPr>
          <p:cNvPr id="24" name="직사각형 18"/>
          <p:cNvSpPr>
            <a:spLocks noChangeArrowheads="1"/>
          </p:cNvSpPr>
          <p:nvPr/>
        </p:nvSpPr>
        <p:spPr bwMode="auto">
          <a:xfrm>
            <a:off x="4745656" y="3071810"/>
            <a:ext cx="3643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침해분쟁이나 기술이전 시 </a:t>
            </a:r>
            <a:r>
              <a:rPr lang="ko-KR" altLang="en-US" sz="1600" b="1" dirty="0">
                <a:latin typeface="+mn-ea"/>
                <a:ea typeface="+mn-ea"/>
              </a:rPr>
              <a:t>기술의 독자성을 입증</a:t>
            </a:r>
          </a:p>
        </p:txBody>
      </p:sp>
      <p:sp>
        <p:nvSpPr>
          <p:cNvPr id="25" name="직사각형 16"/>
          <p:cNvSpPr>
            <a:spLocks noChangeArrowheads="1"/>
          </p:cNvSpPr>
          <p:nvPr/>
        </p:nvSpPr>
        <p:spPr bwMode="auto">
          <a:xfrm>
            <a:off x="3959838" y="5643578"/>
            <a:ext cx="3571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후발연구자 지도용</a:t>
            </a:r>
          </a:p>
        </p:txBody>
      </p:sp>
      <p:sp>
        <p:nvSpPr>
          <p:cNvPr id="26" name="직사각형 16"/>
          <p:cNvSpPr>
            <a:spLocks noChangeArrowheads="1"/>
          </p:cNvSpPr>
          <p:nvPr/>
        </p:nvSpPr>
        <p:spPr bwMode="auto">
          <a:xfrm>
            <a:off x="4531342" y="4795856"/>
            <a:ext cx="37131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defRPr/>
            </a:pPr>
            <a:r>
              <a:rPr lang="ko-KR" altLang="en-US" sz="1600" b="1" dirty="0" smtClean="0">
                <a:latin typeface="+mn-ea"/>
                <a:ea typeface="+mn-ea"/>
              </a:rPr>
              <a:t>참여연구자들에게 프로젝트 정보 공유</a:t>
            </a:r>
            <a:endParaRPr lang="ko-KR" altLang="en-US" sz="16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2037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직사각형 54"/>
          <p:cNvSpPr/>
          <p:nvPr/>
        </p:nvSpPr>
        <p:spPr bwMode="auto">
          <a:xfrm rot="19064202">
            <a:off x="2907879" y="2755699"/>
            <a:ext cx="1498506" cy="470799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80000">
                <a:schemeClr val="accent5">
                  <a:alpha val="50000"/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5">
                  <a:alpha val="50000"/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3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54" name="직사각형 53"/>
          <p:cNvSpPr/>
          <p:nvPr/>
        </p:nvSpPr>
        <p:spPr bwMode="auto">
          <a:xfrm rot="13211036">
            <a:off x="4522186" y="2779291"/>
            <a:ext cx="1498506" cy="470799"/>
          </a:xfrm>
          <a:prstGeom prst="rect">
            <a:avLst/>
          </a:prstGeom>
          <a:gradFill>
            <a:gsLst>
              <a:gs pos="0">
                <a:srgbClr val="7030A0"/>
              </a:gs>
              <a:gs pos="80000">
                <a:schemeClr val="accent5">
                  <a:alpha val="50000"/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5">
                  <a:alpha val="50000"/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3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53" name="직사각형 52"/>
          <p:cNvSpPr/>
          <p:nvPr/>
        </p:nvSpPr>
        <p:spPr bwMode="auto">
          <a:xfrm>
            <a:off x="3779912" y="4959329"/>
            <a:ext cx="1498506" cy="470799"/>
          </a:xfrm>
          <a:prstGeom prst="rect">
            <a:avLst/>
          </a:prstGeom>
          <a:gradFill>
            <a:gsLst>
              <a:gs pos="0">
                <a:srgbClr val="00B050"/>
              </a:gs>
              <a:gs pos="80000">
                <a:schemeClr val="accent5">
                  <a:alpha val="50000"/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5">
                  <a:alpha val="50000"/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3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46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유용성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- 5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대 기능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8" name="그룹 7"/>
          <p:cNvGrpSpPr>
            <a:grpSpLocks/>
          </p:cNvGrpSpPr>
          <p:nvPr/>
        </p:nvGrpSpPr>
        <p:grpSpPr bwMode="auto">
          <a:xfrm>
            <a:off x="1263650" y="2682875"/>
            <a:ext cx="3598863" cy="3600450"/>
            <a:chOff x="-514238" y="595241"/>
            <a:chExt cx="3600000" cy="3600000"/>
          </a:xfrm>
        </p:grpSpPr>
        <p:sp>
          <p:nvSpPr>
            <p:cNvPr id="9" name="직사각형 8"/>
            <p:cNvSpPr/>
            <p:nvPr/>
          </p:nvSpPr>
          <p:spPr>
            <a:xfrm rot="14925630">
              <a:off x="536601" y="2159766"/>
              <a:ext cx="1498319" cy="470948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직사각형 9"/>
            <p:cNvSpPr/>
            <p:nvPr/>
          </p:nvSpPr>
          <p:spPr>
            <a:xfrm rot="25725630">
              <a:off x="-514237" y="595241"/>
              <a:ext cx="3600000" cy="360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500" dirty="0">
                <a:latin typeface="+mn-ea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2267744" y="1745357"/>
            <a:ext cx="4991893" cy="4203923"/>
            <a:chOff x="1884363" y="1457325"/>
            <a:chExt cx="5672137" cy="4829175"/>
          </a:xfrm>
        </p:grpSpPr>
        <p:grpSp>
          <p:nvGrpSpPr>
            <p:cNvPr id="11" name="그룹 9"/>
            <p:cNvGrpSpPr>
              <a:grpSpLocks/>
            </p:cNvGrpSpPr>
            <p:nvPr/>
          </p:nvGrpSpPr>
          <p:grpSpPr bwMode="auto">
            <a:xfrm>
              <a:off x="3956050" y="2686050"/>
              <a:ext cx="3600450" cy="3600450"/>
              <a:chOff x="2178677" y="597627"/>
              <a:chExt cx="3600000" cy="3600000"/>
            </a:xfrm>
          </p:grpSpPr>
          <p:sp>
            <p:nvSpPr>
              <p:cNvPr id="12" name="직사각형 11"/>
              <p:cNvSpPr/>
              <p:nvPr/>
            </p:nvSpPr>
            <p:spPr>
              <a:xfrm rot="6624611">
                <a:off x="3231593" y="2162153"/>
                <a:ext cx="1494167" cy="470948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3" name="직사각형 12"/>
              <p:cNvSpPr/>
              <p:nvPr/>
            </p:nvSpPr>
            <p:spPr>
              <a:xfrm rot="17424611">
                <a:off x="2178677" y="597627"/>
                <a:ext cx="3600000" cy="36000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lIns="0" tIns="0" rIns="0" bIns="0" spcCol="1270" anchor="ctr"/>
              <a:lstStyle/>
              <a:p>
                <a:pPr algn="ctr" defTabSz="222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300" b="1" dirty="0">
                  <a:latin typeface="+mn-ea"/>
                </a:endParaRPr>
              </a:p>
            </p:txBody>
          </p:sp>
        </p:grpSp>
        <p:grpSp>
          <p:nvGrpSpPr>
            <p:cNvPr id="14" name="그룹 60"/>
            <p:cNvGrpSpPr>
              <a:grpSpLocks/>
            </p:cNvGrpSpPr>
            <p:nvPr/>
          </p:nvGrpSpPr>
          <p:grpSpPr bwMode="auto">
            <a:xfrm>
              <a:off x="3529013" y="1457325"/>
              <a:ext cx="1677987" cy="1677988"/>
              <a:chOff x="3528414" y="1457519"/>
              <a:chExt cx="1678379" cy="1678379"/>
            </a:xfrm>
          </p:grpSpPr>
          <p:sp>
            <p:nvSpPr>
              <p:cNvPr id="15" name="타원 14"/>
              <p:cNvSpPr/>
              <p:nvPr/>
            </p:nvSpPr>
            <p:spPr>
              <a:xfrm>
                <a:off x="3528414" y="1457519"/>
                <a:ext cx="1678379" cy="1678379"/>
              </a:xfrm>
              <a:prstGeom prst="ellipse">
                <a:avLst/>
              </a:prstGeom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16" name="그룹 12"/>
              <p:cNvGrpSpPr>
                <a:grpSpLocks/>
              </p:cNvGrpSpPr>
              <p:nvPr/>
            </p:nvGrpSpPr>
            <p:grpSpPr bwMode="auto">
              <a:xfrm>
                <a:off x="3587157" y="1516262"/>
                <a:ext cx="1560892" cy="1560892"/>
                <a:chOff x="1809760" y="-571970"/>
                <a:chExt cx="1560892" cy="1560892"/>
              </a:xfrm>
            </p:grpSpPr>
            <p:sp>
              <p:nvSpPr>
                <p:cNvPr id="18" name="타원 17"/>
                <p:cNvSpPr/>
                <p:nvPr/>
              </p:nvSpPr>
              <p:spPr>
                <a:xfrm>
                  <a:off x="1809760" y="-571970"/>
                  <a:ext cx="1560892" cy="1560892"/>
                </a:xfrm>
                <a:prstGeom prst="ellipse">
                  <a:avLst/>
                </a:prstGeom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9" name="타원 15"/>
                <p:cNvSpPr/>
                <p:nvPr/>
              </p:nvSpPr>
              <p:spPr>
                <a:xfrm>
                  <a:off x="2038421" y="-343308"/>
                  <a:ext cx="1103571" cy="1103569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121920" tIns="274320" rIns="121920" bIns="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200" b="1" dirty="0">
                      <a:solidFill>
                        <a:schemeClr val="tx1"/>
                      </a:solidFill>
                      <a:latin typeface="+mn-ea"/>
                    </a:rPr>
                    <a:t>1.Text</a:t>
                  </a:r>
                </a:p>
              </p:txBody>
            </p:sp>
          </p:grpSp>
          <p:sp>
            <p:nvSpPr>
              <p:cNvPr id="17" name="타원 16"/>
              <p:cNvSpPr/>
              <p:nvPr/>
            </p:nvSpPr>
            <p:spPr>
              <a:xfrm>
                <a:off x="3643306" y="1571612"/>
                <a:ext cx="1448595" cy="1448595"/>
              </a:xfrm>
              <a:prstGeom prst="ellipse">
                <a:avLst/>
              </a:prstGeom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20" name="그룹 56"/>
            <p:cNvGrpSpPr>
              <a:grpSpLocks/>
            </p:cNvGrpSpPr>
            <p:nvPr/>
          </p:nvGrpSpPr>
          <p:grpSpPr bwMode="auto">
            <a:xfrm>
              <a:off x="5241925" y="2771775"/>
              <a:ext cx="1679575" cy="1677988"/>
              <a:chOff x="5242555" y="2771443"/>
              <a:chExt cx="1678379" cy="1678379"/>
            </a:xfrm>
          </p:grpSpPr>
          <p:sp>
            <p:nvSpPr>
              <p:cNvPr id="21" name="타원 20"/>
              <p:cNvSpPr/>
              <p:nvPr/>
            </p:nvSpPr>
            <p:spPr>
              <a:xfrm>
                <a:off x="5242555" y="2771443"/>
                <a:ext cx="1678379" cy="1678379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22" name="그룹 15"/>
              <p:cNvGrpSpPr>
                <a:grpSpLocks/>
              </p:cNvGrpSpPr>
              <p:nvPr/>
            </p:nvGrpSpPr>
            <p:grpSpPr bwMode="auto">
              <a:xfrm>
                <a:off x="5301299" y="2830186"/>
                <a:ext cx="1560892" cy="1560892"/>
                <a:chOff x="3523902" y="741954"/>
                <a:chExt cx="1560892" cy="1560892"/>
              </a:xfrm>
            </p:grpSpPr>
            <p:sp>
              <p:nvSpPr>
                <p:cNvPr id="24" name="타원 23"/>
                <p:cNvSpPr/>
                <p:nvPr/>
              </p:nvSpPr>
              <p:spPr>
                <a:xfrm>
                  <a:off x="3523902" y="741954"/>
                  <a:ext cx="1560892" cy="1560892"/>
                </a:xfrm>
                <a:prstGeom prst="ellipse">
                  <a:avLst/>
                </a:prstGeom>
              </p:spPr>
              <p:style>
                <a:ln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5" name="타원 20"/>
                <p:cNvSpPr/>
                <p:nvPr/>
              </p:nvSpPr>
              <p:spPr>
                <a:xfrm>
                  <a:off x="3752291" y="970616"/>
                  <a:ext cx="1104113" cy="1103569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106680" tIns="240030" rIns="106680" bIns="0" spcCol="1270" anchor="ctr"/>
                <a:lstStyle/>
                <a:p>
                  <a:pPr algn="ctr" defTabSz="6223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100" b="1" dirty="0">
                      <a:solidFill>
                        <a:schemeClr val="tx1"/>
                      </a:solidFill>
                      <a:latin typeface="+mn-ea"/>
                    </a:rPr>
                    <a:t>2.Text</a:t>
                  </a:r>
                </a:p>
              </p:txBody>
            </p:sp>
          </p:grpSp>
          <p:sp>
            <p:nvSpPr>
              <p:cNvPr id="23" name="타원 22"/>
              <p:cNvSpPr/>
              <p:nvPr/>
            </p:nvSpPr>
            <p:spPr>
              <a:xfrm>
                <a:off x="5359688" y="2879139"/>
                <a:ext cx="1448595" cy="144859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26" name="그룹 57"/>
            <p:cNvGrpSpPr>
              <a:grpSpLocks/>
            </p:cNvGrpSpPr>
            <p:nvPr/>
          </p:nvGrpSpPr>
          <p:grpSpPr bwMode="auto">
            <a:xfrm>
              <a:off x="4583113" y="4513263"/>
              <a:ext cx="1695450" cy="1695450"/>
              <a:chOff x="4582820" y="4513504"/>
              <a:chExt cx="1695165" cy="1695165"/>
            </a:xfrm>
          </p:grpSpPr>
          <p:sp>
            <p:nvSpPr>
              <p:cNvPr id="27" name="타원 26"/>
              <p:cNvSpPr/>
              <p:nvPr/>
            </p:nvSpPr>
            <p:spPr>
              <a:xfrm>
                <a:off x="4582820" y="4513504"/>
                <a:ext cx="1695165" cy="1695165"/>
              </a:xfrm>
              <a:prstGeom prst="ellipse">
                <a:avLst/>
              </a:pr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28" name="그룹 18"/>
              <p:cNvGrpSpPr>
                <a:grpSpLocks/>
              </p:cNvGrpSpPr>
              <p:nvPr/>
            </p:nvGrpSpPr>
            <p:grpSpPr bwMode="auto">
              <a:xfrm>
                <a:off x="4642151" y="4572835"/>
                <a:ext cx="1576503" cy="1576503"/>
                <a:chOff x="2864754" y="2484603"/>
                <a:chExt cx="1576503" cy="1576503"/>
              </a:xfrm>
            </p:grpSpPr>
            <p:sp>
              <p:nvSpPr>
                <p:cNvPr id="30" name="타원 29"/>
                <p:cNvSpPr/>
                <p:nvPr/>
              </p:nvSpPr>
              <p:spPr>
                <a:xfrm>
                  <a:off x="2864754" y="2484603"/>
                  <a:ext cx="1576503" cy="1576503"/>
                </a:xfrm>
                <a:prstGeom prst="ellipse">
                  <a:avLst/>
                </a:prstGeom>
              </p:spPr>
              <p:style>
                <a:lnRef idx="1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1" name="타원 25"/>
                <p:cNvSpPr/>
                <p:nvPr/>
              </p:nvSpPr>
              <p:spPr>
                <a:xfrm>
                  <a:off x="3095886" y="2715735"/>
                  <a:ext cx="1114238" cy="111423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121920" tIns="274320" rIns="121920" bIns="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200" b="1" dirty="0">
                      <a:solidFill>
                        <a:schemeClr val="tx1"/>
                      </a:solidFill>
                      <a:latin typeface="+mn-ea"/>
                    </a:rPr>
                    <a:t>3.Text</a:t>
                  </a:r>
                </a:p>
              </p:txBody>
            </p:sp>
          </p:grpSp>
          <p:sp>
            <p:nvSpPr>
              <p:cNvPr id="29" name="타원 28"/>
              <p:cNvSpPr/>
              <p:nvPr/>
            </p:nvSpPr>
            <p:spPr>
              <a:xfrm>
                <a:off x="4710964" y="4640298"/>
                <a:ext cx="1434253" cy="1434253"/>
              </a:xfrm>
              <a:prstGeom prst="ellipse">
                <a:avLst/>
              </a:pr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32" name="그룹 58"/>
            <p:cNvGrpSpPr>
              <a:grpSpLocks/>
            </p:cNvGrpSpPr>
            <p:nvPr/>
          </p:nvGrpSpPr>
          <p:grpSpPr bwMode="auto">
            <a:xfrm>
              <a:off x="2563813" y="4516438"/>
              <a:ext cx="1677987" cy="1679575"/>
              <a:chOff x="2563213" y="4517124"/>
              <a:chExt cx="1678379" cy="1678379"/>
            </a:xfrm>
          </p:grpSpPr>
          <p:sp>
            <p:nvSpPr>
              <p:cNvPr id="33" name="타원 32"/>
              <p:cNvSpPr/>
              <p:nvPr/>
            </p:nvSpPr>
            <p:spPr>
              <a:xfrm>
                <a:off x="2563213" y="4517124"/>
                <a:ext cx="1678379" cy="1678379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34" name="그룹 21"/>
              <p:cNvGrpSpPr>
                <a:grpSpLocks/>
              </p:cNvGrpSpPr>
              <p:nvPr/>
            </p:nvGrpSpPr>
            <p:grpSpPr bwMode="auto">
              <a:xfrm>
                <a:off x="2621957" y="4575867"/>
                <a:ext cx="1560892" cy="1560892"/>
                <a:chOff x="844560" y="2487635"/>
                <a:chExt cx="1560892" cy="1560892"/>
              </a:xfrm>
            </p:grpSpPr>
            <p:sp>
              <p:nvSpPr>
                <p:cNvPr id="36" name="타원 35"/>
                <p:cNvSpPr/>
                <p:nvPr/>
              </p:nvSpPr>
              <p:spPr>
                <a:xfrm>
                  <a:off x="844560" y="2487635"/>
                  <a:ext cx="1560892" cy="1560892"/>
                </a:xfrm>
                <a:prstGeom prst="ellipse">
                  <a:avLst/>
                </a:prstGeom>
              </p:spPr>
              <p:style>
                <a:lnRef idx="1">
                  <a:schemeClr val="accent5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7" name="타원 30"/>
                <p:cNvSpPr/>
                <p:nvPr/>
              </p:nvSpPr>
              <p:spPr>
                <a:xfrm>
                  <a:off x="1073220" y="2716024"/>
                  <a:ext cx="1103571" cy="1104113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137160" tIns="308610" rIns="137160" bIns="0" spcCol="1270" anchor="ctr"/>
                <a:lstStyle/>
                <a:p>
                  <a:pPr algn="ctr" defTabSz="8001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400" b="1" dirty="0">
                      <a:solidFill>
                        <a:schemeClr val="tx1"/>
                      </a:solidFill>
                      <a:latin typeface="+mn-ea"/>
                    </a:rPr>
                    <a:t>3.Text</a:t>
                  </a:r>
                </a:p>
              </p:txBody>
            </p:sp>
          </p:grpSp>
          <p:sp>
            <p:nvSpPr>
              <p:cNvPr id="35" name="타원 34"/>
              <p:cNvSpPr/>
              <p:nvPr/>
            </p:nvSpPr>
            <p:spPr>
              <a:xfrm>
                <a:off x="2675863" y="4628350"/>
                <a:ext cx="1448595" cy="144859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38" name="그룹 59"/>
            <p:cNvGrpSpPr>
              <a:grpSpLocks/>
            </p:cNvGrpSpPr>
            <p:nvPr/>
          </p:nvGrpSpPr>
          <p:grpSpPr bwMode="auto">
            <a:xfrm>
              <a:off x="1884363" y="2771775"/>
              <a:ext cx="1677987" cy="1677988"/>
              <a:chOff x="1884724" y="2771443"/>
              <a:chExt cx="1678379" cy="1678379"/>
            </a:xfrm>
          </p:grpSpPr>
          <p:sp>
            <p:nvSpPr>
              <p:cNvPr id="39" name="타원 38"/>
              <p:cNvSpPr/>
              <p:nvPr/>
            </p:nvSpPr>
            <p:spPr>
              <a:xfrm>
                <a:off x="1884724" y="2771443"/>
                <a:ext cx="1678379" cy="1678379"/>
              </a:xfrm>
              <a:prstGeom prst="ellipse">
                <a:avLst/>
              </a:prstGeom>
            </p:spPr>
            <p:style>
              <a:lnRef idx="1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40" name="그룹 24"/>
              <p:cNvGrpSpPr>
                <a:grpSpLocks/>
              </p:cNvGrpSpPr>
              <p:nvPr/>
            </p:nvGrpSpPr>
            <p:grpSpPr bwMode="auto">
              <a:xfrm>
                <a:off x="1943467" y="2830186"/>
                <a:ext cx="1560892" cy="1560892"/>
                <a:chOff x="166070" y="741954"/>
                <a:chExt cx="1560892" cy="1560892"/>
              </a:xfrm>
            </p:grpSpPr>
            <p:sp>
              <p:nvSpPr>
                <p:cNvPr id="42" name="타원 41"/>
                <p:cNvSpPr/>
                <p:nvPr/>
              </p:nvSpPr>
              <p:spPr>
                <a:xfrm>
                  <a:off x="166070" y="741954"/>
                  <a:ext cx="1560892" cy="1560892"/>
                </a:xfrm>
                <a:prstGeom prst="ellipse">
                  <a:avLst/>
                </a:prstGeom>
              </p:spPr>
              <p:style>
                <a:lnRef idx="1">
                  <a:schemeClr val="accent6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6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6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43" name="타원 35"/>
                <p:cNvSpPr/>
                <p:nvPr/>
              </p:nvSpPr>
              <p:spPr>
                <a:xfrm>
                  <a:off x="394731" y="970616"/>
                  <a:ext cx="1103571" cy="1103569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121920" tIns="274320" rIns="121920" bIns="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200" b="1" dirty="0">
                      <a:solidFill>
                        <a:schemeClr val="tx1"/>
                      </a:solidFill>
                      <a:latin typeface="+mn-ea"/>
                    </a:rPr>
                    <a:t>4.Text</a:t>
                  </a:r>
                </a:p>
              </p:txBody>
            </p:sp>
          </p:grpSp>
          <p:sp>
            <p:nvSpPr>
              <p:cNvPr id="41" name="타원 40"/>
              <p:cNvSpPr/>
              <p:nvPr/>
            </p:nvSpPr>
            <p:spPr>
              <a:xfrm>
                <a:off x="1996863" y="2877858"/>
                <a:ext cx="1448595" cy="1448595"/>
              </a:xfrm>
              <a:prstGeom prst="ellipse">
                <a:avLst/>
              </a:prstGeom>
            </p:spPr>
            <p:style>
              <a:lnRef idx="1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44" name="타원 17"/>
            <p:cNvSpPr/>
            <p:nvPr/>
          </p:nvSpPr>
          <p:spPr bwMode="gray">
            <a:xfrm>
              <a:off x="3667125" y="1846263"/>
              <a:ext cx="1355725" cy="9842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0" tIns="0" rIns="15240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연구과정</a:t>
              </a:r>
              <a:endParaRPr lang="en-US" altLang="ko-K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기록</a:t>
              </a:r>
              <a:endPara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45" name="타원 22"/>
            <p:cNvSpPr/>
            <p:nvPr/>
          </p:nvSpPr>
          <p:spPr bwMode="gray">
            <a:xfrm>
              <a:off x="5405438" y="3026548"/>
              <a:ext cx="1355725" cy="1223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0" tIns="0" rIns="152400" bIns="0" spcCol="1270" anchor="ctr" anchorCtr="1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지식의</a:t>
              </a:r>
              <a:endParaRPr lang="en-US" altLang="ko-K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전수</a:t>
              </a:r>
              <a:endPara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46" name="타원 27"/>
            <p:cNvSpPr/>
            <p:nvPr/>
          </p:nvSpPr>
          <p:spPr bwMode="gray">
            <a:xfrm>
              <a:off x="4771081" y="4991100"/>
              <a:ext cx="1341438" cy="857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0" tIns="0" rIns="152400" bIns="0" spcCol="1270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연구</a:t>
              </a:r>
              <a:endParaRPr lang="en-US" altLang="ko-K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독자성</a:t>
              </a:r>
              <a:endPara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47" name="타원 32"/>
            <p:cNvSpPr/>
            <p:nvPr/>
          </p:nvSpPr>
          <p:spPr bwMode="gray">
            <a:xfrm>
              <a:off x="2727497" y="4892847"/>
              <a:ext cx="1354137" cy="965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0" tIns="0" rIns="15240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발명자</a:t>
              </a:r>
              <a:endParaRPr lang="en-US" altLang="ko-K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특정</a:t>
              </a:r>
              <a:endPara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48" name="타원 37"/>
            <p:cNvSpPr/>
            <p:nvPr/>
          </p:nvSpPr>
          <p:spPr bwMode="gray">
            <a:xfrm>
              <a:off x="2029469" y="3033164"/>
              <a:ext cx="1355725" cy="11953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0" tIns="0" rIns="15240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연구결과</a:t>
              </a:r>
              <a:endParaRPr lang="en-US" altLang="ko-K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sz="1600" b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법적보호</a:t>
              </a:r>
              <a:endPara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sp>
        <p:nvSpPr>
          <p:cNvPr id="49" name="내용 개체 틀 1"/>
          <p:cNvSpPr txBox="1">
            <a:spLocks/>
          </p:cNvSpPr>
          <p:nvPr/>
        </p:nvSpPr>
        <p:spPr>
          <a:xfrm>
            <a:off x="418972" y="4844564"/>
            <a:ext cx="2334818" cy="1163395"/>
          </a:xfrm>
          <a:prstGeom prst="rect">
            <a:avLst/>
          </a:prstGeom>
        </p:spPr>
        <p:txBody>
          <a:bodyPr wrap="square" lIns="36000" tIns="0" rIns="0" bIns="0" anchor="ctr" anchorCtr="0">
            <a:sp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/>
            <a:r>
              <a:rPr lang="ko-KR" altLang="en-US" sz="900" b="1" dirty="0" smtClean="0"/>
              <a:t>발명자와 증인의 서명과 일자가 있기 때문에 진정한 발명가가 누구인지를 특정 </a:t>
            </a:r>
            <a:r>
              <a:rPr lang="en-US" altLang="ko-KR" sz="900" b="1" dirty="0" smtClean="0"/>
              <a:t>– </a:t>
            </a:r>
            <a:r>
              <a:rPr lang="ko-KR" altLang="en-US" sz="900" b="1" dirty="0" smtClean="0"/>
              <a:t>연구자 권리의 확보</a:t>
            </a:r>
          </a:p>
          <a:p>
            <a:pPr marL="90488" indent="-90488"/>
            <a:r>
              <a:rPr lang="ko-KR" altLang="en-US" sz="900" b="1" dirty="0" err="1" smtClean="0"/>
              <a:t>공동연구시</a:t>
            </a:r>
            <a:r>
              <a:rPr lang="ko-KR" altLang="en-US" sz="900" b="1" dirty="0" smtClean="0"/>
              <a:t> 발명자를 둘러싼 다툼이 있는 경우에도 연구노트를 통해 권리의 귀속과 지분비율책정에 활용</a:t>
            </a:r>
          </a:p>
          <a:p>
            <a:pPr marL="90488" indent="-90488"/>
            <a:r>
              <a:rPr lang="ko-KR" altLang="en-US" sz="900" b="1" dirty="0" smtClean="0"/>
              <a:t>연구윤리와 관련한 </a:t>
            </a:r>
            <a:r>
              <a:rPr lang="ko-KR" altLang="en-US" sz="900" b="1" dirty="0" err="1" smtClean="0"/>
              <a:t>명예저자</a:t>
            </a:r>
            <a:r>
              <a:rPr lang="ko-KR" altLang="en-US" sz="900" b="1" dirty="0" smtClean="0"/>
              <a:t> 및 </a:t>
            </a:r>
            <a:r>
              <a:rPr lang="ko-KR" altLang="en-US" sz="900" b="1" dirty="0" err="1" smtClean="0"/>
              <a:t>공동발명자</a:t>
            </a:r>
            <a:r>
              <a:rPr lang="ko-KR" altLang="en-US" sz="900" b="1" dirty="0" smtClean="0"/>
              <a:t> 예방</a:t>
            </a: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5207037" y="1298228"/>
            <a:ext cx="3629076" cy="14157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 algn="just" eaLnBrk="0" latinLnBrk="0" hangingPunct="0">
              <a:spcBef>
                <a:spcPts val="600"/>
              </a:spcBef>
              <a:buFontTx/>
              <a:buChar char="•"/>
              <a:defRPr/>
            </a:pPr>
            <a:r>
              <a:rPr lang="ko-KR" altLang="en-US" sz="900" b="1" dirty="0">
                <a:latin typeface="+mn-ea"/>
                <a:ea typeface="+mn-ea"/>
              </a:rPr>
              <a:t>기술수요자는 </a:t>
            </a:r>
            <a:r>
              <a:rPr lang="ko-KR" altLang="en-US" sz="900" b="1" dirty="0" smtClean="0">
                <a:latin typeface="+mn-ea"/>
                <a:ea typeface="+mn-ea"/>
              </a:rPr>
              <a:t>결과와 함께 연구개발 과정에서 </a:t>
            </a:r>
            <a:r>
              <a:rPr lang="ko-KR" altLang="en-US" sz="900" b="1" dirty="0">
                <a:latin typeface="+mn-ea"/>
                <a:ea typeface="+mn-ea"/>
              </a:rPr>
              <a:t>겪는 수 많은 시행착오의 경험도 연구노트를 통해 요구하는 경우가 있음</a:t>
            </a:r>
            <a:endParaRPr lang="en-US" altLang="ko-KR" sz="900" b="1" dirty="0">
              <a:latin typeface="+mn-ea"/>
              <a:ea typeface="+mn-ea"/>
            </a:endParaRPr>
          </a:p>
          <a:p>
            <a:pPr marL="180975" indent="-180975" algn="just" eaLnBrk="0" latinLnBrk="0" hangingPunct="0">
              <a:spcBef>
                <a:spcPts val="600"/>
              </a:spcBef>
              <a:buFontTx/>
              <a:buChar char="•"/>
              <a:defRPr/>
            </a:pPr>
            <a:r>
              <a:rPr lang="ko-KR" altLang="en-US" sz="900" b="1" dirty="0">
                <a:latin typeface="+mn-ea"/>
                <a:ea typeface="+mn-ea"/>
              </a:rPr>
              <a:t>연구결과만을 </a:t>
            </a:r>
            <a:r>
              <a:rPr lang="ko-KR" altLang="en-US" sz="900" b="1" dirty="0" err="1">
                <a:latin typeface="+mn-ea"/>
                <a:ea typeface="+mn-ea"/>
              </a:rPr>
              <a:t>기술이전할</a:t>
            </a:r>
            <a:r>
              <a:rPr lang="ko-KR" altLang="en-US" sz="900" b="1" dirty="0">
                <a:latin typeface="+mn-ea"/>
                <a:ea typeface="+mn-ea"/>
              </a:rPr>
              <a:t> 경우 </a:t>
            </a:r>
            <a:r>
              <a:rPr lang="ko-KR" altLang="en-US" sz="900" b="1" dirty="0" err="1">
                <a:latin typeface="+mn-ea"/>
                <a:ea typeface="+mn-ea"/>
              </a:rPr>
              <a:t>재현성을</a:t>
            </a:r>
            <a:r>
              <a:rPr lang="ko-KR" altLang="en-US" sz="900" b="1" dirty="0">
                <a:latin typeface="+mn-ea"/>
                <a:ea typeface="+mn-ea"/>
              </a:rPr>
              <a:t> 담보할 수 없거나 개량의 가능성을 확인할 수 없어 기술이전확률이 낮아지거나 </a:t>
            </a:r>
            <a:r>
              <a:rPr lang="ko-KR" altLang="en-US" sz="900" b="1" dirty="0" err="1">
                <a:latin typeface="+mn-ea"/>
                <a:ea typeface="+mn-ea"/>
              </a:rPr>
              <a:t>기술료를</a:t>
            </a:r>
            <a:r>
              <a:rPr lang="ko-KR" altLang="en-US" sz="900" b="1" dirty="0">
                <a:latin typeface="+mn-ea"/>
                <a:ea typeface="+mn-ea"/>
              </a:rPr>
              <a:t> 적게 받을 수 </a:t>
            </a:r>
            <a:r>
              <a:rPr lang="ko-KR" altLang="en-US" sz="900" b="1" dirty="0" smtClean="0">
                <a:latin typeface="+mn-ea"/>
                <a:ea typeface="+mn-ea"/>
              </a:rPr>
              <a:t>있음 </a:t>
            </a:r>
            <a:r>
              <a:rPr lang="en-US" altLang="ko-KR" sz="900" b="1" dirty="0" smtClean="0">
                <a:latin typeface="+mn-ea"/>
                <a:ea typeface="+mn-ea"/>
              </a:rPr>
              <a:t>- </a:t>
            </a:r>
            <a:r>
              <a:rPr lang="ko-KR" altLang="en-US" sz="900" b="1" dirty="0" smtClean="0">
                <a:latin typeface="+mn-ea"/>
                <a:ea typeface="+mn-ea"/>
              </a:rPr>
              <a:t>기술이전이나 </a:t>
            </a:r>
            <a:r>
              <a:rPr lang="ko-KR" altLang="en-US" sz="900" b="1" dirty="0" err="1" smtClean="0">
                <a:latin typeface="+mn-ea"/>
                <a:ea typeface="+mn-ea"/>
              </a:rPr>
              <a:t>라이선스시</a:t>
            </a:r>
            <a:r>
              <a:rPr lang="ko-KR" altLang="en-US" sz="900" b="1" dirty="0" smtClean="0">
                <a:latin typeface="+mn-ea"/>
                <a:ea typeface="+mn-ea"/>
              </a:rPr>
              <a:t> 영업비밀이나 노하우 포함 시 가치를 </a:t>
            </a:r>
            <a:r>
              <a:rPr lang="en-US" altLang="ko-KR" sz="900" b="1" dirty="0" smtClean="0">
                <a:latin typeface="+mn-ea"/>
                <a:ea typeface="+mn-ea"/>
              </a:rPr>
              <a:t>3</a:t>
            </a:r>
            <a:r>
              <a:rPr lang="ko-KR" altLang="en-US" sz="900" b="1" dirty="0" smtClean="0">
                <a:latin typeface="+mn-ea"/>
                <a:ea typeface="+mn-ea"/>
              </a:rPr>
              <a:t>배에서 </a:t>
            </a:r>
            <a:r>
              <a:rPr lang="en-US" altLang="ko-KR" sz="900" b="1" dirty="0" smtClean="0">
                <a:latin typeface="+mn-ea"/>
                <a:ea typeface="+mn-ea"/>
              </a:rPr>
              <a:t>10</a:t>
            </a:r>
            <a:r>
              <a:rPr lang="ko-KR" altLang="en-US" sz="900" b="1" dirty="0" smtClean="0">
                <a:latin typeface="+mn-ea"/>
                <a:ea typeface="+mn-ea"/>
              </a:rPr>
              <a:t>배까지 올릴 수 있다</a:t>
            </a:r>
            <a:r>
              <a:rPr lang="en-US" altLang="ko-KR" sz="900" b="1" dirty="0" smtClean="0">
                <a:latin typeface="+mn-ea"/>
                <a:ea typeface="+mn-ea"/>
              </a:rPr>
              <a:t>(Melvin </a:t>
            </a:r>
            <a:r>
              <a:rPr lang="en-US" altLang="ko-KR" sz="900" b="1" dirty="0" err="1" smtClean="0">
                <a:latin typeface="+mn-ea"/>
                <a:ea typeface="+mn-ea"/>
              </a:rPr>
              <a:t>Jager</a:t>
            </a:r>
            <a:r>
              <a:rPr lang="en-US" altLang="ko-KR" sz="900" b="1" dirty="0" smtClean="0">
                <a:latin typeface="+mn-ea"/>
                <a:ea typeface="+mn-ea"/>
              </a:rPr>
              <a:t>). </a:t>
            </a:r>
            <a:r>
              <a:rPr lang="ko-KR" altLang="en-US" sz="900" b="1" dirty="0" smtClean="0">
                <a:latin typeface="+mn-ea"/>
                <a:ea typeface="+mn-ea"/>
              </a:rPr>
              <a:t>특히 화학이나 바이오 분야는 노하우가 없다면 기술이전이 성립되지 않는다</a:t>
            </a:r>
            <a:r>
              <a:rPr lang="en-US" altLang="ko-KR" sz="900" b="1" dirty="0" smtClean="0">
                <a:latin typeface="+mn-ea"/>
                <a:ea typeface="+mn-ea"/>
              </a:rPr>
              <a:t>(Homer Blair, Professor Emeritus of Franklin Pierce Law Center)</a:t>
            </a:r>
            <a:endParaRPr lang="en-US" altLang="ko-KR" sz="900" b="1" dirty="0">
              <a:latin typeface="+mn-ea"/>
              <a:ea typeface="+mn-ea"/>
            </a:endParaRP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454977" y="2624444"/>
            <a:ext cx="1822110" cy="7155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5725" indent="-85725" algn="just" latinLnBrk="0">
              <a:spcBef>
                <a:spcPct val="50000"/>
              </a:spcBef>
              <a:buFontTx/>
              <a:buChar char="•"/>
              <a:defRPr/>
            </a:pPr>
            <a:r>
              <a:rPr lang="ko-KR" altLang="en-US" sz="900" b="1" dirty="0" smtClean="0">
                <a:latin typeface="+mn-ea"/>
                <a:ea typeface="+mn-ea"/>
              </a:rPr>
              <a:t> </a:t>
            </a:r>
            <a:r>
              <a:rPr lang="ko-KR" altLang="en-US" sz="900" b="1" dirty="0">
                <a:latin typeface="+mn-ea"/>
                <a:ea typeface="+mn-ea"/>
              </a:rPr>
              <a:t>연구내용의 제</a:t>
            </a:r>
            <a:r>
              <a:rPr lang="en-US" altLang="ko-KR" sz="900" b="1" dirty="0">
                <a:latin typeface="+mn-ea"/>
                <a:ea typeface="+mn-ea"/>
              </a:rPr>
              <a:t>3</a:t>
            </a:r>
            <a:r>
              <a:rPr lang="ko-KR" altLang="en-US" sz="900" b="1" dirty="0">
                <a:latin typeface="+mn-ea"/>
                <a:ea typeface="+mn-ea"/>
              </a:rPr>
              <a:t>자</a:t>
            </a:r>
            <a:r>
              <a:rPr lang="en-US" altLang="ko-KR" sz="900" b="1" dirty="0">
                <a:latin typeface="+mn-ea"/>
                <a:ea typeface="+mn-ea"/>
              </a:rPr>
              <a:t>(</a:t>
            </a:r>
            <a:r>
              <a:rPr lang="ko-KR" altLang="en-US" sz="900" b="1" dirty="0">
                <a:latin typeface="+mn-ea"/>
                <a:ea typeface="+mn-ea"/>
              </a:rPr>
              <a:t>증인</a:t>
            </a:r>
            <a:r>
              <a:rPr lang="en-US" altLang="ko-KR" sz="900" b="1" dirty="0">
                <a:latin typeface="+mn-ea"/>
                <a:ea typeface="+mn-ea"/>
              </a:rPr>
              <a:t>)</a:t>
            </a:r>
            <a:r>
              <a:rPr lang="ko-KR" altLang="en-US" sz="900" b="1" dirty="0">
                <a:latin typeface="+mn-ea"/>
                <a:ea typeface="+mn-ea"/>
              </a:rPr>
              <a:t> 확인</a:t>
            </a:r>
            <a:endParaRPr lang="en-US" altLang="ko-KR" sz="900" b="1" dirty="0">
              <a:latin typeface="+mn-ea"/>
              <a:ea typeface="+mn-ea"/>
            </a:endParaRPr>
          </a:p>
          <a:p>
            <a:pPr marL="85725" indent="-85725" algn="just" latinLnBrk="0">
              <a:spcBef>
                <a:spcPct val="50000"/>
              </a:spcBef>
              <a:buFontTx/>
              <a:buChar char="•"/>
              <a:defRPr/>
            </a:pPr>
            <a:r>
              <a:rPr lang="ko-KR" altLang="en-US" sz="900" b="1" dirty="0" smtClean="0">
                <a:latin typeface="+mn-ea"/>
                <a:ea typeface="+mn-ea"/>
              </a:rPr>
              <a:t> </a:t>
            </a:r>
            <a:r>
              <a:rPr lang="ko-KR" altLang="en-US" sz="900" b="1" dirty="0">
                <a:latin typeface="+mn-ea"/>
                <a:ea typeface="+mn-ea"/>
              </a:rPr>
              <a:t>연구결과에 대한 연구진실성 검증 </a:t>
            </a:r>
            <a:r>
              <a:rPr lang="en-US" altLang="ko-KR" sz="900" b="1" dirty="0">
                <a:latin typeface="+mn-ea"/>
                <a:ea typeface="+mn-ea"/>
              </a:rPr>
              <a:t>: </a:t>
            </a:r>
            <a:r>
              <a:rPr lang="ko-KR" altLang="en-US" sz="900" b="1" dirty="0" smtClean="0">
                <a:latin typeface="+mn-ea"/>
                <a:ea typeface="+mn-ea"/>
              </a:rPr>
              <a:t>학술지에 </a:t>
            </a:r>
            <a:r>
              <a:rPr lang="ko-KR" altLang="en-US" sz="900" b="1" dirty="0">
                <a:latin typeface="+mn-ea"/>
                <a:ea typeface="+mn-ea"/>
              </a:rPr>
              <a:t>논문제출 시 연구노트 등 요구</a:t>
            </a:r>
          </a:p>
        </p:txBody>
      </p:sp>
    </p:spTree>
    <p:extLst>
      <p:ext uri="{BB962C8B-B14F-4D97-AF65-F5344CB8AC3E}">
        <p14:creationId xmlns:p14="http://schemas.microsoft.com/office/powerpoint/2010/main" val="162045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47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연구노트의 물리적 요건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285750" y="1635367"/>
            <a:ext cx="8358188" cy="4803534"/>
            <a:chOff x="285750" y="1635367"/>
            <a:chExt cx="8358188" cy="480353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3929063" y="1716411"/>
              <a:ext cx="2286000" cy="762001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600" b="1"/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6215063" y="3027362"/>
              <a:ext cx="2428875" cy="798513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6215063" y="4214813"/>
              <a:ext cx="2428875" cy="714376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6215063" y="5286376"/>
              <a:ext cx="2428875" cy="1026194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2357438" y="5805265"/>
              <a:ext cx="3071812" cy="633636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285750" y="4714875"/>
              <a:ext cx="1928813" cy="615950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285750" y="3392488"/>
              <a:ext cx="1928813" cy="857250"/>
            </a:xfrm>
            <a:prstGeom prst="roundRect">
              <a:avLst/>
            </a:prstGeom>
            <a:ln w="19050"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>
              <a:off x="3929063" y="1716411"/>
              <a:ext cx="2286000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-85725" latinLnBrk="0">
                <a:spcBef>
                  <a:spcPct val="50000"/>
                </a:spcBef>
                <a:defRPr/>
              </a:pPr>
              <a:r>
                <a:rPr lang="ko-KR" altLang="en-US" sz="1200" b="1" dirty="0">
                  <a:latin typeface="+mn-ea"/>
                  <a:ea typeface="+mn-ea"/>
                </a:rPr>
                <a:t> 삽입이나 삭제가 쉬운 바인더 형태의 노트 지양</a:t>
              </a:r>
              <a:endParaRPr lang="en-US" altLang="ko-KR" sz="1200" b="1" dirty="0">
                <a:latin typeface="+mn-ea"/>
                <a:ea typeface="+mn-ea"/>
              </a:endParaRP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4000500" y="2140467"/>
              <a:ext cx="2071688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None/>
                <a:defRPr/>
              </a:pPr>
              <a:r>
                <a:rPr lang="ko-KR" altLang="en-US" sz="1200" b="1" dirty="0">
                  <a:solidFill>
                    <a:schemeClr val="accent2"/>
                  </a:solidFill>
                  <a:latin typeface="+mn-ea"/>
                  <a:ea typeface="+mn-ea"/>
                </a:rPr>
                <a:t>제본된 묶음 노트 </a:t>
              </a:r>
              <a:r>
                <a:rPr lang="ko-KR" altLang="en-US" sz="12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사용</a:t>
              </a:r>
              <a:endParaRPr lang="ko-KR" altLang="en-US" sz="1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  <p:pic>
          <p:nvPicPr>
            <p:cNvPr id="17" name="그림 16" descr="kiip-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93963" y="1635367"/>
              <a:ext cx="1174750" cy="14335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8" name="그림 17" descr="kiip-9.jpg"/>
            <p:cNvPicPr>
              <a:picLocks noChangeAspect="1"/>
            </p:cNvPicPr>
            <p:nvPr/>
          </p:nvPicPr>
          <p:blipFill>
            <a:blip r:embed="rId3" cstate="print">
              <a:lum contrast="10000"/>
            </a:blip>
            <a:srcRect l="611" t="670" r="635" b="923"/>
            <a:stretch>
              <a:fillRect/>
            </a:stretch>
          </p:blipFill>
          <p:spPr>
            <a:xfrm>
              <a:off x="2357438" y="3143250"/>
              <a:ext cx="3749675" cy="251936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Text Box 28"/>
            <p:cNvSpPr txBox="1">
              <a:spLocks noChangeArrowheads="1"/>
            </p:cNvSpPr>
            <p:nvPr/>
          </p:nvSpPr>
          <p:spPr bwMode="auto">
            <a:xfrm>
              <a:off x="285750" y="3781425"/>
              <a:ext cx="1800225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-85725" latinLnBrk="0">
                <a:spcBef>
                  <a:spcPct val="50000"/>
                </a:spcBef>
                <a:buFontTx/>
                <a:buChar char="•"/>
                <a:defRPr/>
              </a:pPr>
              <a:r>
                <a:rPr lang="ko-KR" altLang="en-US" sz="1000" b="1" dirty="0">
                  <a:latin typeface="+mn-ea"/>
                  <a:ea typeface="+mn-ea"/>
                </a:rPr>
                <a:t>발명자</a:t>
              </a:r>
              <a:r>
                <a:rPr lang="en-US" altLang="ko-KR" sz="1000" b="1" dirty="0">
                  <a:latin typeface="+mn-ea"/>
                  <a:ea typeface="+mn-ea"/>
                </a:rPr>
                <a:t>, </a:t>
              </a:r>
              <a:r>
                <a:rPr lang="ko-KR" altLang="en-US" sz="1000" b="1" dirty="0" err="1">
                  <a:latin typeface="+mn-ea"/>
                  <a:ea typeface="+mn-ea"/>
                </a:rPr>
                <a:t>발명일을</a:t>
              </a:r>
              <a:r>
                <a:rPr lang="ko-KR" altLang="en-US" sz="1000" b="1" dirty="0">
                  <a:latin typeface="+mn-ea"/>
                  <a:ea typeface="+mn-ea"/>
                </a:rPr>
                <a:t> 특정하는 증거물이므로 장기보존</a:t>
              </a:r>
              <a:endParaRPr kumimoji="1" lang="ko-KR" altLang="en-US" sz="1000" b="1" dirty="0">
                <a:latin typeface="+mn-ea"/>
                <a:ea typeface="+mn-ea"/>
              </a:endParaRPr>
            </a:p>
          </p:txBody>
        </p:sp>
        <p:sp>
          <p:nvSpPr>
            <p:cNvPr id="20" name="Text Box 29"/>
            <p:cNvSpPr txBox="1">
              <a:spLocks noChangeArrowheads="1"/>
            </p:cNvSpPr>
            <p:nvPr/>
          </p:nvSpPr>
          <p:spPr bwMode="auto">
            <a:xfrm>
              <a:off x="342900" y="3429000"/>
              <a:ext cx="1800225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None/>
                <a:defRPr/>
              </a:pP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내구성 및 </a:t>
              </a:r>
              <a:r>
                <a:rPr lang="ko-KR" altLang="en-US" sz="1000" b="1" dirty="0" err="1">
                  <a:solidFill>
                    <a:schemeClr val="accent2"/>
                  </a:solidFill>
                  <a:latin typeface="+mn-ea"/>
                  <a:ea typeface="+mn-ea"/>
                </a:rPr>
                <a:t>보존성이</a:t>
              </a: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 좋은 종이로 된 내지</a:t>
              </a:r>
            </a:p>
          </p:txBody>
        </p:sp>
        <p:sp>
          <p:nvSpPr>
            <p:cNvPr id="21" name="Text Box 43"/>
            <p:cNvSpPr txBox="1">
              <a:spLocks noChangeArrowheads="1"/>
            </p:cNvSpPr>
            <p:nvPr/>
          </p:nvSpPr>
          <p:spPr bwMode="auto">
            <a:xfrm>
              <a:off x="285750" y="5013176"/>
              <a:ext cx="1928813" cy="244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-85725" latinLnBrk="0">
                <a:spcBef>
                  <a:spcPct val="50000"/>
                </a:spcBef>
                <a:buFontTx/>
                <a:buChar char="•"/>
                <a:defRPr/>
              </a:pPr>
              <a:r>
                <a:rPr lang="ko-KR" altLang="en-US" sz="1000" b="1" dirty="0">
                  <a:latin typeface="+mn-ea"/>
                  <a:ea typeface="+mn-ea"/>
                </a:rPr>
                <a:t>테두리 안쪽에 데이터를 기재</a:t>
              </a:r>
              <a:endParaRPr lang="en-US" altLang="ko-KR" sz="1000" b="1" dirty="0">
                <a:latin typeface="+mn-ea"/>
                <a:ea typeface="+mn-ea"/>
              </a:endParaRPr>
            </a:p>
          </p:txBody>
        </p:sp>
        <p:sp>
          <p:nvSpPr>
            <p:cNvPr id="22" name="Text Box 44"/>
            <p:cNvSpPr txBox="1">
              <a:spLocks noChangeArrowheads="1"/>
            </p:cNvSpPr>
            <p:nvPr/>
          </p:nvSpPr>
          <p:spPr bwMode="auto">
            <a:xfrm>
              <a:off x="357188" y="4786313"/>
              <a:ext cx="1857375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None/>
                <a:defRPr/>
              </a:pP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테두리가 있는 페이지 </a:t>
              </a:r>
              <a:r>
                <a:rPr lang="ko-KR" altLang="en-US" sz="10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구성</a:t>
              </a:r>
              <a:endParaRPr lang="ko-KR" altLang="en-US" sz="10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Text Box 49"/>
            <p:cNvSpPr txBox="1">
              <a:spLocks noChangeArrowheads="1"/>
            </p:cNvSpPr>
            <p:nvPr/>
          </p:nvSpPr>
          <p:spPr bwMode="auto">
            <a:xfrm>
              <a:off x="6215063" y="3357563"/>
              <a:ext cx="2160587" cy="4000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-85725" latinLnBrk="0">
                <a:spcBef>
                  <a:spcPct val="50000"/>
                </a:spcBef>
                <a:buFontTx/>
                <a:buChar char="•"/>
                <a:defRPr/>
              </a:pPr>
              <a:r>
                <a:rPr lang="ko-KR" altLang="en-US" sz="1000" b="1" dirty="0">
                  <a:latin typeface="+mn-ea"/>
                  <a:ea typeface="+mn-ea"/>
                </a:rPr>
                <a:t>연구과정이 순차적으로 적절히 기재</a:t>
              </a:r>
              <a:r>
                <a:rPr lang="en-US" altLang="ko-KR" sz="1000" b="1" dirty="0">
                  <a:latin typeface="+mn-ea"/>
                  <a:ea typeface="+mn-ea"/>
                </a:rPr>
                <a:t>, </a:t>
              </a:r>
              <a:r>
                <a:rPr lang="ko-KR" altLang="en-US" sz="1000" b="1" dirty="0">
                  <a:latin typeface="+mn-ea"/>
                  <a:ea typeface="+mn-ea"/>
                </a:rPr>
                <a:t>관리</a:t>
              </a:r>
              <a:r>
                <a:rPr lang="en-US" altLang="ko-KR" sz="1000" b="1" dirty="0">
                  <a:latin typeface="+mn-ea"/>
                  <a:ea typeface="+mn-ea"/>
                </a:rPr>
                <a:t>, </a:t>
              </a:r>
              <a:r>
                <a:rPr lang="ko-KR" altLang="en-US" sz="1000" b="1" dirty="0">
                  <a:latin typeface="+mn-ea"/>
                  <a:ea typeface="+mn-ea"/>
                </a:rPr>
                <a:t>보존되는 것을 증명</a:t>
              </a:r>
            </a:p>
          </p:txBody>
        </p:sp>
        <p:sp>
          <p:nvSpPr>
            <p:cNvPr id="24" name="Text Box 50"/>
            <p:cNvSpPr txBox="1">
              <a:spLocks noChangeArrowheads="1"/>
            </p:cNvSpPr>
            <p:nvPr/>
          </p:nvSpPr>
          <p:spPr bwMode="auto">
            <a:xfrm>
              <a:off x="6215063" y="3110771"/>
              <a:ext cx="2428875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None/>
                <a:defRPr/>
              </a:pP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페이지 상단이나 하단에 일련번호 </a:t>
              </a:r>
              <a:r>
                <a:rPr lang="ko-KR" altLang="en-US" sz="10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기재</a:t>
              </a:r>
              <a:endParaRPr lang="ko-KR" altLang="en-US" sz="10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  <p:sp>
          <p:nvSpPr>
            <p:cNvPr id="25" name="Text Box 39"/>
            <p:cNvSpPr txBox="1">
              <a:spLocks noChangeArrowheads="1"/>
            </p:cNvSpPr>
            <p:nvPr/>
          </p:nvSpPr>
          <p:spPr bwMode="auto">
            <a:xfrm>
              <a:off x="6234113" y="5733256"/>
              <a:ext cx="2357437" cy="5540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-85725" latinLnBrk="0">
                <a:spcBef>
                  <a:spcPct val="50000"/>
                </a:spcBef>
                <a:buFontTx/>
                <a:buChar char="•"/>
                <a:defRPr/>
              </a:pPr>
              <a:r>
                <a:rPr lang="ko-KR" altLang="en-US" sz="1000" b="1" dirty="0">
                  <a:latin typeface="+mn-ea"/>
                  <a:ea typeface="+mn-ea"/>
                </a:rPr>
                <a:t>확인란에는 발명자 서명 및 실험일자</a:t>
              </a:r>
              <a:r>
                <a:rPr lang="en-US" altLang="ko-KR" sz="1000" b="1" dirty="0">
                  <a:latin typeface="+mn-ea"/>
                  <a:ea typeface="+mn-ea"/>
                </a:rPr>
                <a:t>, </a:t>
              </a:r>
              <a:r>
                <a:rPr lang="ko-KR" altLang="en-US" sz="1000" b="1" dirty="0">
                  <a:latin typeface="+mn-ea"/>
                  <a:ea typeface="+mn-ea"/>
                </a:rPr>
                <a:t>기록자서명 및 기록일자</a:t>
              </a:r>
              <a:r>
                <a:rPr lang="en-US" altLang="ko-KR" sz="1000" b="1" dirty="0">
                  <a:latin typeface="+mn-ea"/>
                  <a:ea typeface="+mn-ea"/>
                </a:rPr>
                <a:t>, </a:t>
              </a:r>
              <a:r>
                <a:rPr lang="ko-KR" altLang="en-US" sz="1000" b="1" dirty="0">
                  <a:latin typeface="+mn-ea"/>
                  <a:ea typeface="+mn-ea"/>
                </a:rPr>
                <a:t>증인서명 및 확인일자가 포함되어야 함</a:t>
              </a:r>
              <a:r>
                <a:rPr lang="en-US" altLang="ko-KR" sz="1000" b="1" dirty="0">
                  <a:latin typeface="+mn-ea"/>
                  <a:ea typeface="+mn-ea"/>
                </a:rPr>
                <a:t>.</a:t>
              </a:r>
              <a:endParaRPr kumimoji="1" lang="en-US" altLang="ko-KR" sz="1000" b="1" dirty="0">
                <a:latin typeface="+mn-ea"/>
                <a:ea typeface="+mn-ea"/>
              </a:endParaRPr>
            </a:p>
          </p:txBody>
        </p:sp>
        <p:sp>
          <p:nvSpPr>
            <p:cNvPr id="26" name="Text Box 40"/>
            <p:cNvSpPr txBox="1">
              <a:spLocks noChangeArrowheads="1"/>
            </p:cNvSpPr>
            <p:nvPr/>
          </p:nvSpPr>
          <p:spPr bwMode="auto">
            <a:xfrm>
              <a:off x="6280150" y="5330825"/>
              <a:ext cx="2052638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None/>
                <a:defRPr/>
              </a:pP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발명자</a:t>
              </a:r>
              <a:r>
                <a:rPr lang="en-US" altLang="ko-KR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, </a:t>
              </a: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기록자</a:t>
              </a:r>
              <a:r>
                <a:rPr lang="en-US" altLang="ko-KR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, </a:t>
              </a: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증인의 서명 및 각 일자 </a:t>
              </a:r>
              <a:r>
                <a:rPr lang="ko-KR" altLang="en-US" sz="1000" b="1" dirty="0" err="1">
                  <a:solidFill>
                    <a:schemeClr val="accent2"/>
                  </a:solidFill>
                  <a:latin typeface="+mn-ea"/>
                  <a:ea typeface="+mn-ea"/>
                </a:rPr>
                <a:t>작성란</a:t>
              </a: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0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구비</a:t>
              </a:r>
              <a:endParaRPr lang="ko-KR" altLang="en-US" sz="10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  <p:grpSp>
          <p:nvGrpSpPr>
            <p:cNvPr id="27" name="그룹 54"/>
            <p:cNvGrpSpPr>
              <a:grpSpLocks/>
            </p:cNvGrpSpPr>
            <p:nvPr/>
          </p:nvGrpSpPr>
          <p:grpSpPr bwMode="auto">
            <a:xfrm>
              <a:off x="5178425" y="5267325"/>
              <a:ext cx="1108075" cy="519113"/>
              <a:chOff x="5177818" y="5267916"/>
              <a:chExt cx="1108694" cy="518538"/>
            </a:xfrm>
          </p:grpSpPr>
          <p:sp>
            <p:nvSpPr>
              <p:cNvPr id="28" name="타원 27"/>
              <p:cNvSpPr/>
              <p:nvPr/>
            </p:nvSpPr>
            <p:spPr>
              <a:xfrm>
                <a:off x="5177818" y="5267916"/>
                <a:ext cx="179488" cy="180775"/>
              </a:xfrm>
              <a:prstGeom prst="ellipse">
                <a:avLst/>
              </a:prstGeom>
              <a:no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  <p:cxnSp>
            <p:nvCxnSpPr>
              <p:cNvPr id="29" name="Shape 56"/>
              <p:cNvCxnSpPr>
                <a:stCxn id="28" idx="6"/>
              </p:cNvCxnSpPr>
              <p:nvPr/>
            </p:nvCxnSpPr>
            <p:spPr>
              <a:xfrm>
                <a:off x="5357306" y="5358304"/>
                <a:ext cx="929206" cy="428150"/>
              </a:xfrm>
              <a:prstGeom prst="bentConnector3">
                <a:avLst>
                  <a:gd name="adj1" fmla="val 50000"/>
                </a:avLst>
              </a:prstGeom>
              <a:ln w="12700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0" name="그룹 43"/>
            <p:cNvGrpSpPr>
              <a:grpSpLocks/>
            </p:cNvGrpSpPr>
            <p:nvPr/>
          </p:nvGrpSpPr>
          <p:grpSpPr bwMode="auto">
            <a:xfrm>
              <a:off x="2493963" y="5805264"/>
              <a:ext cx="2857500" cy="608012"/>
              <a:chOff x="2500298" y="5821442"/>
              <a:chExt cx="3000395" cy="607954"/>
            </a:xfrm>
          </p:grpSpPr>
          <p:sp>
            <p:nvSpPr>
              <p:cNvPr id="31" name="Text Box 55"/>
              <p:cNvSpPr txBox="1">
                <a:spLocks noChangeArrowheads="1"/>
              </p:cNvSpPr>
              <p:nvPr/>
            </p:nvSpPr>
            <p:spPr bwMode="auto">
              <a:xfrm>
                <a:off x="2500298" y="6029384"/>
                <a:ext cx="3000395" cy="4000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85725" indent="-85725" latinLnBrk="0">
                  <a:spcBef>
                    <a:spcPct val="50000"/>
                  </a:spcBef>
                  <a:buFontTx/>
                  <a:buChar char="•"/>
                  <a:defRPr/>
                </a:pPr>
                <a:r>
                  <a:rPr lang="ko-KR" altLang="en-US" sz="1000" b="1" dirty="0">
                    <a:latin typeface="+mn-ea"/>
                    <a:ea typeface="+mn-ea"/>
                  </a:rPr>
                  <a:t>한가지 프로젝트에 여러 권의 연구노트가 발생되는 경우 관리를 위해 기본 사항을 기재</a:t>
                </a:r>
              </a:p>
            </p:txBody>
          </p:sp>
          <p:sp>
            <p:nvSpPr>
              <p:cNvPr id="32" name="Text Box 56"/>
              <p:cNvSpPr txBox="1">
                <a:spLocks noChangeArrowheads="1"/>
              </p:cNvSpPr>
              <p:nvPr/>
            </p:nvSpPr>
            <p:spPr bwMode="auto">
              <a:xfrm>
                <a:off x="2500298" y="5821442"/>
                <a:ext cx="3000395" cy="24603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latinLnBrk="0">
                  <a:spcBef>
                    <a:spcPct val="50000"/>
                  </a:spcBef>
                  <a:buClr>
                    <a:srgbClr val="FF0000"/>
                  </a:buClr>
                  <a:buFont typeface="Wingdings" pitchFamily="2" charset="2"/>
                  <a:buNone/>
                  <a:defRPr/>
                </a:pPr>
                <a:r>
                  <a:rPr lang="ko-KR" altLang="en-US" sz="1000" b="1" dirty="0" err="1">
                    <a:solidFill>
                      <a:schemeClr val="accent2"/>
                    </a:solidFill>
                    <a:latin typeface="+mn-ea"/>
                    <a:ea typeface="+mn-ea"/>
                  </a:rPr>
                  <a:t>연구프로젝트명</a:t>
                </a:r>
                <a:r>
                  <a:rPr lang="en-US" altLang="ko-KR" sz="1000" b="1" dirty="0">
                    <a:solidFill>
                      <a:schemeClr val="accent2"/>
                    </a:solidFill>
                    <a:latin typeface="+mn-ea"/>
                    <a:ea typeface="+mn-ea"/>
                  </a:rPr>
                  <a:t>, </a:t>
                </a:r>
                <a:r>
                  <a:rPr lang="ko-KR" altLang="en-US" sz="1000" b="1" dirty="0">
                    <a:solidFill>
                      <a:schemeClr val="accent2"/>
                    </a:solidFill>
                    <a:latin typeface="+mn-ea"/>
                    <a:ea typeface="+mn-ea"/>
                  </a:rPr>
                  <a:t>제목</a:t>
                </a:r>
                <a:r>
                  <a:rPr lang="en-US" altLang="ko-KR" sz="1000" b="1" dirty="0">
                    <a:solidFill>
                      <a:schemeClr val="accent2"/>
                    </a:solidFill>
                    <a:latin typeface="+mn-ea"/>
                    <a:ea typeface="+mn-ea"/>
                  </a:rPr>
                  <a:t>, </a:t>
                </a:r>
                <a:r>
                  <a:rPr lang="ko-KR" altLang="en-US" sz="1000" b="1" dirty="0">
                    <a:solidFill>
                      <a:schemeClr val="accent2"/>
                    </a:solidFill>
                    <a:latin typeface="+mn-ea"/>
                    <a:ea typeface="+mn-ea"/>
                  </a:rPr>
                  <a:t>목적 등 기재</a:t>
                </a:r>
              </a:p>
            </p:txBody>
          </p:sp>
        </p:grpSp>
        <p:sp>
          <p:nvSpPr>
            <p:cNvPr id="33" name="Text Box 49"/>
            <p:cNvSpPr txBox="1">
              <a:spLocks noChangeArrowheads="1"/>
            </p:cNvSpPr>
            <p:nvPr/>
          </p:nvSpPr>
          <p:spPr bwMode="auto">
            <a:xfrm>
              <a:off x="6299200" y="4509120"/>
              <a:ext cx="2266950" cy="4000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-85725" latinLnBrk="0">
                <a:spcBef>
                  <a:spcPct val="50000"/>
                </a:spcBef>
                <a:buFontTx/>
                <a:buChar char="•"/>
                <a:defRPr/>
              </a:pPr>
              <a:r>
                <a:rPr lang="ko-KR" altLang="en-US" sz="1000" b="1" dirty="0">
                  <a:latin typeface="+mn-ea"/>
                  <a:ea typeface="+mn-ea"/>
                </a:rPr>
                <a:t>기록내용이 변질되지 않고 장기간 보존이 가능해야 함</a:t>
              </a:r>
            </a:p>
          </p:txBody>
        </p:sp>
        <p:sp>
          <p:nvSpPr>
            <p:cNvPr id="34" name="Text Box 50"/>
            <p:cNvSpPr txBox="1">
              <a:spLocks noChangeArrowheads="1"/>
            </p:cNvSpPr>
            <p:nvPr/>
          </p:nvSpPr>
          <p:spPr bwMode="auto">
            <a:xfrm>
              <a:off x="6357939" y="4262899"/>
              <a:ext cx="1974850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atinLnBrk="0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None/>
                <a:defRPr/>
              </a:pPr>
              <a:r>
                <a:rPr lang="ko-KR" altLang="en-US" sz="1000" b="1" dirty="0">
                  <a:solidFill>
                    <a:schemeClr val="accent2"/>
                  </a:solidFill>
                  <a:latin typeface="+mn-ea"/>
                  <a:ea typeface="+mn-ea"/>
                </a:rPr>
                <a:t>지워지지 않는 필기구 </a:t>
              </a:r>
              <a:r>
                <a:rPr lang="ko-KR" altLang="en-US" sz="10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사용</a:t>
              </a:r>
              <a:endParaRPr lang="ko-KR" altLang="en-US" sz="10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  <p:grpSp>
          <p:nvGrpSpPr>
            <p:cNvPr id="35" name="그룹 55"/>
            <p:cNvGrpSpPr>
              <a:grpSpLocks/>
            </p:cNvGrpSpPr>
            <p:nvPr/>
          </p:nvGrpSpPr>
          <p:grpSpPr bwMode="auto">
            <a:xfrm>
              <a:off x="5438775" y="4187825"/>
              <a:ext cx="909638" cy="338138"/>
              <a:chOff x="5438492" y="4187110"/>
              <a:chExt cx="910222" cy="338718"/>
            </a:xfrm>
          </p:grpSpPr>
          <p:sp>
            <p:nvSpPr>
              <p:cNvPr id="36" name="타원 35"/>
              <p:cNvSpPr/>
              <p:nvPr/>
            </p:nvSpPr>
            <p:spPr>
              <a:xfrm>
                <a:off x="5438492" y="4187110"/>
                <a:ext cx="179503" cy="179696"/>
              </a:xfrm>
              <a:prstGeom prst="ellipse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  <p:cxnSp>
            <p:nvCxnSpPr>
              <p:cNvPr id="37" name="Shape 74"/>
              <p:cNvCxnSpPr/>
              <p:nvPr/>
            </p:nvCxnSpPr>
            <p:spPr>
              <a:xfrm>
                <a:off x="5633880" y="4288884"/>
                <a:ext cx="714834" cy="236944"/>
              </a:xfrm>
              <a:prstGeom prst="bentConnector3">
                <a:avLst>
                  <a:gd name="adj1" fmla="val 50000"/>
                </a:avLst>
              </a:prstGeom>
              <a:ln w="9525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8" name="그룹 28"/>
            <p:cNvGrpSpPr>
              <a:grpSpLocks/>
            </p:cNvGrpSpPr>
            <p:nvPr/>
          </p:nvGrpSpPr>
          <p:grpSpPr bwMode="auto">
            <a:xfrm>
              <a:off x="5857875" y="3363913"/>
              <a:ext cx="369888" cy="180975"/>
              <a:chOff x="5914885" y="3316654"/>
              <a:chExt cx="370412" cy="180000"/>
            </a:xfrm>
          </p:grpSpPr>
          <p:sp>
            <p:nvSpPr>
              <p:cNvPr id="39" name="타원 38"/>
              <p:cNvSpPr/>
              <p:nvPr/>
            </p:nvSpPr>
            <p:spPr>
              <a:xfrm>
                <a:off x="5914885" y="3316654"/>
                <a:ext cx="179642" cy="180000"/>
              </a:xfrm>
              <a:prstGeom prst="ellipse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  <p:cxnSp>
            <p:nvCxnSpPr>
              <p:cNvPr id="40" name="직선 화살표 연결선 39"/>
              <p:cNvCxnSpPr>
                <a:stCxn id="39" idx="6"/>
              </p:cNvCxnSpPr>
              <p:nvPr/>
            </p:nvCxnSpPr>
            <p:spPr>
              <a:xfrm flipV="1">
                <a:off x="6094527" y="3403496"/>
                <a:ext cx="190770" cy="3158"/>
              </a:xfrm>
              <a:prstGeom prst="straightConnector1">
                <a:avLst/>
              </a:prstGeom>
              <a:ln w="9525">
                <a:solidFill>
                  <a:schemeClr val="accent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그룹 53"/>
            <p:cNvGrpSpPr>
              <a:grpSpLocks/>
            </p:cNvGrpSpPr>
            <p:nvPr/>
          </p:nvGrpSpPr>
          <p:grpSpPr bwMode="auto">
            <a:xfrm>
              <a:off x="4000500" y="4500563"/>
              <a:ext cx="893763" cy="1322387"/>
              <a:chOff x="3786182" y="4463626"/>
              <a:chExt cx="894380" cy="1322828"/>
            </a:xfrm>
          </p:grpSpPr>
          <p:cxnSp>
            <p:nvCxnSpPr>
              <p:cNvPr id="42" name="Shape 56"/>
              <p:cNvCxnSpPr/>
              <p:nvPr/>
            </p:nvCxnSpPr>
            <p:spPr>
              <a:xfrm rot="5400000">
                <a:off x="3607670" y="4821585"/>
                <a:ext cx="1143381" cy="786355"/>
              </a:xfrm>
              <a:prstGeom prst="bentConnector3">
                <a:avLst>
                  <a:gd name="adj1" fmla="val 50000"/>
                </a:avLst>
              </a:prstGeom>
              <a:ln w="12700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3" name="타원 42"/>
              <p:cNvSpPr/>
              <p:nvPr/>
            </p:nvSpPr>
            <p:spPr>
              <a:xfrm>
                <a:off x="4501050" y="4463626"/>
                <a:ext cx="179512" cy="179447"/>
              </a:xfrm>
              <a:prstGeom prst="ellipse">
                <a:avLst/>
              </a:prstGeom>
              <a:no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</p:grpSp>
        <p:grpSp>
          <p:nvGrpSpPr>
            <p:cNvPr id="44" name="그룹 68"/>
            <p:cNvGrpSpPr>
              <a:grpSpLocks/>
            </p:cNvGrpSpPr>
            <p:nvPr/>
          </p:nvGrpSpPr>
          <p:grpSpPr bwMode="auto">
            <a:xfrm>
              <a:off x="2143125" y="4500563"/>
              <a:ext cx="2251075" cy="428625"/>
              <a:chOff x="2143108" y="4500570"/>
              <a:chExt cx="2251702" cy="428628"/>
            </a:xfrm>
          </p:grpSpPr>
          <p:cxnSp>
            <p:nvCxnSpPr>
              <p:cNvPr id="45" name="Shape 56"/>
              <p:cNvCxnSpPr/>
              <p:nvPr/>
            </p:nvCxnSpPr>
            <p:spPr>
              <a:xfrm rot="10800000" flipV="1">
                <a:off x="2143108" y="4572007"/>
                <a:ext cx="2072265" cy="357191"/>
              </a:xfrm>
              <a:prstGeom prst="bentConnector3">
                <a:avLst>
                  <a:gd name="adj1" fmla="val 56688"/>
                </a:avLst>
              </a:prstGeom>
              <a:ln w="12700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6" name="타원 45"/>
              <p:cNvSpPr/>
              <p:nvPr/>
            </p:nvSpPr>
            <p:spPr>
              <a:xfrm>
                <a:off x="4215373" y="4500570"/>
                <a:ext cx="179437" cy="179388"/>
              </a:xfrm>
              <a:prstGeom prst="ellipse">
                <a:avLst/>
              </a:prstGeom>
              <a:no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</p:grpSp>
        <p:grpSp>
          <p:nvGrpSpPr>
            <p:cNvPr id="47" name="그룹 77"/>
            <p:cNvGrpSpPr>
              <a:grpSpLocks/>
            </p:cNvGrpSpPr>
            <p:nvPr/>
          </p:nvGrpSpPr>
          <p:grpSpPr bwMode="auto">
            <a:xfrm>
              <a:off x="2035175" y="3571875"/>
              <a:ext cx="1679575" cy="393700"/>
              <a:chOff x="1785918" y="3786190"/>
              <a:chExt cx="1680198" cy="394314"/>
            </a:xfrm>
          </p:grpSpPr>
          <p:cxnSp>
            <p:nvCxnSpPr>
              <p:cNvPr id="48" name="Shape 56"/>
              <p:cNvCxnSpPr/>
              <p:nvPr/>
            </p:nvCxnSpPr>
            <p:spPr>
              <a:xfrm rot="10800000">
                <a:off x="1785918" y="3786190"/>
                <a:ext cx="1500744" cy="286196"/>
              </a:xfrm>
              <a:prstGeom prst="bentConnector3">
                <a:avLst>
                  <a:gd name="adj1" fmla="val 50000"/>
                </a:avLst>
              </a:prstGeom>
              <a:ln w="12700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9" name="타원 48"/>
              <p:cNvSpPr/>
              <p:nvPr/>
            </p:nvSpPr>
            <p:spPr>
              <a:xfrm>
                <a:off x="3286662" y="4000837"/>
                <a:ext cx="179454" cy="179667"/>
              </a:xfrm>
              <a:prstGeom prst="ellipse">
                <a:avLst/>
              </a:prstGeom>
              <a:no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</p:grpSp>
        <p:grpSp>
          <p:nvGrpSpPr>
            <p:cNvPr id="50" name="그룹 90"/>
            <p:cNvGrpSpPr>
              <a:grpSpLocks/>
            </p:cNvGrpSpPr>
            <p:nvPr/>
          </p:nvGrpSpPr>
          <p:grpSpPr bwMode="auto">
            <a:xfrm>
              <a:off x="3559175" y="2068836"/>
              <a:ext cx="369888" cy="179388"/>
              <a:chOff x="5914885" y="3316654"/>
              <a:chExt cx="370412" cy="180000"/>
            </a:xfrm>
          </p:grpSpPr>
          <p:sp>
            <p:nvSpPr>
              <p:cNvPr id="51" name="타원 50"/>
              <p:cNvSpPr/>
              <p:nvPr/>
            </p:nvSpPr>
            <p:spPr>
              <a:xfrm>
                <a:off x="5914885" y="3316654"/>
                <a:ext cx="179642" cy="180000"/>
              </a:xfrm>
              <a:prstGeom prst="ellipse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b="1"/>
              </a:p>
            </p:txBody>
          </p:sp>
          <p:cxnSp>
            <p:nvCxnSpPr>
              <p:cNvPr id="52" name="직선 화살표 연결선 51"/>
              <p:cNvCxnSpPr>
                <a:stCxn id="51" idx="6"/>
              </p:cNvCxnSpPr>
              <p:nvPr/>
            </p:nvCxnSpPr>
            <p:spPr>
              <a:xfrm flipV="1">
                <a:off x="6094527" y="3402671"/>
                <a:ext cx="190770" cy="4779"/>
              </a:xfrm>
              <a:prstGeom prst="straightConnector1">
                <a:avLst/>
              </a:prstGeom>
              <a:ln w="9525">
                <a:solidFill>
                  <a:schemeClr val="accent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548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48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작성 원칙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875463" y="1484784"/>
            <a:ext cx="7152921" cy="4825116"/>
            <a:chOff x="875463" y="1484784"/>
            <a:chExt cx="7152921" cy="4825116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875463" y="1743695"/>
              <a:ext cx="6000793" cy="800089"/>
            </a:xfrm>
            <a:prstGeom prst="roundRect">
              <a:avLst/>
            </a:prstGeom>
            <a:gradFill rotWithShape="0">
              <a:gsLst>
                <a:gs pos="0">
                  <a:srgbClr val="D9D9D9"/>
                </a:gs>
                <a:gs pos="50000">
                  <a:srgbClr val="FFFFFF"/>
                </a:gs>
                <a:gs pos="100000">
                  <a:srgbClr val="D9D9D9"/>
                </a:gs>
              </a:gsLst>
              <a:lin ang="16200000" scaled="1"/>
            </a:gradFill>
            <a:ln w="28575">
              <a:solidFill>
                <a:schemeClr val="accent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flat" dir="t"/>
            </a:scene3d>
            <a:sp3d z="190500" extrusionH="12700" prstMaterial="plastic">
              <a:bevelT/>
            </a:sp3d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모서리가 둥근 직사각형 8"/>
            <p:cNvSpPr/>
            <p:nvPr/>
          </p:nvSpPr>
          <p:spPr>
            <a:xfrm>
              <a:off x="1375530" y="1484784"/>
              <a:ext cx="4767346" cy="428629"/>
            </a:xfrm>
            <a:prstGeom prst="roundRect">
              <a:avLst>
                <a:gd name="adj" fmla="val 50000"/>
              </a:avLst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모서리가 둥근 직사각형 6"/>
            <p:cNvSpPr/>
            <p:nvPr/>
          </p:nvSpPr>
          <p:spPr bwMode="gray">
            <a:xfrm>
              <a:off x="1518405" y="1505708"/>
              <a:ext cx="4429157" cy="386781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4441" tIns="0" rIns="164441" bIns="0" spcCol="1270"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ko-KR" altLang="en-US">
                  <a:solidFill>
                    <a:srgbClr val="FFFFFF"/>
                  </a:solidFill>
                </a:rPr>
                <a:t>연구노트의 사용자</a:t>
              </a: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1187624" y="2942459"/>
              <a:ext cx="6000793" cy="828911"/>
            </a:xfrm>
            <a:prstGeom prst="roundRect">
              <a:avLst/>
            </a:prstGeom>
            <a:gradFill rotWithShape="0">
              <a:gsLst>
                <a:gs pos="0">
                  <a:srgbClr val="D9D9D9"/>
                </a:gs>
                <a:gs pos="50000">
                  <a:srgbClr val="FFFFFF"/>
                </a:gs>
                <a:gs pos="100000">
                  <a:srgbClr val="D9D9D9"/>
                </a:gs>
              </a:gsLst>
              <a:lin ang="16200000" scaled="1"/>
            </a:gradFill>
            <a:ln w="28575">
              <a:solidFill>
                <a:schemeClr val="accent3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flat" dir="t"/>
            </a:scene3d>
            <a:sp3d z="190500" extrusionH="12700" prstMaterial="plastic">
              <a:bevelT/>
            </a:sp3d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모서리가 둥근 직사각형 11"/>
            <p:cNvSpPr/>
            <p:nvPr/>
          </p:nvSpPr>
          <p:spPr bwMode="invGray">
            <a:xfrm>
              <a:off x="1687691" y="2694670"/>
              <a:ext cx="4767346" cy="428629"/>
            </a:xfrm>
            <a:prstGeom prst="roundRect">
              <a:avLst>
                <a:gd name="adj" fmla="val 50000"/>
              </a:avLst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모서리가 둥근 직사각형 10"/>
            <p:cNvSpPr/>
            <p:nvPr/>
          </p:nvSpPr>
          <p:spPr bwMode="gray">
            <a:xfrm>
              <a:off x="1830566" y="2715594"/>
              <a:ext cx="4429157" cy="386781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4441" tIns="0" rIns="164441" bIns="0" spcCol="1270"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ko-KR" altLang="en-US" dirty="0">
                  <a:solidFill>
                    <a:srgbClr val="FFFFFF"/>
                  </a:solidFill>
                </a:rPr>
                <a:t>연구노트의 내용</a:t>
              </a:r>
              <a:endParaRPr lang="en-US" altLang="ko-KR" dirty="0">
                <a:solidFill>
                  <a:srgbClr val="FFFFFF"/>
                </a:solidFill>
              </a:endParaRPr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1523535" y="4090203"/>
              <a:ext cx="6000793" cy="1060149"/>
            </a:xfrm>
            <a:prstGeom prst="roundRect">
              <a:avLst/>
            </a:prstGeom>
            <a:gradFill rotWithShape="0">
              <a:gsLst>
                <a:gs pos="0">
                  <a:srgbClr val="D9D9D9"/>
                </a:gs>
                <a:gs pos="50000">
                  <a:srgbClr val="FFFFFF"/>
                </a:gs>
                <a:gs pos="100000">
                  <a:srgbClr val="D9D9D9"/>
                </a:gs>
              </a:gsLst>
              <a:lin ang="16200000" scaled="1"/>
            </a:gradFill>
            <a:ln w="28575">
              <a:solidFill>
                <a:schemeClr val="accent4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flat" dir="t"/>
            </a:scene3d>
            <a:sp3d z="190500" extrusionH="12700" prstMaterial="plastic">
              <a:bevelT/>
            </a:sp3d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모서리가 둥근 직사각형 14"/>
            <p:cNvSpPr/>
            <p:nvPr/>
          </p:nvSpPr>
          <p:spPr>
            <a:xfrm>
              <a:off x="2035177" y="3918806"/>
              <a:ext cx="4767346" cy="428629"/>
            </a:xfrm>
            <a:prstGeom prst="roundRect">
              <a:avLst>
                <a:gd name="adj" fmla="val 50000"/>
              </a:avLst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모서리가 둥근 직사각형 14"/>
            <p:cNvSpPr/>
            <p:nvPr/>
          </p:nvSpPr>
          <p:spPr bwMode="gray">
            <a:xfrm>
              <a:off x="2178052" y="3939730"/>
              <a:ext cx="4429157" cy="386781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4441" tIns="0" rIns="164441" bIns="0" spcCol="1270"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ko-KR" altLang="en-US" dirty="0">
                  <a:solidFill>
                    <a:srgbClr val="FFFFFF"/>
                  </a:solidFill>
                </a:rPr>
                <a:t>매일의 연구활동을 기록</a:t>
              </a:r>
              <a:endParaRPr lang="en-US" altLang="ko-KR" dirty="0">
                <a:solidFill>
                  <a:srgbClr val="FFFFFF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089800" y="1984859"/>
              <a:ext cx="5643562" cy="6429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13207" tIns="17780" rIns="99568" bIns="17780" spcCol="1270"/>
            <a:lstStyle/>
            <a:p>
              <a:pPr fontAlgn="auto"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altLang="ko-KR" sz="1400" b="0" dirty="0">
                  <a:latin typeface="+mn-ea"/>
                </a:rPr>
                <a:t> </a:t>
              </a:r>
              <a:r>
                <a:rPr lang="ko-KR" altLang="en-US" sz="1400" b="0" dirty="0">
                  <a:latin typeface="+mn-ea"/>
                </a:rPr>
                <a:t>가능하면 </a:t>
              </a:r>
              <a:r>
                <a:rPr lang="en-US" altLang="ko-KR" sz="1400" b="0" dirty="0">
                  <a:latin typeface="+mn-ea"/>
                </a:rPr>
                <a:t>1</a:t>
              </a:r>
              <a:r>
                <a:rPr lang="ko-KR" altLang="en-US" sz="1400" b="0" dirty="0">
                  <a:latin typeface="+mn-ea"/>
                </a:rPr>
                <a:t>인이 </a:t>
              </a:r>
              <a:r>
                <a:rPr lang="ko-KR" altLang="en-US" sz="1400" b="0" dirty="0" smtClean="0">
                  <a:latin typeface="+mn-ea"/>
                </a:rPr>
                <a:t>각각 자기 </a:t>
              </a:r>
              <a:r>
                <a:rPr lang="ko-KR" altLang="en-US" sz="1400" b="0" dirty="0">
                  <a:latin typeface="+mn-ea"/>
                </a:rPr>
                <a:t>연구노트 작성</a:t>
              </a:r>
              <a:endParaRPr lang="en-US" altLang="ko-KR" sz="1400" b="0" dirty="0">
                <a:latin typeface="+mn-ea"/>
              </a:endParaRPr>
            </a:p>
            <a:p>
              <a:pPr fontAlgn="auto"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ko-KR" altLang="en-US" sz="1400" b="0" dirty="0">
                  <a:latin typeface="+mn-ea"/>
                </a:rPr>
                <a:t> 단일 프로젝트만을 기재하는 것이 </a:t>
              </a:r>
              <a:r>
                <a:rPr lang="ko-KR" altLang="en-US" sz="1400" b="0" dirty="0" err="1">
                  <a:latin typeface="+mn-ea"/>
                </a:rPr>
                <a:t>바람직</a:t>
              </a:r>
              <a:endParaRPr lang="en-US" altLang="ko-KR" sz="1400" b="0" dirty="0">
                <a:latin typeface="+mn-ea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401961" y="3266173"/>
              <a:ext cx="5429250" cy="571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13207" tIns="17780" rIns="99568" bIns="17780" spcCol="1270"/>
            <a:lstStyle/>
            <a:p>
              <a:pPr marL="114300" lvl="1" indent="-114300" defTabSz="622300">
                <a:lnSpc>
                  <a:spcPct val="90000"/>
                </a:lnSpc>
                <a:spcAft>
                  <a:spcPct val="20000"/>
                </a:spcAft>
                <a:buFontTx/>
                <a:buChar char="••"/>
                <a:defRPr/>
              </a:pPr>
              <a:r>
                <a:rPr lang="ko-KR" altLang="en-US" sz="1400" b="0" dirty="0"/>
                <a:t>제</a:t>
              </a:r>
              <a:r>
                <a:rPr lang="en-US" altLang="ko-KR" sz="1400" b="0" dirty="0"/>
                <a:t>3</a:t>
              </a:r>
              <a:r>
                <a:rPr lang="ko-KR" altLang="en-US" sz="1400" b="0" dirty="0"/>
                <a:t>자가 실시 가능하도록 구체적이고</a:t>
              </a:r>
              <a:r>
                <a:rPr lang="en-US" altLang="ko-KR" sz="1400" b="0" dirty="0"/>
                <a:t>, </a:t>
              </a:r>
              <a:r>
                <a:rPr lang="ko-KR" altLang="en-US" sz="1400" b="0" dirty="0"/>
                <a:t>상세하게 실험 데이터를</a:t>
              </a:r>
              <a:r>
                <a:rPr lang="en-US" altLang="ko-KR" sz="1400" b="0" dirty="0"/>
                <a:t> </a:t>
              </a:r>
              <a:r>
                <a:rPr lang="ko-KR" altLang="en-US" sz="1400" b="0" dirty="0"/>
                <a:t>기술하고 발명의 착상</a:t>
              </a:r>
              <a:r>
                <a:rPr lang="en-US" altLang="ko-KR" sz="1400" b="0" dirty="0"/>
                <a:t>, </a:t>
              </a:r>
              <a:r>
                <a:rPr lang="ko-KR" altLang="en-US" sz="1400" b="0" dirty="0"/>
                <a:t>착상의 실행을 위한 연구계획 등도 포함</a:t>
              </a:r>
              <a:endParaRPr lang="ko-KR" sz="1400" b="0" dirty="0">
                <a:latin typeface="+mn-ea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737872" y="4418862"/>
              <a:ext cx="5429250" cy="9286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13207" tIns="20320" rIns="113792" bIns="20320" spcCol="1270"/>
            <a:lstStyle/>
            <a:p>
              <a:pPr fontAlgn="auto"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altLang="ko-KR" sz="1400" b="0" dirty="0" smtClean="0"/>
                <a:t> </a:t>
              </a:r>
              <a:r>
                <a:rPr lang="ko-KR" altLang="en-US" sz="1400" b="0" dirty="0"/>
                <a:t>주석</a:t>
              </a:r>
              <a:r>
                <a:rPr lang="en-US" altLang="ko-KR" sz="1400" b="0" dirty="0"/>
                <a:t>, </a:t>
              </a:r>
              <a:r>
                <a:rPr lang="ko-KR" altLang="en-US" sz="1400" b="0" dirty="0"/>
                <a:t>도면</a:t>
              </a:r>
              <a:r>
                <a:rPr lang="en-US" altLang="ko-KR" sz="1400" b="0" dirty="0"/>
                <a:t>, </a:t>
              </a:r>
              <a:r>
                <a:rPr lang="ko-KR" altLang="en-US" sz="1400" b="0" dirty="0"/>
                <a:t>공식</a:t>
              </a:r>
              <a:r>
                <a:rPr lang="en-US" altLang="ko-KR" sz="1400" b="0" dirty="0"/>
                <a:t>, </a:t>
              </a:r>
              <a:r>
                <a:rPr lang="ko-KR" altLang="en-US" sz="1400" b="0" dirty="0"/>
                <a:t>규모</a:t>
              </a:r>
              <a:r>
                <a:rPr lang="en-US" altLang="ko-KR" sz="1400" b="0" dirty="0"/>
                <a:t>, </a:t>
              </a:r>
              <a:r>
                <a:rPr lang="ko-KR" altLang="en-US" sz="1400" b="0" dirty="0"/>
                <a:t>실험결과 등을 포함하여 연구진행 및 </a:t>
              </a:r>
              <a:endParaRPr lang="en-US" altLang="ko-KR" sz="1400" b="0" dirty="0"/>
            </a:p>
            <a:p>
              <a:pPr fontAlgn="auto">
                <a:spcAft>
                  <a:spcPts val="0"/>
                </a:spcAft>
                <a:defRPr/>
              </a:pPr>
              <a:r>
                <a:rPr lang="en-US" altLang="ko-KR" sz="1400" b="0" dirty="0"/>
                <a:t>  </a:t>
              </a:r>
              <a:r>
                <a:rPr lang="ko-KR" altLang="en-US" sz="1400" b="0" dirty="0"/>
                <a:t>활동에  대한 사실을 기록</a:t>
              </a:r>
              <a:r>
                <a:rPr lang="en-US" altLang="ko-KR" sz="1400" b="0" dirty="0" smtClean="0"/>
                <a:t>.</a:t>
              </a:r>
            </a:p>
            <a:p>
              <a:pPr fontAlgn="auto"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altLang="ko-KR" sz="1400" b="0" dirty="0" smtClean="0"/>
                <a:t> </a:t>
              </a:r>
              <a:r>
                <a:rPr lang="ko-KR" altLang="en-US" sz="1400" b="0" dirty="0" smtClean="0"/>
                <a:t>메모했다가 노트에 옮기는 것보다 바로 연구노트에 기재할 것</a:t>
              </a:r>
              <a:r>
                <a:rPr lang="en-US" altLang="ko-KR" sz="1400" b="0" dirty="0" smtClean="0"/>
                <a:t>.</a:t>
              </a:r>
            </a:p>
            <a:p>
              <a:pPr fontAlgn="auto">
                <a:spcAft>
                  <a:spcPts val="0"/>
                </a:spcAft>
                <a:defRPr/>
              </a:pPr>
              <a:endParaRPr lang="ko-KR" altLang="en-US" sz="1400" b="0" dirty="0"/>
            </a:p>
          </p:txBody>
        </p:sp>
        <p:sp>
          <p:nvSpPr>
            <p:cNvPr id="21" name="직사각형 20"/>
            <p:cNvSpPr/>
            <p:nvPr/>
          </p:nvSpPr>
          <p:spPr bwMode="gray">
            <a:xfrm>
              <a:off x="2027591" y="5325015"/>
              <a:ext cx="6000793" cy="984885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50000">
                  <a:srgbClr val="FFFFFF"/>
                </a:gs>
                <a:gs pos="100000">
                  <a:srgbClr val="D9D9D9"/>
                </a:gs>
              </a:gsLst>
              <a:lin ang="16200000" scaled="1"/>
            </a:gradFill>
            <a:ln w="34925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ctr" latinLnBrk="0">
                <a:defRPr/>
              </a:pPr>
              <a:r>
                <a:rPr lang="ko-KR" altLang="en-US" b="1" dirty="0" smtClean="0">
                  <a:latin typeface="+mn-ea"/>
                  <a:ea typeface="+mn-ea"/>
                </a:rPr>
                <a:t>연속 기재의 원칙</a:t>
              </a:r>
              <a:endParaRPr lang="en-US" altLang="ko-KR" b="1" dirty="0" smtClean="0">
                <a:latin typeface="+mn-ea"/>
                <a:ea typeface="+mn-ea"/>
              </a:endParaRPr>
            </a:p>
            <a:p>
              <a:pPr algn="ctr" latinLnBrk="0">
                <a:defRPr/>
              </a:pPr>
              <a:endParaRPr lang="en-US" altLang="ko-KR" sz="800" b="1" dirty="0" smtClean="0">
                <a:latin typeface="+mn-ea"/>
                <a:ea typeface="+mn-ea"/>
              </a:endParaRPr>
            </a:p>
            <a:p>
              <a:pPr algn="ctr" latinLnBrk="0">
                <a:defRPr/>
              </a:pPr>
              <a:r>
                <a:rPr lang="ko-KR" altLang="en-US" sz="1600" b="1" dirty="0" smtClean="0">
                  <a:latin typeface="+mn-ea"/>
                  <a:ea typeface="+mn-ea"/>
                </a:rPr>
                <a:t>발명을 </a:t>
              </a:r>
              <a:r>
                <a:rPr lang="ko-KR" altLang="en-US" sz="1600" b="1" dirty="0">
                  <a:latin typeface="+mn-ea"/>
                  <a:ea typeface="+mn-ea"/>
                </a:rPr>
                <a:t>완성시키기 위한 일련의 행동이 특정기간 동안</a:t>
              </a:r>
              <a:r>
                <a:rPr lang="en-US" altLang="ko-KR" sz="1600" b="1" dirty="0">
                  <a:latin typeface="+mn-ea"/>
                  <a:ea typeface="+mn-ea"/>
                </a:rPr>
                <a:t> </a:t>
              </a:r>
              <a:r>
                <a:rPr lang="ko-KR" altLang="en-US" sz="1600" b="1" dirty="0">
                  <a:latin typeface="+mn-ea"/>
                  <a:ea typeface="+mn-ea"/>
                </a:rPr>
                <a:t>계속되었음을 날짜와 사실을 통해 증명해야 함</a:t>
              </a:r>
              <a:r>
                <a:rPr lang="en-US" altLang="ko-KR" sz="1600" b="1" dirty="0">
                  <a:latin typeface="+mn-ea"/>
                  <a:ea typeface="+mn-ea"/>
                </a:rPr>
                <a:t>.</a:t>
              </a:r>
              <a:endParaRPr lang="ko-KR" altLang="en-US" sz="1600" b="1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50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49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980728"/>
            <a:ext cx="8253412" cy="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연구노트 작성요령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내용 개체 틀 1"/>
          <p:cNvSpPr txBox="1">
            <a:spLocks/>
          </p:cNvSpPr>
          <p:nvPr/>
        </p:nvSpPr>
        <p:spPr>
          <a:xfrm>
            <a:off x="611560" y="1524684"/>
            <a:ext cx="8087940" cy="334438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볼펜과 같이 지워지지 않는 필기도구를 이용할 것</a:t>
            </a:r>
            <a:endParaRPr lang="en-US" altLang="ko-KR" sz="16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당일의 기록은 같은 필기구를 사용할 것</a:t>
            </a:r>
            <a:endParaRPr lang="en-US" altLang="ko-KR" sz="16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수정사항 발생시 내용을 확인하기 위해 수정액을 사용하지 말고 줄긋기 후 기록할 것</a:t>
            </a:r>
            <a:r>
              <a:rPr lang="en-US" altLang="ko-KR" sz="1600" b="1" dirty="0" smtClean="0">
                <a:latin typeface="+mn-ea"/>
              </a:rPr>
              <a:t>.</a:t>
            </a:r>
            <a:r>
              <a:rPr lang="ko-KR" altLang="en-US" sz="1600" b="1" dirty="0" smtClean="0">
                <a:latin typeface="+mn-ea"/>
              </a:rPr>
              <a:t> 중요한 내용일 경우 </a:t>
            </a:r>
            <a:r>
              <a:rPr lang="ko-KR" altLang="en-US" sz="1600" b="1" dirty="0" err="1" smtClean="0">
                <a:latin typeface="+mn-ea"/>
              </a:rPr>
              <a:t>확인자의</a:t>
            </a:r>
            <a:r>
              <a:rPr lang="ko-KR" altLang="en-US" sz="1600" b="1" dirty="0" smtClean="0">
                <a:latin typeface="+mn-ea"/>
              </a:rPr>
              <a:t> 서명을 추가로 받을 것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연속페이지의 번호순서대로 기입하고 공백 부분은 크로스 아웃할 것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정기적으로 제</a:t>
            </a:r>
            <a:r>
              <a:rPr lang="en-US" altLang="ko-KR" sz="1600" b="1" dirty="0" smtClean="0">
                <a:latin typeface="+mn-ea"/>
              </a:rPr>
              <a:t>3</a:t>
            </a:r>
            <a:r>
              <a:rPr lang="ko-KR" altLang="en-US" sz="1600" b="1" dirty="0" smtClean="0">
                <a:latin typeface="+mn-ea"/>
              </a:rPr>
              <a:t>자에게 </a:t>
            </a:r>
            <a:r>
              <a:rPr lang="ko-KR" altLang="en-US" sz="1600" b="1" dirty="0" err="1" smtClean="0">
                <a:latin typeface="+mn-ea"/>
              </a:rPr>
              <a:t>기입내용을</a:t>
            </a:r>
            <a:r>
              <a:rPr lang="ko-KR" altLang="en-US" sz="1600" b="1" dirty="0" smtClean="0">
                <a:latin typeface="+mn-ea"/>
              </a:rPr>
              <a:t> 확인시켜 서명을 받을 것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장기에 걸쳐 연구노트를 보존할 필요가 있을 것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+mn-ea"/>
              </a:rPr>
              <a:t>정보유출 방지를 고려해 연구노트의 관리자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관리방법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err="1" smtClean="0">
                <a:latin typeface="+mn-ea"/>
              </a:rPr>
              <a:t>관리장소</a:t>
            </a:r>
            <a:r>
              <a:rPr lang="ko-KR" altLang="en-US" sz="1600" b="1" dirty="0" smtClean="0">
                <a:latin typeface="+mn-ea"/>
              </a:rPr>
              <a:t> 등을 정해둘 것</a:t>
            </a:r>
            <a:r>
              <a:rPr lang="en-US" altLang="ko-KR" sz="1600" b="1" dirty="0" smtClean="0">
                <a:latin typeface="+mn-ea"/>
              </a:rPr>
              <a:t>.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5085184"/>
            <a:ext cx="7947256" cy="894140"/>
          </a:xfrm>
          <a:prstGeom prst="rect">
            <a:avLst/>
          </a:prstGeom>
          <a:solidFill>
            <a:srgbClr val="FFFFFF"/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72000" rIns="144000" bIns="7200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기본적인 기재사항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 ; 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과제명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(Project)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작성일자(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Date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)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실험명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(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Title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)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목적(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Purpose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)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실험방법(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Methods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/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Process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)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실험결과(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Result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)</a:t>
            </a: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서명/일자(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Signature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/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Date</a:t>
            </a:r>
            <a:r>
              <a:rPr kumimoji="0" lang="ko-KR" altLang="ko-KR" sz="1400" b="1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) : 기록자, </a:t>
            </a:r>
            <a:r>
              <a:rPr kumimoji="0" lang="ko-KR" altLang="ko-KR" sz="1400" b="1" i="0" u="none" strike="noStrike" cap="none" normalizeH="0" baseline="0" dirty="0" err="1" smtClean="0">
                <a:ln>
                  <a:noFill/>
                </a:ln>
                <a:effectLst/>
                <a:latin typeface="+mn-ea"/>
              </a:rPr>
              <a:t>점검자</a:t>
            </a:r>
            <a:endParaRPr kumimoji="0" lang="ko-KR" altLang="ko-KR" sz="3600" b="1" i="0" u="none" strike="noStrike" cap="none" normalizeH="0" baseline="0" dirty="0" smtClean="0">
              <a:ln>
                <a:noFill/>
              </a:ln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36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기업의 경영전략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5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grpSp>
        <p:nvGrpSpPr>
          <p:cNvPr id="75" name="그룹 30"/>
          <p:cNvGrpSpPr>
            <a:grpSpLocks/>
          </p:cNvGrpSpPr>
          <p:nvPr/>
        </p:nvGrpSpPr>
        <p:grpSpPr bwMode="auto">
          <a:xfrm>
            <a:off x="219104" y="1210165"/>
            <a:ext cx="8424862" cy="5171163"/>
            <a:chOff x="179512" y="1126485"/>
            <a:chExt cx="8424936" cy="5171344"/>
          </a:xfrm>
        </p:grpSpPr>
        <p:grpSp>
          <p:nvGrpSpPr>
            <p:cNvPr id="76" name="그룹 17"/>
            <p:cNvGrpSpPr>
              <a:grpSpLocks/>
            </p:cNvGrpSpPr>
            <p:nvPr/>
          </p:nvGrpSpPr>
          <p:grpSpPr bwMode="auto">
            <a:xfrm>
              <a:off x="179512" y="1597248"/>
              <a:ext cx="8424936" cy="4700581"/>
              <a:chOff x="107504" y="1453232"/>
              <a:chExt cx="8424936" cy="4700581"/>
            </a:xfrm>
          </p:grpSpPr>
          <p:grpSp>
            <p:nvGrpSpPr>
              <p:cNvPr id="103" name="그룹 13"/>
              <p:cNvGrpSpPr>
                <a:grpSpLocks/>
              </p:cNvGrpSpPr>
              <p:nvPr/>
            </p:nvGrpSpPr>
            <p:grpSpPr bwMode="auto">
              <a:xfrm>
                <a:off x="107504" y="1453232"/>
                <a:ext cx="8424936" cy="4064000"/>
                <a:chOff x="251520" y="1453232"/>
                <a:chExt cx="8424936" cy="4064000"/>
              </a:xfrm>
            </p:grpSpPr>
            <p:graphicFrame>
              <p:nvGraphicFramePr>
                <p:cNvPr id="106" name="다이어그램 105"/>
                <p:cNvGraphicFramePr/>
                <p:nvPr/>
              </p:nvGraphicFramePr>
              <p:xfrm>
                <a:off x="251520" y="1453232"/>
                <a:ext cx="6096000" cy="4064000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" r:lo="rId3" r:qs="rId4" r:cs="rId5"/>
                </a:graphicData>
              </a:graphic>
            </p:graphicFrame>
            <p:sp>
              <p:nvSpPr>
                <p:cNvPr id="107" name="직사각형 106"/>
                <p:cNvSpPr/>
                <p:nvPr/>
              </p:nvSpPr>
              <p:spPr>
                <a:xfrm>
                  <a:off x="5868144" y="1844824"/>
                  <a:ext cx="2808312" cy="50405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492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139700">
                    <a:srgbClr val="00B05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>
                  <a:normAutofit/>
                </a:bodyPr>
                <a:lstStyle/>
                <a:p>
                  <a:pPr algn="ctr">
                    <a:defRPr/>
                  </a:pP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존재 목적</a:t>
                  </a: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이유</a:t>
                  </a: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철학</a:t>
                  </a:r>
                </a:p>
              </p:txBody>
            </p:sp>
            <p:sp>
              <p:nvSpPr>
                <p:cNvPr id="108" name="직사각형 107"/>
                <p:cNvSpPr/>
                <p:nvPr/>
              </p:nvSpPr>
              <p:spPr>
                <a:xfrm>
                  <a:off x="5868144" y="2392085"/>
                  <a:ext cx="2808312" cy="50405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492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139700">
                    <a:srgbClr val="00B05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>
                  <a:normAutofit/>
                </a:bodyPr>
                <a:lstStyle/>
                <a:p>
                  <a:pPr algn="ctr">
                    <a:defRPr/>
                  </a:pP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목표</a:t>
                  </a:r>
                  <a:r>
                    <a:rPr lang="en-US" altLang="ko-KR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중장기적 미래상</a:t>
                  </a:r>
                </a:p>
              </p:txBody>
            </p:sp>
            <p:sp>
              <p:nvSpPr>
                <p:cNvPr id="109" name="직사각형 108"/>
                <p:cNvSpPr/>
                <p:nvPr/>
              </p:nvSpPr>
              <p:spPr>
                <a:xfrm>
                  <a:off x="5868144" y="2939346"/>
                  <a:ext cx="2808312" cy="50405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492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139700">
                    <a:srgbClr val="00B05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>
                  <a:normAutofit/>
                </a:bodyPr>
                <a:lstStyle/>
                <a:p>
                  <a:pPr algn="ctr">
                    <a:defRPr/>
                  </a:pP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비전 달성 위한 행동 방향</a:t>
                  </a:r>
                </a:p>
              </p:txBody>
            </p:sp>
            <p:sp>
              <p:nvSpPr>
                <p:cNvPr id="110" name="직사각형 109"/>
                <p:cNvSpPr/>
                <p:nvPr/>
              </p:nvSpPr>
              <p:spPr>
                <a:xfrm>
                  <a:off x="5868144" y="3486607"/>
                  <a:ext cx="2808312" cy="50405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492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139700">
                    <a:srgbClr val="00B05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>
                  <a:normAutofit/>
                </a:bodyPr>
                <a:lstStyle/>
                <a:p>
                  <a:pPr algn="ctr">
                    <a:defRPr/>
                  </a:pP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전략 달성 위한 추진 방안</a:t>
                  </a:r>
                </a:p>
              </p:txBody>
            </p:sp>
            <p:sp>
              <p:nvSpPr>
                <p:cNvPr id="111" name="직사각형 110"/>
                <p:cNvSpPr/>
                <p:nvPr/>
              </p:nvSpPr>
              <p:spPr>
                <a:xfrm>
                  <a:off x="5868144" y="4033868"/>
                  <a:ext cx="2808312" cy="50405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492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139700">
                    <a:srgbClr val="00B05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>
                  <a:normAutofit/>
                </a:bodyPr>
                <a:lstStyle/>
                <a:p>
                  <a:pPr algn="ctr">
                    <a:defRPr/>
                  </a:pP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구체적인 실행 과제</a:t>
                  </a:r>
                </a:p>
              </p:txBody>
            </p:sp>
            <p:sp>
              <p:nvSpPr>
                <p:cNvPr id="112" name="직사각형 111"/>
                <p:cNvSpPr/>
                <p:nvPr/>
              </p:nvSpPr>
              <p:spPr>
                <a:xfrm>
                  <a:off x="5868144" y="4581128"/>
                  <a:ext cx="2808312" cy="50405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492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139700">
                    <a:srgbClr val="00B05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>
                  <a:normAutofit/>
                </a:bodyPr>
                <a:lstStyle/>
                <a:p>
                  <a:pPr algn="ctr">
                    <a:defRPr/>
                  </a:pPr>
                  <a:r>
                    <a:rPr lang="ko-KR" altLang="en-US" sz="1600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과제별 실행 계획</a:t>
                  </a:r>
                </a:p>
              </p:txBody>
            </p:sp>
          </p:grpSp>
          <p:sp>
            <p:nvSpPr>
              <p:cNvPr id="104" name="직사각형 14"/>
              <p:cNvSpPr>
                <a:spLocks noChangeArrowheads="1"/>
              </p:cNvSpPr>
              <p:nvPr/>
            </p:nvSpPr>
            <p:spPr bwMode="auto">
              <a:xfrm>
                <a:off x="611560" y="5876803"/>
                <a:ext cx="6859630" cy="277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dirty="0">
                    <a:latin typeface="HY견고딕" pitchFamily="18" charset="-127"/>
                    <a:ea typeface="HY견고딕" pitchFamily="18" charset="-127"/>
                  </a:rPr>
                  <a:t>Bayer Corporate Image Film ; </a:t>
                </a:r>
                <a:r>
                  <a:rPr lang="en-US" altLang="ko-KR" sz="1200" dirty="0">
                    <a:latin typeface="HY견고딕" pitchFamily="18" charset="-127"/>
                    <a:ea typeface="HY견고딕" pitchFamily="18" charset="-127"/>
                    <a:hlinkClick r:id="rId7"/>
                  </a:rPr>
                  <a:t>http://www.bayer.com/en/mission---values.aspx</a:t>
                </a:r>
                <a:endParaRPr lang="ko-KR" altLang="en-US" sz="1200" dirty="0"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83568" y="3589467"/>
              <a:ext cx="2016224" cy="203132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glow rad="101600">
                <a:srgbClr val="FF0000">
                  <a:alpha val="40000"/>
                </a:srgbClr>
              </a:glow>
            </a:effectLst>
          </p:spPr>
          <p:txBody>
            <a:bodyPr anchor="ctr" anchorCtr="1">
              <a:spAutoFit/>
            </a:bodyPr>
            <a:lstStyle/>
            <a:p>
              <a:pPr marL="182563" indent="-182563">
                <a:buFont typeface="Wingdings" pitchFamily="2" charset="2"/>
                <a:buChar char="§"/>
                <a:defRPr/>
              </a:pP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전사적 전략</a:t>
              </a:r>
              <a:endParaRPr lang="en-US" altLang="ko-KR" sz="1400" dirty="0">
                <a:latin typeface="HY견고딕" pitchFamily="18" charset="-127"/>
                <a:ea typeface="HY견고딕" pitchFamily="18" charset="-127"/>
              </a:endParaRPr>
            </a:p>
            <a:p>
              <a:pPr marL="182563" indent="-182563">
                <a:buFont typeface="Wingdings" pitchFamily="2" charset="2"/>
                <a:buChar char="§"/>
                <a:defRPr/>
              </a:pP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사업전략</a:t>
              </a:r>
              <a:endParaRPr lang="en-US" altLang="ko-KR" sz="1400" dirty="0">
                <a:latin typeface="HY견고딕" pitchFamily="18" charset="-127"/>
                <a:ea typeface="HY견고딕" pitchFamily="18" charset="-127"/>
              </a:endParaRPr>
            </a:p>
            <a:p>
              <a:pPr marL="182563" indent="-182563">
                <a:buFont typeface="Wingdings" pitchFamily="2" charset="2"/>
                <a:buChar char="§"/>
                <a:defRPr/>
              </a:pP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기능전략</a:t>
              </a:r>
              <a:endParaRPr lang="en-US" altLang="ko-KR" sz="1400" dirty="0">
                <a:latin typeface="HY견고딕" pitchFamily="18" charset="-127"/>
                <a:ea typeface="HY견고딕" pitchFamily="18" charset="-127"/>
              </a:endParaRPr>
            </a:p>
            <a:p>
              <a:pPr marL="182563" indent="-182563">
                <a:buFont typeface="Wingdings" pitchFamily="2" charset="2"/>
                <a:buChar char="§"/>
                <a:defRPr/>
              </a:pP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성장전략             </a:t>
              </a:r>
              <a:r>
                <a:rPr lang="en-US" altLang="ko-KR" sz="1400" dirty="0"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집중화</a:t>
              </a:r>
              <a:r>
                <a:rPr lang="en-US" altLang="ko-KR" sz="1400" dirty="0"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다각화</a:t>
              </a:r>
              <a:r>
                <a:rPr lang="en-US" altLang="ko-KR" sz="1400" dirty="0">
                  <a:latin typeface="HY견고딕" pitchFamily="18" charset="-127"/>
                  <a:ea typeface="HY견고딕" pitchFamily="18" charset="-127"/>
                </a:rPr>
                <a:t>)</a:t>
              </a:r>
            </a:p>
            <a:p>
              <a:pPr marL="182563" indent="-182563">
                <a:buFont typeface="Wingdings" pitchFamily="2" charset="2"/>
                <a:buChar char="§"/>
                <a:defRPr/>
              </a:pP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축소전략</a:t>
              </a:r>
              <a:r>
                <a:rPr lang="en-US" altLang="ko-KR" sz="1400" dirty="0"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영업양도</a:t>
              </a:r>
              <a:r>
                <a:rPr lang="en-US" altLang="ko-KR" sz="1400" dirty="0">
                  <a:latin typeface="HY견고딕" pitchFamily="18" charset="-127"/>
                  <a:ea typeface="HY견고딕" pitchFamily="18" charset="-127"/>
                </a:rPr>
                <a:t>, Restructuring, Downsizing </a:t>
              </a: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등</a:t>
              </a:r>
              <a:r>
                <a:rPr lang="en-US" altLang="ko-KR" sz="1400" dirty="0">
                  <a:latin typeface="HY견고딕" pitchFamily="18" charset="-127"/>
                  <a:ea typeface="HY견고딕" pitchFamily="18" charset="-127"/>
                </a:rPr>
                <a:t>)</a:t>
              </a:r>
            </a:p>
            <a:p>
              <a:pPr marL="182563" indent="-182563">
                <a:buFont typeface="Wingdings" pitchFamily="2" charset="2"/>
                <a:buChar char="§"/>
                <a:defRPr/>
              </a:pPr>
              <a:r>
                <a:rPr lang="ko-KR" altLang="en-US" sz="1400" dirty="0">
                  <a:latin typeface="HY견고딕" pitchFamily="18" charset="-127"/>
                  <a:ea typeface="HY견고딕" pitchFamily="18" charset="-127"/>
                </a:rPr>
                <a:t>전략적 제휴</a:t>
              </a:r>
            </a:p>
          </p:txBody>
        </p:sp>
        <p:sp>
          <p:nvSpPr>
            <p:cNvPr id="93" name="위로 굽은 화살표 92"/>
            <p:cNvSpPr/>
            <p:nvPr/>
          </p:nvSpPr>
          <p:spPr>
            <a:xfrm rot="10800000">
              <a:off x="1763851" y="2956937"/>
              <a:ext cx="936633" cy="503254"/>
            </a:xfrm>
            <a:prstGeom prst="bentUpArrow">
              <a:avLst/>
            </a:prstGeom>
            <a:solidFill>
              <a:srgbClr val="FF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1" name="TextBox 28"/>
            <p:cNvSpPr txBox="1">
              <a:spLocks noChangeArrowheads="1"/>
            </p:cNvSpPr>
            <p:nvPr/>
          </p:nvSpPr>
          <p:spPr bwMode="auto">
            <a:xfrm>
              <a:off x="4788064" y="1126485"/>
              <a:ext cx="3816384" cy="64613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sz="1200">
                  <a:latin typeface="HY견고딕" pitchFamily="18" charset="-127"/>
                  <a:ea typeface="HY견고딕" pitchFamily="18" charset="-127"/>
                </a:rPr>
                <a:t>우리는 어떤 사업을 하고 있는가</a:t>
              </a:r>
              <a:r>
                <a:rPr lang="en-US" altLang="ko-KR" sz="1200"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1200">
                  <a:latin typeface="HY견고딕" pitchFamily="18" charset="-127"/>
                  <a:ea typeface="HY견고딕" pitchFamily="18" charset="-127"/>
                </a:rPr>
                <a:t>우리의 고객은 누구인가</a:t>
              </a:r>
              <a:r>
                <a:rPr lang="en-US" altLang="ko-KR" sz="1200"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1200">
                  <a:latin typeface="HY견고딕" pitchFamily="18" charset="-127"/>
                  <a:ea typeface="HY견고딕" pitchFamily="18" charset="-127"/>
                </a:rPr>
                <a:t>고객에게 어떤 가치를 제공하는가</a:t>
              </a:r>
              <a:r>
                <a:rPr lang="en-US" altLang="ko-KR" sz="1200"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1200">
                  <a:latin typeface="HY견고딕" pitchFamily="18" charset="-127"/>
                  <a:ea typeface="HY견고딕" pitchFamily="18" charset="-127"/>
                </a:rPr>
                <a:t>우리는 앞으로 어떻게 될 것인가</a:t>
              </a:r>
              <a:r>
                <a:rPr lang="en-US" altLang="ko-KR" sz="1200"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1200">
                  <a:latin typeface="HY견고딕" pitchFamily="18" charset="-127"/>
                  <a:ea typeface="HY견고딕" pitchFamily="18" charset="-127"/>
                </a:rPr>
                <a:t>어떻게 되어야 할 것인가</a:t>
              </a:r>
              <a:r>
                <a:rPr lang="en-US" altLang="ko-KR" sz="1200">
                  <a:latin typeface="HY견고딕" pitchFamily="18" charset="-127"/>
                  <a:ea typeface="HY견고딕" pitchFamily="18" charset="-127"/>
                </a:rPr>
                <a:t>. </a:t>
              </a:r>
              <a:endParaRPr lang="ko-KR" altLang="en-US" sz="12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2" name="굽은 화살표 101"/>
            <p:cNvSpPr/>
            <p:nvPr/>
          </p:nvSpPr>
          <p:spPr>
            <a:xfrm>
              <a:off x="4254660" y="1269365"/>
              <a:ext cx="533405" cy="719163"/>
            </a:xfrm>
            <a:prstGeom prst="bentArrow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381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직선 연결선 26"/>
          <p:cNvCxnSpPr/>
          <p:nvPr/>
        </p:nvCxnSpPr>
        <p:spPr>
          <a:xfrm>
            <a:off x="-103867" y="260648"/>
            <a:ext cx="5683979" cy="0"/>
          </a:xfrm>
          <a:prstGeom prst="line">
            <a:avLst/>
          </a:prstGeom>
          <a:ln w="63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142880" y="1899751"/>
            <a:ext cx="8855968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ko-KR" altLang="en-US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4860033" y="90256"/>
            <a:ext cx="4141124" cy="340730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    2018 </a:t>
            </a:r>
            <a:r>
              <a:rPr lang="ko-KR" altLang="en-US" sz="1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연구개발 성과 활용 및 보안 교육</a:t>
            </a:r>
            <a:r>
              <a:rPr lang="en-US" altLang="ko-KR" sz="1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_</a:t>
            </a:r>
            <a:r>
              <a:rPr lang="ko-KR" altLang="en-US" sz="12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산학협력단</a:t>
            </a:r>
            <a:endParaRPr lang="en-US" altLang="ko-KR" sz="1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3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기업의 신 사업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(</a:t>
            </a:r>
            <a:r>
              <a:rPr lang="ko-KR" altLang="en-US" sz="2400" b="1" dirty="0" smtClean="0">
                <a:solidFill>
                  <a:srgbClr val="404040"/>
                </a:solidFill>
              </a:rPr>
              <a:t>제품</a:t>
            </a:r>
            <a:r>
              <a:rPr lang="en-US" altLang="ko-KR" sz="2400" b="1" dirty="0" smtClean="0">
                <a:solidFill>
                  <a:srgbClr val="404040"/>
                </a:solidFill>
              </a:rPr>
              <a:t>) </a:t>
            </a:r>
            <a:r>
              <a:rPr lang="ko-KR" altLang="en-US" sz="2400" b="1" dirty="0" smtClean="0">
                <a:solidFill>
                  <a:srgbClr val="404040"/>
                </a:solidFill>
              </a:rPr>
              <a:t>개발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6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grpSp>
        <p:nvGrpSpPr>
          <p:cNvPr id="7" name="그룹 44"/>
          <p:cNvGrpSpPr>
            <a:grpSpLocks/>
          </p:cNvGrpSpPr>
          <p:nvPr/>
        </p:nvGrpSpPr>
        <p:grpSpPr bwMode="auto">
          <a:xfrm>
            <a:off x="749300" y="1143000"/>
            <a:ext cx="7915275" cy="5256213"/>
            <a:chOff x="823913" y="1143000"/>
            <a:chExt cx="8694737" cy="5256212"/>
          </a:xfrm>
        </p:grpSpPr>
        <p:grpSp>
          <p:nvGrpSpPr>
            <p:cNvPr id="8" name="그룹 26"/>
            <p:cNvGrpSpPr>
              <a:grpSpLocks/>
            </p:cNvGrpSpPr>
            <p:nvPr/>
          </p:nvGrpSpPr>
          <p:grpSpPr bwMode="auto">
            <a:xfrm>
              <a:off x="992188" y="1143000"/>
              <a:ext cx="7993062" cy="3367086"/>
              <a:chOff x="611560" y="1988840"/>
              <a:chExt cx="7992888" cy="3672408"/>
            </a:xfrm>
          </p:grpSpPr>
          <p:sp>
            <p:nvSpPr>
              <p:cNvPr id="32" name="직사각형 3"/>
              <p:cNvSpPr/>
              <p:nvPr/>
            </p:nvSpPr>
            <p:spPr>
              <a:xfrm>
                <a:off x="610692" y="1988840"/>
                <a:ext cx="1656603" cy="72028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0800">
                <a:solidFill>
                  <a:srgbClr val="6E203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기회 탐색</a:t>
                </a:r>
              </a:p>
            </p:txBody>
          </p:sp>
          <p:sp>
            <p:nvSpPr>
              <p:cNvPr id="33" name="직사각형 4"/>
              <p:cNvSpPr/>
              <p:nvPr/>
            </p:nvSpPr>
            <p:spPr>
              <a:xfrm>
                <a:off x="2724168" y="1988840"/>
                <a:ext cx="1654859" cy="72028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0800">
                <a:solidFill>
                  <a:srgbClr val="6E203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기회 포착</a:t>
                </a:r>
              </a:p>
            </p:txBody>
          </p:sp>
          <p:sp>
            <p:nvSpPr>
              <p:cNvPr id="34" name="직사각형 5"/>
              <p:cNvSpPr/>
              <p:nvPr/>
            </p:nvSpPr>
            <p:spPr>
              <a:xfrm>
                <a:off x="4835901" y="1988840"/>
                <a:ext cx="1654858" cy="72028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0800">
                <a:solidFill>
                  <a:srgbClr val="6E203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사업 모델</a:t>
                </a:r>
              </a:p>
            </p:txBody>
          </p:sp>
          <p:sp>
            <p:nvSpPr>
              <p:cNvPr id="35" name="직사각형 6"/>
              <p:cNvSpPr/>
              <p:nvPr/>
            </p:nvSpPr>
            <p:spPr>
              <a:xfrm>
                <a:off x="6947633" y="1988840"/>
                <a:ext cx="1656603" cy="72028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0800">
                <a:solidFill>
                  <a:srgbClr val="6E203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사업 추진</a:t>
                </a:r>
              </a:p>
            </p:txBody>
          </p:sp>
          <p:sp>
            <p:nvSpPr>
              <p:cNvPr id="36" name="오른쪽 화살표 7"/>
              <p:cNvSpPr/>
              <p:nvPr/>
            </p:nvSpPr>
            <p:spPr>
              <a:xfrm>
                <a:off x="2267295" y="2205272"/>
                <a:ext cx="456874" cy="287421"/>
              </a:xfrm>
              <a:prstGeom prst="rightArrow">
                <a:avLst/>
              </a:prstGeom>
              <a:solidFill>
                <a:srgbClr val="00B0F0"/>
              </a:solidFill>
              <a:ln w="349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37" name="오른쪽 화살표 8"/>
              <p:cNvSpPr/>
              <p:nvPr/>
            </p:nvSpPr>
            <p:spPr>
              <a:xfrm>
                <a:off x="4380771" y="2205272"/>
                <a:ext cx="456874" cy="287421"/>
              </a:xfrm>
              <a:prstGeom prst="rightArrow">
                <a:avLst/>
              </a:prstGeom>
              <a:solidFill>
                <a:srgbClr val="00B0F0"/>
              </a:solidFill>
              <a:ln w="349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38" name="오른쪽 화살표 9"/>
              <p:cNvSpPr/>
              <p:nvPr/>
            </p:nvSpPr>
            <p:spPr>
              <a:xfrm>
                <a:off x="6490760" y="2205272"/>
                <a:ext cx="456874" cy="287421"/>
              </a:xfrm>
              <a:prstGeom prst="rightArrow">
                <a:avLst/>
              </a:prstGeom>
              <a:solidFill>
                <a:srgbClr val="00B0F0"/>
              </a:solidFill>
              <a:ln w="349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cxnSp>
            <p:nvCxnSpPr>
              <p:cNvPr id="39" name="꺾인 연결선 16"/>
              <p:cNvCxnSpPr>
                <a:stCxn id="33" idx="2"/>
                <a:endCxn id="39" idx="6"/>
              </p:cNvCxnSpPr>
              <p:nvPr/>
            </p:nvCxnSpPr>
            <p:spPr>
              <a:xfrm rot="5400000">
                <a:off x="5027440" y="2972715"/>
                <a:ext cx="900355" cy="373172"/>
              </a:xfrm>
              <a:prstGeom prst="bentConnector2">
                <a:avLst/>
              </a:prstGeom>
              <a:ln w="3492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꺾인 연결선 18"/>
              <p:cNvCxnSpPr>
                <a:stCxn id="39" idx="2"/>
              </p:cNvCxnSpPr>
              <p:nvPr/>
            </p:nvCxnSpPr>
            <p:spPr>
              <a:xfrm rot="10800000">
                <a:off x="3550726" y="2709124"/>
                <a:ext cx="373172" cy="900355"/>
              </a:xfrm>
              <a:prstGeom prst="bentConnector2">
                <a:avLst/>
              </a:prstGeom>
              <a:ln w="3492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이등변 삼각형 12"/>
              <p:cNvSpPr/>
              <p:nvPr/>
            </p:nvSpPr>
            <p:spPr>
              <a:xfrm>
                <a:off x="3562933" y="3609479"/>
                <a:ext cx="2113476" cy="1691629"/>
              </a:xfrm>
              <a:prstGeom prst="triangle">
                <a:avLst/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42" name="타원 13"/>
              <p:cNvSpPr/>
              <p:nvPr/>
            </p:nvSpPr>
            <p:spPr>
              <a:xfrm>
                <a:off x="3923898" y="3140256"/>
                <a:ext cx="1367133" cy="936715"/>
              </a:xfrm>
              <a:prstGeom prst="ellipse">
                <a:avLst/>
              </a:prstGeom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ln w="47625">
                <a:solidFill>
                  <a:srgbClr val="4113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ko-KR" sz="2000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rPr>
                  <a:t>R&amp;D</a:t>
                </a:r>
                <a:endParaRPr lang="ko-KR" altLang="en-US" sz="2000" dirty="0">
                  <a:solidFill>
                    <a:srgbClr val="FFFF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43" name="모서리가 둥근 직사각형 14"/>
              <p:cNvSpPr/>
              <p:nvPr/>
            </p:nvSpPr>
            <p:spPr>
              <a:xfrm>
                <a:off x="2915986" y="4724533"/>
                <a:ext cx="1367133" cy="936716"/>
              </a:xfrm>
              <a:prstGeom prst="roundRect">
                <a:avLst/>
              </a:prstGeom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ln w="476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1"/>
              <a:lstStyle/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발명가</a:t>
                </a:r>
                <a:endParaRPr lang="en-US" altLang="ko-KR" sz="8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기   업</a:t>
                </a:r>
              </a:p>
            </p:txBody>
          </p:sp>
          <p:sp>
            <p:nvSpPr>
              <p:cNvPr id="44" name="모서리가 둥근 직사각형 15"/>
              <p:cNvSpPr/>
              <p:nvPr/>
            </p:nvSpPr>
            <p:spPr>
              <a:xfrm>
                <a:off x="5003306" y="4724533"/>
                <a:ext cx="1368876" cy="936716"/>
              </a:xfrm>
              <a:prstGeom prst="roundRect">
                <a:avLst/>
              </a:prstGeom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ln w="476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1"/>
              <a:lstStyle/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대   학</a:t>
                </a:r>
                <a:endParaRPr lang="en-US" altLang="ko-KR" sz="8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>
                  <a:defRPr/>
                </a:pPr>
                <a:r>
                  <a:rPr lang="ko-KR" altLang="en-US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연구소</a:t>
                </a:r>
              </a:p>
            </p:txBody>
          </p:sp>
        </p:grpSp>
        <p:grpSp>
          <p:nvGrpSpPr>
            <p:cNvPr id="9" name="그룹 5"/>
            <p:cNvGrpSpPr>
              <a:grpSpLocks/>
            </p:cNvGrpSpPr>
            <p:nvPr/>
          </p:nvGrpSpPr>
          <p:grpSpPr bwMode="auto">
            <a:xfrm>
              <a:off x="849313" y="2151062"/>
              <a:ext cx="2265361" cy="2293938"/>
              <a:chOff x="785818" y="1105129"/>
              <a:chExt cx="7977209" cy="5538581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85818" y="1105129"/>
                <a:ext cx="7572396" cy="55385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643702" y="6143644"/>
                <a:ext cx="2119325" cy="214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1338" y="1989137"/>
              <a:ext cx="715962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4" descr="IMG_000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200" y="4598987"/>
              <a:ext cx="879475" cy="1223963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</p:spPr>
        </p:pic>
        <p:pic>
          <p:nvPicPr>
            <p:cNvPr id="12" name="Picture 5" descr="IMG_000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70075" y="4598987"/>
              <a:ext cx="944563" cy="1223963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</p:spPr>
        </p:pic>
        <p:grpSp>
          <p:nvGrpSpPr>
            <p:cNvPr id="13" name="그룹 6"/>
            <p:cNvGrpSpPr>
              <a:grpSpLocks/>
            </p:cNvGrpSpPr>
            <p:nvPr/>
          </p:nvGrpSpPr>
          <p:grpSpPr bwMode="auto">
            <a:xfrm>
              <a:off x="6775450" y="2016125"/>
              <a:ext cx="2209800" cy="1214437"/>
              <a:chOff x="285750" y="1214422"/>
              <a:chExt cx="8493125" cy="4714909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85750" y="1214422"/>
                <a:ext cx="8493125" cy="4643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7" descr="techhero_specs2007010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429520" y="4643447"/>
                <a:ext cx="1187113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" name="그룹 4"/>
            <p:cNvGrpSpPr>
              <a:grpSpLocks/>
            </p:cNvGrpSpPr>
            <p:nvPr/>
          </p:nvGrpSpPr>
          <p:grpSpPr bwMode="auto">
            <a:xfrm>
              <a:off x="6902450" y="3159125"/>
              <a:ext cx="2082800" cy="1417637"/>
              <a:chOff x="180975" y="1428750"/>
              <a:chExt cx="8677275" cy="4714894"/>
            </a:xfrm>
          </p:grpSpPr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80975" y="1428750"/>
                <a:ext cx="8677275" cy="4643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직사각형 3"/>
              <p:cNvSpPr>
                <a:spLocks noChangeArrowheads="1"/>
              </p:cNvSpPr>
              <p:nvPr/>
            </p:nvSpPr>
            <p:spPr bwMode="auto">
              <a:xfrm>
                <a:off x="7572396" y="3857628"/>
                <a:ext cx="1143008" cy="2286016"/>
              </a:xfrm>
              <a:prstGeom prst="rect">
                <a:avLst/>
              </a:prstGeom>
              <a:solidFill>
                <a:srgbClr val="FFFF00">
                  <a:alpha val="2000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400"/>
              </a:p>
            </p:txBody>
          </p:sp>
        </p:grp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97238" y="4625975"/>
              <a:ext cx="3455987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그림 2" descr="신규사업분석프로세스정리.jpg"/>
            <p:cNvPicPr>
              <a:picLocks noChangeAspect="1"/>
            </p:cNvPicPr>
            <p:nvPr/>
          </p:nvPicPr>
          <p:blipFill>
            <a:blip r:embed="rId11" cstate="print"/>
            <a:srcRect l="2721" t="4753" r="1701" b="6178"/>
            <a:stretch>
              <a:fillRect/>
            </a:stretch>
          </p:blipFill>
          <p:spPr bwMode="auto">
            <a:xfrm>
              <a:off x="6932613" y="4694237"/>
              <a:ext cx="2014537" cy="1344613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" name="직사각형 16"/>
            <p:cNvSpPr/>
            <p:nvPr/>
          </p:nvSpPr>
          <p:spPr>
            <a:xfrm>
              <a:off x="6248969" y="6110287"/>
              <a:ext cx="526637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945369" y="3152775"/>
              <a:ext cx="4200887" cy="3810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800" b="1" dirty="0">
                  <a:solidFill>
                    <a:schemeClr val="tx1"/>
                  </a:solidFill>
                </a:rPr>
                <a:t>사업타당성분석</a:t>
              </a:r>
              <a:r>
                <a:rPr lang="en-US" altLang="ko-KR" sz="1800" b="1" dirty="0">
                  <a:solidFill>
                    <a:schemeClr val="tx1"/>
                  </a:solidFill>
                </a:rPr>
                <a:t>(F/S) &amp; Biz Plan</a:t>
              </a:r>
              <a:endParaRPr lang="ko-KR" altLang="en-US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23913" y="5732462"/>
              <a:ext cx="1991454" cy="58261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200" b="1" dirty="0" err="1">
                  <a:solidFill>
                    <a:schemeClr val="tx1"/>
                  </a:solidFill>
                </a:rPr>
                <a:t>트렌드</a:t>
              </a:r>
              <a:r>
                <a:rPr lang="en-US" altLang="ko-KR" sz="1200" b="1" dirty="0">
                  <a:solidFill>
                    <a:schemeClr val="tx1"/>
                  </a:solidFill>
                </a:rPr>
                <a:t>, </a:t>
              </a:r>
              <a:r>
                <a:rPr lang="ko-KR" altLang="en-US" sz="1200" b="1" dirty="0">
                  <a:solidFill>
                    <a:schemeClr val="tx1"/>
                  </a:solidFill>
                </a:rPr>
                <a:t>패러다임</a:t>
              </a:r>
              <a:r>
                <a:rPr lang="en-US" altLang="ko-KR" sz="1200" b="1" dirty="0">
                  <a:solidFill>
                    <a:schemeClr val="tx1"/>
                  </a:solidFill>
                </a:rPr>
                <a:t>, PM</a:t>
              </a:r>
            </a:p>
            <a:p>
              <a:pPr algn="ctr">
                <a:defRPr/>
              </a:pPr>
              <a:r>
                <a:rPr lang="ko-KR" altLang="en-US" sz="1200" b="1" dirty="0">
                  <a:solidFill>
                    <a:schemeClr val="tx1"/>
                  </a:solidFill>
                </a:rPr>
                <a:t>분석 및 </a:t>
              </a:r>
              <a:r>
                <a:rPr lang="en-US" altLang="ko-KR" sz="1200" b="1" dirty="0">
                  <a:solidFill>
                    <a:schemeClr val="tx1"/>
                  </a:solidFill>
                </a:rPr>
                <a:t>B/S </a:t>
              </a:r>
              <a:r>
                <a:rPr lang="ko-KR" altLang="en-US" sz="1200" b="1" dirty="0">
                  <a:solidFill>
                    <a:schemeClr val="tx1"/>
                  </a:solidFill>
                </a:rPr>
                <a:t>토론</a:t>
              </a:r>
            </a:p>
          </p:txBody>
        </p:sp>
        <p:sp>
          <p:nvSpPr>
            <p:cNvPr id="20" name="타원 19"/>
            <p:cNvSpPr/>
            <p:nvPr/>
          </p:nvSpPr>
          <p:spPr>
            <a:xfrm>
              <a:off x="2393360" y="4046537"/>
              <a:ext cx="1360187" cy="982662"/>
            </a:xfrm>
            <a:prstGeom prst="ellips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dirty="0">
                  <a:solidFill>
                    <a:schemeClr val="tx1"/>
                  </a:solidFill>
                </a:rPr>
                <a:t>Good Item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8447938" y="2933700"/>
              <a:ext cx="1070712" cy="814388"/>
            </a:xfrm>
            <a:prstGeom prst="ellips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800" b="1" dirty="0">
                  <a:solidFill>
                    <a:schemeClr val="tx1"/>
                  </a:solidFill>
                </a:rPr>
                <a:t>실행</a:t>
              </a:r>
            </a:p>
          </p:txBody>
        </p:sp>
        <p:cxnSp>
          <p:nvCxnSpPr>
            <p:cNvPr id="22" name="꺾인 연결선 37"/>
            <p:cNvCxnSpPr>
              <a:stCxn id="19" idx="3"/>
              <a:endCxn id="20" idx="4"/>
            </p:cNvCxnSpPr>
            <p:nvPr/>
          </p:nvCxnSpPr>
          <p:spPr>
            <a:xfrm flipV="1">
              <a:off x="2815367" y="5029199"/>
              <a:ext cx="258087" cy="995363"/>
            </a:xfrm>
            <a:prstGeom prst="bentConnector2">
              <a:avLst/>
            </a:prstGeom>
            <a:ln w="635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꺾인 연결선 41"/>
            <p:cNvCxnSpPr>
              <a:stCxn id="20" idx="0"/>
              <a:endCxn id="18" idx="1"/>
            </p:cNvCxnSpPr>
            <p:nvPr/>
          </p:nvCxnSpPr>
          <p:spPr>
            <a:xfrm rot="5400000" flipH="1" flipV="1">
              <a:off x="3157779" y="3258949"/>
              <a:ext cx="703263" cy="871915"/>
            </a:xfrm>
            <a:prstGeom prst="bentConnector2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오른쪽 화살표 23"/>
            <p:cNvSpPr/>
            <p:nvPr/>
          </p:nvSpPr>
          <p:spPr>
            <a:xfrm>
              <a:off x="8161950" y="3216275"/>
              <a:ext cx="301683" cy="303213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770986" y="4400549"/>
              <a:ext cx="2807567" cy="314325"/>
            </a:xfrm>
            <a:prstGeom prst="rect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1800" b="1" dirty="0">
                  <a:solidFill>
                    <a:schemeClr val="tx1"/>
                  </a:solidFill>
                </a:rPr>
                <a:t>R&amp;D Planning</a:t>
              </a:r>
              <a:endParaRPr lang="ko-KR" altLang="en-US" sz="18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278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신제품 개발 방법론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7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8" name="직사각형 5"/>
          <p:cNvSpPr>
            <a:spLocks noChangeArrowheads="1"/>
          </p:cNvSpPr>
          <p:nvPr/>
        </p:nvSpPr>
        <p:spPr bwMode="auto">
          <a:xfrm>
            <a:off x="684213" y="1556792"/>
            <a:ext cx="460216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71463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기업의 새로운 기회 찾기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&amp;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만들기 방안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시장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산업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경쟁업체 조사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관찰하기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인구통계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라이프 스타일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습관 연구조사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시장의 문제점과 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니즈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필요성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사항 인식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새로운 유행 및 변화나 동향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(Trend)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주시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개인 네트워크 만들기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(cf.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사무관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) 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자문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정보원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타인 소개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기회 제공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외부 활용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–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상업적 연구기관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6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컨설팅기관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주요 사이트 즐겨 찾기 등록 및 관찰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71500" y="1042888"/>
            <a:ext cx="3714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ko-KR" altLang="en-US" sz="1800" dirty="0">
                <a:latin typeface="HY견고딕" panose="02030600000101010101" pitchFamily="18" charset="-127"/>
                <a:ea typeface="HY견고딕" panose="02030600000101010101" pitchFamily="18" charset="-127"/>
              </a:rPr>
              <a:t>  기회 연구 및 조사</a:t>
            </a:r>
          </a:p>
        </p:txBody>
      </p:sp>
      <p:grpSp>
        <p:nvGrpSpPr>
          <p:cNvPr id="10" name="그룹 20"/>
          <p:cNvGrpSpPr>
            <a:grpSpLocks/>
          </p:cNvGrpSpPr>
          <p:nvPr/>
        </p:nvGrpSpPr>
        <p:grpSpPr bwMode="auto">
          <a:xfrm>
            <a:off x="827088" y="2548037"/>
            <a:ext cx="7632700" cy="3860800"/>
            <a:chOff x="827088" y="2000241"/>
            <a:chExt cx="7632700" cy="3861059"/>
          </a:xfrm>
        </p:grpSpPr>
        <p:grpSp>
          <p:nvGrpSpPr>
            <p:cNvPr id="11" name="그룹 22"/>
            <p:cNvGrpSpPr>
              <a:grpSpLocks/>
            </p:cNvGrpSpPr>
            <p:nvPr/>
          </p:nvGrpSpPr>
          <p:grpSpPr bwMode="auto">
            <a:xfrm>
              <a:off x="827088" y="2484452"/>
              <a:ext cx="7632699" cy="3376840"/>
              <a:chOff x="827021" y="1484784"/>
              <a:chExt cx="7633411" cy="3375865"/>
            </a:xfrm>
          </p:grpSpPr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3510155" y="4214501"/>
                <a:ext cx="2348131" cy="646148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marL="182563" indent="-182563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ko-KR" sz="1200" dirty="0" smtClean="0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Market</a:t>
                </a:r>
                <a:r>
                  <a:rPr lang="ko-KR" altLang="en-US" sz="1200" dirty="0" smtClean="0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</a:t>
                </a:r>
                <a:r>
                  <a:rPr lang="en-US" altLang="ko-KR" sz="1200" dirty="0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research.com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ko-KR" sz="1200" dirty="0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Frost &amp; </a:t>
                </a:r>
                <a:r>
                  <a:rPr lang="en-US" altLang="ko-KR" sz="1200" dirty="0" err="1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sullivan</a:t>
                </a:r>
                <a:endParaRPr lang="en-US" altLang="ko-KR" sz="12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ko-KR" sz="1200" dirty="0"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Trendwatching.com …</a:t>
                </a:r>
                <a:endParaRPr lang="ko-KR" altLang="en-US" sz="12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827021" y="3552847"/>
                <a:ext cx="2244934" cy="1006252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72000" bIns="72000" anchor="ctr">
                <a:spAutoFit/>
              </a:bodyPr>
              <a:lstStyle/>
              <a:p>
                <a:pPr algn="ctr">
                  <a:defRPr/>
                </a:pPr>
                <a:r>
                  <a:rPr lang="ko-KR" altLang="en-US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예상치</a:t>
                </a:r>
                <a:r>
                  <a:rPr lang="en-US" altLang="ko-KR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못한 일 찾기</a:t>
                </a:r>
                <a:endParaRPr lang="en-US" altLang="ko-KR" sz="14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>
                  <a:defRPr/>
                </a:pPr>
                <a:r>
                  <a:rPr lang="ko-KR" altLang="en-US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문제</a:t>
                </a:r>
                <a:r>
                  <a:rPr lang="en-US" altLang="ko-KR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애로사항 연구</a:t>
                </a:r>
                <a:endParaRPr lang="en-US" altLang="ko-KR" sz="14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>
                  <a:defRPr/>
                </a:pPr>
                <a:r>
                  <a:rPr lang="ko-KR" altLang="en-US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산업 내 위치 파악하기</a:t>
                </a:r>
                <a:endParaRPr lang="en-US" altLang="ko-KR" sz="14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>
                  <a:defRPr/>
                </a:pPr>
                <a:r>
                  <a:rPr lang="ko-KR" altLang="en-US" sz="1400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과학적 기법 활용하기</a:t>
                </a:r>
              </a:p>
            </p:txBody>
          </p:sp>
          <p:grpSp>
            <p:nvGrpSpPr>
              <p:cNvPr id="15" name="그룹 12"/>
              <p:cNvGrpSpPr>
                <a:grpSpLocks/>
              </p:cNvGrpSpPr>
              <p:nvPr/>
            </p:nvGrpSpPr>
            <p:grpSpPr bwMode="auto">
              <a:xfrm>
                <a:off x="5796359" y="1484784"/>
                <a:ext cx="2664073" cy="3312379"/>
                <a:chOff x="5796359" y="1268760"/>
                <a:chExt cx="2664073" cy="3312379"/>
              </a:xfrm>
            </p:grpSpPr>
            <p:sp>
              <p:nvSpPr>
                <p:cNvPr id="20" name="이등변 삼각형 19"/>
                <p:cNvSpPr/>
                <p:nvPr/>
              </p:nvSpPr>
              <p:spPr>
                <a:xfrm>
                  <a:off x="6137704" y="3132080"/>
                  <a:ext cx="2003612" cy="1449067"/>
                </a:xfrm>
                <a:prstGeom prst="triangle">
                  <a:avLst/>
                </a:prstGeom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ko-KR" altLang="en-US" sz="1800" dirty="0">
                      <a:latin typeface="HY견고딕" pitchFamily="18" charset="-127"/>
                      <a:ea typeface="HY견고딕" pitchFamily="18" charset="-127"/>
                    </a:rPr>
                    <a:t>전문</a:t>
                  </a:r>
                  <a:endParaRPr lang="en-US" altLang="ko-KR" sz="1800" dirty="0">
                    <a:latin typeface="HY견고딕" pitchFamily="18" charset="-127"/>
                    <a:ea typeface="HY견고딕" pitchFamily="18" charset="-127"/>
                  </a:endParaRPr>
                </a:p>
                <a:p>
                  <a:pPr algn="ctr">
                    <a:defRPr/>
                  </a:pPr>
                  <a:r>
                    <a:rPr lang="ko-KR" altLang="en-US" sz="1800" dirty="0" err="1">
                      <a:latin typeface="HY견고딕" pitchFamily="18" charset="-127"/>
                      <a:ea typeface="HY견고딕" pitchFamily="18" charset="-127"/>
                    </a:rPr>
                    <a:t>마케터</a:t>
                  </a:r>
                  <a:endParaRPr lang="ko-KR" altLang="en-US" sz="1800" dirty="0"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" name="타원 20"/>
                <p:cNvSpPr/>
                <p:nvPr/>
              </p:nvSpPr>
              <p:spPr>
                <a:xfrm>
                  <a:off x="6142467" y="3324126"/>
                  <a:ext cx="1982972" cy="577722"/>
                </a:xfrm>
                <a:prstGeom prst="ellipse">
                  <a:avLst/>
                </a:prstGeom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1"/>
                <a:lstStyle/>
                <a:p>
                  <a:pPr algn="ctr">
                    <a:defRPr/>
                  </a:pPr>
                  <a:r>
                    <a:rPr lang="ko-KR" altLang="en-US" sz="1800" dirty="0">
                      <a:latin typeface="HY견고딕" pitchFamily="18" charset="-127"/>
                      <a:ea typeface="HY견고딕" pitchFamily="18" charset="-127"/>
                    </a:rPr>
                    <a:t>관찰의 힘</a:t>
                  </a:r>
                  <a:r>
                    <a:rPr lang="en-US" altLang="ko-KR" sz="1800" dirty="0"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endParaRPr lang="ko-KR" altLang="en-US" sz="1800" dirty="0"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2" name="아래쪽 화살표 21"/>
                <p:cNvSpPr/>
                <p:nvPr/>
              </p:nvSpPr>
              <p:spPr>
                <a:xfrm>
                  <a:off x="6815630" y="2938448"/>
                  <a:ext cx="619183" cy="385678"/>
                </a:xfrm>
                <a:prstGeom prst="down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 sz="1800"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3" name="TextBox 1"/>
                <p:cNvSpPr txBox="1">
                  <a:spLocks noChangeArrowheads="1"/>
                </p:cNvSpPr>
                <p:nvPr/>
              </p:nvSpPr>
              <p:spPr bwMode="auto">
                <a:xfrm>
                  <a:off x="5796359" y="1268760"/>
                  <a:ext cx="2664073" cy="864936"/>
                </a:xfrm>
                <a:prstGeom prst="rect">
                  <a:avLst/>
                </a:prstGeom>
                <a:gradFill rotWithShape="0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5400000"/>
                </a:gra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108000" tIns="108000" rIns="108000" bIns="108000" anchor="ctr" anchorCtr="1"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급변하는 경영환경에서 새로운 기회를 찾는 방법 그리고</a:t>
                  </a:r>
                  <a:endParaRPr lang="en-US" altLang="ko-KR" sz="1400">
                    <a:latin typeface="HY견고딕" panose="02030600000101010101" pitchFamily="18" charset="-127"/>
                    <a:ea typeface="HY견고딕" panose="02030600000101010101" pitchFamily="18" charset="-127"/>
                  </a:endParaRPr>
                </a:p>
                <a:p>
                  <a:pPr algn="ctr"/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만드는 방법은 없는가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?</a:t>
                  </a:r>
                  <a:endParaRPr lang="ko-KR" altLang="en-US" sz="1400">
                    <a:latin typeface="HY견고딕" panose="02030600000101010101" pitchFamily="18" charset="-127"/>
                    <a:ea typeface="HY견고딕" panose="02030600000101010101" pitchFamily="18" charset="-127"/>
                  </a:endParaRPr>
                </a:p>
              </p:txBody>
            </p:sp>
            <p:sp>
              <p:nvSpPr>
                <p:cNvPr id="24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5796359" y="2132110"/>
                  <a:ext cx="2664073" cy="864936"/>
                </a:xfrm>
                <a:prstGeom prst="rect">
                  <a:avLst/>
                </a:prstGeom>
                <a:solidFill>
                  <a:srgbClr val="92D05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108000" tIns="108000" rIns="108000" bIns="108000" anchor="ctr" anchorCtr="1">
                  <a:spAutoFit/>
                </a:bodyPr>
                <a:lstStyle>
                  <a:lvl1pPr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algn="ctr"/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인구통계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기술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도시화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세계화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시간단축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친환경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재택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건강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연결성</a:t>
                  </a:r>
                  <a:r>
                    <a:rPr lang="en-US" altLang="ko-KR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, </a:t>
                  </a:r>
                  <a:r>
                    <a:rPr lang="ko-KR" altLang="en-US" sz="1400"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간결함 추구 등</a:t>
                  </a:r>
                </a:p>
              </p:txBody>
            </p:sp>
          </p:grpSp>
          <p:sp>
            <p:nvSpPr>
              <p:cNvPr id="16" name="직사각형 15"/>
              <p:cNvSpPr/>
              <p:nvPr/>
            </p:nvSpPr>
            <p:spPr>
              <a:xfrm>
                <a:off x="3618106" y="3567131"/>
                <a:ext cx="2087757" cy="584071"/>
              </a:xfrm>
              <a:prstGeom prst="rect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pAutoFit/>
              </a:bodyPr>
              <a:lstStyle/>
              <a:p>
                <a:pPr algn="ctr">
                  <a:defRPr/>
                </a:pPr>
                <a:r>
                  <a:rPr lang="en-US" altLang="ko-KR" sz="1600" dirty="0">
                    <a:latin typeface="HY견고딕" pitchFamily="18" charset="-127"/>
                    <a:ea typeface="HY견고딕" pitchFamily="18" charset="-127"/>
                  </a:rPr>
                  <a:t>Finding</a:t>
                </a:r>
                <a:r>
                  <a:rPr lang="ko-KR" altLang="en-US" sz="1600" dirty="0"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1600" dirty="0">
                    <a:latin typeface="HY견고딕" pitchFamily="18" charset="-127"/>
                    <a:ea typeface="HY견고딕" pitchFamily="18" charset="-127"/>
                  </a:rPr>
                  <a:t>Opportunity</a:t>
                </a:r>
                <a:endParaRPr lang="ko-KR" altLang="en-US" sz="1600" dirty="0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7" name="왼쪽 화살표 16"/>
              <p:cNvSpPr/>
              <p:nvPr/>
            </p:nvSpPr>
            <p:spPr>
              <a:xfrm>
                <a:off x="5694750" y="3684580"/>
                <a:ext cx="431840" cy="288861"/>
              </a:xfrm>
              <a:prstGeom prst="leftArrow">
                <a:avLst/>
              </a:prstGeom>
              <a:solidFill>
                <a:srgbClr val="FF0000"/>
              </a:solidFill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cxnSp>
            <p:nvCxnSpPr>
              <p:cNvPr id="19" name="꺾인 연결선 18"/>
              <p:cNvCxnSpPr>
                <a:stCxn id="13" idx="0"/>
                <a:endCxn id="16" idx="2"/>
              </p:cNvCxnSpPr>
              <p:nvPr/>
            </p:nvCxnSpPr>
            <p:spPr>
              <a:xfrm rot="16200000" flipV="1">
                <a:off x="4641356" y="4171036"/>
                <a:ext cx="63486" cy="23815"/>
              </a:xfrm>
              <a:prstGeom prst="bentConnector3">
                <a:avLst>
                  <a:gd name="adj1" fmla="val 50000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모서리가 둥근 직사각형 11"/>
            <p:cNvSpPr/>
            <p:nvPr/>
          </p:nvSpPr>
          <p:spPr>
            <a:xfrm>
              <a:off x="5795963" y="2000241"/>
              <a:ext cx="2663825" cy="412778"/>
            </a:xfrm>
            <a:prstGeom prst="roundRect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bIns="144000" anchor="ctr"/>
            <a:lstStyle/>
            <a:p>
              <a:pPr algn="ctr">
                <a:defRPr/>
              </a:pPr>
              <a:r>
                <a:rPr lang="ko-KR" altLang="en-US" sz="160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기업의 신 사업 필요</a:t>
              </a:r>
            </a:p>
          </p:txBody>
        </p:sp>
      </p:grpSp>
      <p:sp>
        <p:nvSpPr>
          <p:cNvPr id="25" name="오른쪽 화살표 24"/>
          <p:cNvSpPr/>
          <p:nvPr/>
        </p:nvSpPr>
        <p:spPr>
          <a:xfrm>
            <a:off x="3071813" y="5262662"/>
            <a:ext cx="571500" cy="285750"/>
          </a:xfrm>
          <a:prstGeom prst="rightArrow">
            <a:avLst/>
          </a:prstGeom>
          <a:solidFill>
            <a:srgbClr val="FF000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902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 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8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6088" y="1227931"/>
            <a:ext cx="8253412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ko-KR" altLang="en-US" sz="2400" dirty="0">
                <a:latin typeface="HY견고딕" pitchFamily="18" charset="-127"/>
                <a:ea typeface="HY견고딕" pitchFamily="18" charset="-127"/>
              </a:rPr>
              <a:t>연구개발의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정의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ko-KR" sz="900" dirty="0">
              <a:latin typeface="HY견고딕" pitchFamily="18" charset="-127"/>
              <a:ea typeface="HY견고딕" pitchFamily="18" charset="-127"/>
            </a:endParaRPr>
          </a:p>
          <a:p>
            <a:pPr marL="742950" lvl="1" indent="-285750">
              <a:spcBef>
                <a:spcPct val="20000"/>
              </a:spcBef>
              <a:buSzPct val="80000"/>
              <a:buFontTx/>
              <a:buChar char="–"/>
            </a:pPr>
            <a:r>
              <a:rPr lang="ko-KR" altLang="en-US" dirty="0" err="1">
                <a:latin typeface="HY견고딕" pitchFamily="18" charset="-127"/>
                <a:ea typeface="HY견고딕" pitchFamily="18" charset="-127"/>
              </a:rPr>
              <a:t>헤엘</a:t>
            </a:r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dirty="0" err="1">
                <a:latin typeface="HY견고딕" pitchFamily="18" charset="-127"/>
                <a:ea typeface="HY견고딕" pitchFamily="18" charset="-127"/>
              </a:rPr>
              <a:t>Heyel</a:t>
            </a:r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, 1959)</a:t>
            </a:r>
          </a:p>
          <a:p>
            <a:pPr marL="1143000" lvl="2" indent="-228600">
              <a:spcBef>
                <a:spcPct val="20000"/>
              </a:spcBef>
              <a:buSzPct val="80000"/>
              <a:buFontTx/>
              <a:buChar char="•"/>
            </a:pP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연구란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(Research)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란 다른 누군가가 다루고 있는 것을 다루는 것이지만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다른 누군가가 생각해 내지 못하였던 것을 생각해내는 것 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600" dirty="0" err="1">
                <a:latin typeface="HY견고딕" pitchFamily="18" charset="-127"/>
                <a:ea typeface="HY견고딕" pitchFamily="18" charset="-127"/>
              </a:rPr>
              <a:t>Heyel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, 1959)</a:t>
            </a:r>
          </a:p>
          <a:p>
            <a:pPr marL="742950" lvl="1" indent="-285750">
              <a:spcBef>
                <a:spcPct val="20000"/>
              </a:spcBef>
              <a:buSzPct val="80000"/>
              <a:buFontTx/>
              <a:buChar char="–"/>
            </a:pPr>
            <a:r>
              <a:rPr lang="ko-KR" altLang="en-US" sz="1800" dirty="0" err="1">
                <a:latin typeface="HY견고딕" pitchFamily="18" charset="-127"/>
                <a:ea typeface="HY견고딕" pitchFamily="18" charset="-127"/>
              </a:rPr>
              <a:t>헤르쯔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(Hertz, 1950)</a:t>
            </a:r>
          </a:p>
          <a:p>
            <a:pPr marL="1143000" lvl="2" indent="-228600">
              <a:spcBef>
                <a:spcPct val="20000"/>
              </a:spcBef>
              <a:buSzPct val="80000"/>
              <a:buFontTx/>
              <a:buChar char="•"/>
            </a:pP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연구란 쉽게 해결책을 얻을 수 없는 문제에 인간의 지능을 조직적으로 적용 하는 것</a:t>
            </a:r>
            <a:endParaRPr lang="en-US" altLang="ko-KR" sz="1600" dirty="0">
              <a:latin typeface="HY견고딕" pitchFamily="18" charset="-127"/>
              <a:ea typeface="HY견고딕" pitchFamily="18" charset="-127"/>
            </a:endParaRPr>
          </a:p>
          <a:p>
            <a:pPr marL="742950" lvl="1" indent="-285750">
              <a:spcBef>
                <a:spcPct val="20000"/>
              </a:spcBef>
              <a:buSzPct val="80000"/>
              <a:buFontTx/>
              <a:buChar char="–"/>
            </a:pPr>
            <a:r>
              <a:rPr lang="ko-KR" altLang="en-US" sz="1800" dirty="0" err="1">
                <a:latin typeface="HY견고딕" pitchFamily="18" charset="-127"/>
                <a:ea typeface="HY견고딕" pitchFamily="18" charset="-127"/>
              </a:rPr>
              <a:t>잭슨과</a:t>
            </a: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800" dirty="0" err="1">
                <a:latin typeface="HY견고딕" pitchFamily="18" charset="-127"/>
                <a:ea typeface="HY견고딕" pitchFamily="18" charset="-127"/>
              </a:rPr>
              <a:t>스퍼록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(Jackson &amp; Spurlock, 1966)</a:t>
            </a:r>
          </a:p>
          <a:p>
            <a:pPr marL="1143000" lvl="2" indent="-228600">
              <a:spcBef>
                <a:spcPct val="20000"/>
              </a:spcBef>
              <a:buSzPct val="80000"/>
              <a:buFontTx/>
              <a:buChar char="•"/>
            </a:pP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연구란 분석 및 실험에 의하여 새로운 사실을 발견하고 이용함으로써 현재의 지식을 확장하는 것을 목적으로 하여 신중하게 지향하고 조직화 하는 조사</a:t>
            </a: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 marL="1143000" lvl="2" indent="-228600">
              <a:spcBef>
                <a:spcPct val="20000"/>
              </a:spcBef>
              <a:buSzPct val="80000"/>
              <a:buFontTx/>
              <a:buChar char="•"/>
            </a:pPr>
            <a:endParaRPr lang="en-US" altLang="ko-KR" sz="1600" dirty="0">
              <a:latin typeface="HY견고딕" pitchFamily="18" charset="-127"/>
              <a:ea typeface="HY견고딕" pitchFamily="18" charset="-127"/>
            </a:endParaRPr>
          </a:p>
          <a:p>
            <a:pPr marL="742950" lvl="1" indent="-285750">
              <a:spcBef>
                <a:spcPct val="20000"/>
              </a:spcBef>
              <a:buSzPct val="80000"/>
              <a:buFont typeface="Wingdings" pitchFamily="2" charset="2"/>
              <a:buChar char="ü"/>
            </a:pP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연구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(Research)</a:t>
            </a: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는 미지의 진리를 밝혀내는 새로운 지식의 탐구이며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itchFamily="2" charset="2"/>
              <a:buChar char="ü"/>
            </a:pP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개발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(Development)</a:t>
            </a: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이란 이미 알고 있는 지식을 응용하는 것이다</a:t>
            </a:r>
            <a:endParaRPr lang="en-US" altLang="ko-KR" sz="1800" dirty="0">
              <a:latin typeface="HY견고딕" pitchFamily="18" charset="-127"/>
              <a:ea typeface="HY견고딕" pitchFamily="18" charset="-127"/>
            </a:endParaRPr>
          </a:p>
          <a:p>
            <a:pPr marL="742950" lvl="1" indent="-285750">
              <a:spcBef>
                <a:spcPct val="20000"/>
              </a:spcBef>
              <a:buSzPct val="80000"/>
              <a:buFont typeface="Wingdings" pitchFamily="2" charset="2"/>
              <a:buChar char="ü"/>
            </a:pP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연구조직은 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Cost Center, </a:t>
            </a: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개발조직은 </a:t>
            </a:r>
            <a:r>
              <a:rPr lang="en-US" altLang="ko-KR" sz="1800" dirty="0">
                <a:latin typeface="HY견고딕" pitchFamily="18" charset="-127"/>
                <a:ea typeface="HY견고딕" pitchFamily="18" charset="-127"/>
              </a:rPr>
              <a:t>Profit Center</a:t>
            </a:r>
            <a:r>
              <a:rPr lang="ko-KR" altLang="en-US" sz="1800" dirty="0">
                <a:latin typeface="HY견고딕" pitchFamily="18" charset="-127"/>
                <a:ea typeface="HY견고딕" pitchFamily="18" charset="-127"/>
              </a:rPr>
              <a:t>기능을 함</a:t>
            </a:r>
            <a:endParaRPr lang="en-US" altLang="ko-KR" sz="160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69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제목 1"/>
          <p:cNvSpPr>
            <a:spLocks noGrp="1"/>
          </p:cNvSpPr>
          <p:nvPr/>
        </p:nvSpPr>
        <p:spPr>
          <a:xfrm>
            <a:off x="214481" y="212580"/>
            <a:ext cx="8258204" cy="480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rgbClr val="404040"/>
                </a:solidFill>
              </a:rPr>
              <a:t>연구개발 정의 및 유형</a:t>
            </a:r>
            <a:endParaRPr lang="ko-KR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68" name="직선 연결선 67"/>
          <p:cNvCxnSpPr/>
          <p:nvPr/>
        </p:nvCxnSpPr>
        <p:spPr>
          <a:xfrm>
            <a:off x="185821" y="691469"/>
            <a:ext cx="82296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사다리꼴 68"/>
          <p:cNvSpPr/>
          <p:nvPr/>
        </p:nvSpPr>
        <p:spPr>
          <a:xfrm>
            <a:off x="7683973" y="323543"/>
            <a:ext cx="1234480" cy="360040"/>
          </a:xfrm>
          <a:prstGeom prst="trapezoid">
            <a:avLst>
              <a:gd name="adj" fmla="val 6491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548069" y="323543"/>
            <a:ext cx="370384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8274764" y="35780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62C3C1-CB94-4693-B0A4-B9F8B6275F18}" type="slidenum">
              <a:rPr lang="ko-KR" altLang="en-US" sz="1400" smtClean="0">
                <a:solidFill>
                  <a:prstClr val="white"/>
                </a:solidFill>
              </a:rPr>
              <a:pPr/>
              <a:t>9</a:t>
            </a:fld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" y="4286250"/>
            <a:ext cx="8001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b="1" dirty="0">
                <a:latin typeface="+mj-ea"/>
                <a:ea typeface="+mj-ea"/>
              </a:rPr>
              <a:t>R, D &gt; R&amp;D &gt; R&amp;TD &gt; R&amp;BD &gt; C&amp;D &gt; C&amp;BD &gt; P&amp;D &gt; P&amp;BD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42938" y="961564"/>
            <a:ext cx="792956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74638" indent="-274638" algn="just"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latin typeface="+mj-ea"/>
                <a:ea typeface="+mj-ea"/>
              </a:rPr>
              <a:t>R&amp;D</a:t>
            </a:r>
            <a:r>
              <a:rPr lang="ko-KR" altLang="en-US" sz="1400" b="1" dirty="0" smtClean="0">
                <a:latin typeface="+mj-ea"/>
                <a:ea typeface="+mj-ea"/>
              </a:rPr>
              <a:t> </a:t>
            </a:r>
            <a:r>
              <a:rPr lang="ko-KR" altLang="en-US" sz="1400" b="1" dirty="0">
                <a:latin typeface="+mj-ea"/>
                <a:ea typeface="+mj-ea"/>
              </a:rPr>
              <a:t>단계 구분 </a:t>
            </a:r>
            <a:r>
              <a:rPr lang="en-US" altLang="ko-KR" sz="1400" b="1" dirty="0">
                <a:latin typeface="+mj-ea"/>
                <a:ea typeface="+mj-ea"/>
              </a:rPr>
              <a:t>: </a:t>
            </a:r>
            <a:r>
              <a:rPr lang="ko-KR" altLang="en-US" sz="1400" b="1" dirty="0">
                <a:latin typeface="+mj-ea"/>
                <a:ea typeface="+mj-ea"/>
              </a:rPr>
              <a:t>기초 </a:t>
            </a:r>
            <a:r>
              <a:rPr lang="en-US" altLang="ko-KR" sz="1400" b="1" dirty="0">
                <a:latin typeface="+mj-ea"/>
                <a:ea typeface="+mj-ea"/>
              </a:rPr>
              <a:t>– </a:t>
            </a:r>
            <a:r>
              <a:rPr lang="ko-KR" altLang="en-US" sz="1400" b="1" dirty="0">
                <a:latin typeface="+mj-ea"/>
                <a:ea typeface="+mj-ea"/>
              </a:rPr>
              <a:t>응용 </a:t>
            </a:r>
            <a:r>
              <a:rPr lang="en-US" altLang="ko-KR" sz="1400" b="1" dirty="0">
                <a:latin typeface="+mj-ea"/>
                <a:ea typeface="+mj-ea"/>
              </a:rPr>
              <a:t>– </a:t>
            </a:r>
            <a:r>
              <a:rPr lang="ko-KR" altLang="en-US" sz="1400" b="1" dirty="0">
                <a:latin typeface="+mj-ea"/>
                <a:ea typeface="+mj-ea"/>
              </a:rPr>
              <a:t>개발 </a:t>
            </a:r>
            <a:r>
              <a:rPr lang="en-US" altLang="ko-KR" sz="1400" b="1" dirty="0">
                <a:latin typeface="+mj-ea"/>
                <a:ea typeface="+mj-ea"/>
              </a:rPr>
              <a:t>(</a:t>
            </a:r>
            <a:r>
              <a:rPr lang="ko-KR" altLang="en-US" sz="1400" b="1" dirty="0">
                <a:latin typeface="+mj-ea"/>
                <a:ea typeface="+mj-ea"/>
              </a:rPr>
              <a:t>미국 기초연구를 순수</a:t>
            </a:r>
            <a:r>
              <a:rPr lang="en-US" altLang="ko-KR" sz="1400" b="1" dirty="0">
                <a:latin typeface="+mj-ea"/>
                <a:ea typeface="+mj-ea"/>
              </a:rPr>
              <a:t>, </a:t>
            </a:r>
            <a:r>
              <a:rPr lang="ko-KR" altLang="en-US" sz="1400" b="1" dirty="0">
                <a:latin typeface="+mj-ea"/>
                <a:ea typeface="+mj-ea"/>
              </a:rPr>
              <a:t>목적기초로 세분</a:t>
            </a:r>
            <a:r>
              <a:rPr lang="en-US" altLang="ko-KR" sz="1400" b="1" dirty="0">
                <a:latin typeface="+mj-ea"/>
                <a:ea typeface="+mj-ea"/>
              </a:rPr>
              <a:t>, </a:t>
            </a:r>
            <a:r>
              <a:rPr lang="ko-KR" altLang="en-US" sz="1400" b="1" dirty="0">
                <a:latin typeface="+mj-ea"/>
                <a:ea typeface="+mj-ea"/>
              </a:rPr>
              <a:t>목적기초연구는 다시 탐색연구와 선행개발연구로 구분함</a:t>
            </a:r>
            <a:r>
              <a:rPr lang="en-US" altLang="ko-KR" sz="1400" b="1" dirty="0">
                <a:latin typeface="+mj-ea"/>
                <a:ea typeface="+mj-ea"/>
              </a:rPr>
              <a:t>. </a:t>
            </a:r>
            <a:r>
              <a:rPr lang="ko-KR" altLang="en-US" sz="1400" b="1" dirty="0">
                <a:latin typeface="+mj-ea"/>
                <a:ea typeface="+mj-ea"/>
              </a:rPr>
              <a:t>일본 기술개발 포함</a:t>
            </a:r>
            <a:r>
              <a:rPr lang="en-US" altLang="ko-KR" sz="1400" b="1" dirty="0">
                <a:latin typeface="+mj-ea"/>
                <a:ea typeface="+mj-ea"/>
              </a:rPr>
              <a:t>, </a:t>
            </a:r>
            <a:r>
              <a:rPr lang="ko-KR" altLang="en-US" sz="1400" b="1" dirty="0">
                <a:latin typeface="+mj-ea"/>
                <a:ea typeface="+mj-ea"/>
              </a:rPr>
              <a:t>영국 사회과학 포함</a:t>
            </a:r>
            <a:r>
              <a:rPr lang="en-US" altLang="ko-KR" sz="1400" b="1" dirty="0">
                <a:latin typeface="+mj-ea"/>
                <a:ea typeface="+mj-ea"/>
              </a:rPr>
              <a:t>)</a:t>
            </a:r>
          </a:p>
        </p:txBody>
      </p:sp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642938" y="6143625"/>
            <a:ext cx="800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000" b="1"/>
              <a:t>자료 </a:t>
            </a:r>
            <a:r>
              <a:rPr lang="en-US" altLang="ko-KR" sz="1000" b="1"/>
              <a:t>: </a:t>
            </a:r>
            <a:r>
              <a:rPr lang="ko-KR" altLang="en-US" sz="1000" b="1"/>
              <a:t>과학기술부</a:t>
            </a:r>
            <a:r>
              <a:rPr lang="en-US" altLang="ko-KR" sz="1000" b="1"/>
              <a:t>, KISTEP, </a:t>
            </a:r>
            <a:r>
              <a:rPr lang="ko-KR" altLang="en-US" sz="1000" b="1"/>
              <a:t>과학기술연구활동조사보고</a:t>
            </a:r>
            <a:r>
              <a:rPr lang="en-US" altLang="ko-KR" sz="1000" b="1"/>
              <a:t>, 2001, p.478,</a:t>
            </a:r>
            <a:r>
              <a:rPr lang="ko-KR" altLang="en-US" sz="1000" b="1"/>
              <a:t> 홍동희</a:t>
            </a:r>
            <a:r>
              <a:rPr lang="en-US" altLang="ko-KR" sz="1000" b="1"/>
              <a:t>, ISBN 978-89-967489-3-9(PDF), 2016.  </a:t>
            </a:r>
            <a:endParaRPr lang="ko-KR" altLang="en-US" sz="1000" b="1"/>
          </a:p>
        </p:txBody>
      </p:sp>
      <p:sp>
        <p:nvSpPr>
          <p:cNvPr id="10" name="직사각형 9"/>
          <p:cNvSpPr/>
          <p:nvPr/>
        </p:nvSpPr>
        <p:spPr>
          <a:xfrm>
            <a:off x="642938" y="4892675"/>
            <a:ext cx="8001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 algn="just">
              <a:buFont typeface="Wingdings" pitchFamily="2" charset="2"/>
              <a:buChar char="§"/>
              <a:defRPr/>
            </a:pPr>
            <a:r>
              <a:rPr lang="ko-KR" altLang="en-US" sz="1100" b="1" dirty="0">
                <a:latin typeface="+mj-ea"/>
                <a:ea typeface="+mj-ea"/>
              </a:rPr>
              <a:t>기초연구 </a:t>
            </a:r>
            <a:r>
              <a:rPr lang="en-US" altLang="ko-KR" sz="1100" b="1" dirty="0">
                <a:latin typeface="+mj-ea"/>
                <a:ea typeface="+mj-ea"/>
              </a:rPr>
              <a:t>: </a:t>
            </a:r>
            <a:r>
              <a:rPr lang="ko-KR" altLang="en-US" sz="1100" b="1" dirty="0">
                <a:latin typeface="+mj-ea"/>
                <a:ea typeface="+mj-ea"/>
              </a:rPr>
              <a:t>특정 연구목적을 갖지 않음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>
                <a:latin typeface="+mj-ea"/>
                <a:ea typeface="+mj-ea"/>
              </a:rPr>
              <a:t>활용시점 장기적</a:t>
            </a:r>
            <a:r>
              <a:rPr lang="en-US" altLang="ko-KR" sz="1100" b="1" dirty="0">
                <a:latin typeface="+mj-ea"/>
                <a:ea typeface="+mj-ea"/>
              </a:rPr>
              <a:t>(5-10</a:t>
            </a:r>
            <a:r>
              <a:rPr lang="ko-KR" altLang="en-US" sz="1100" b="1" dirty="0">
                <a:latin typeface="+mj-ea"/>
                <a:ea typeface="+mj-ea"/>
              </a:rPr>
              <a:t>년</a:t>
            </a:r>
            <a:r>
              <a:rPr lang="en-US" altLang="ko-KR" sz="1100" b="1" dirty="0">
                <a:latin typeface="+mj-ea"/>
                <a:ea typeface="+mj-ea"/>
              </a:rPr>
              <a:t>), </a:t>
            </a:r>
            <a:r>
              <a:rPr lang="ko-KR" altLang="en-US" sz="1100" b="1" dirty="0">
                <a:latin typeface="+mj-ea"/>
                <a:ea typeface="+mj-ea"/>
              </a:rPr>
              <a:t>불확실성이 큼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>
                <a:latin typeface="+mj-ea"/>
                <a:ea typeface="+mj-ea"/>
              </a:rPr>
              <a:t>성과가 실용화에 반드시 연결되는 것은 아님</a:t>
            </a:r>
            <a:r>
              <a:rPr lang="en-US" altLang="ko-KR" sz="1100" b="1" dirty="0">
                <a:latin typeface="+mj-ea"/>
                <a:ea typeface="+mj-ea"/>
              </a:rPr>
              <a:t>(</a:t>
            </a:r>
            <a:r>
              <a:rPr lang="ko-KR" altLang="en-US" sz="1100" b="1" dirty="0">
                <a:latin typeface="+mj-ea"/>
                <a:ea typeface="+mj-ea"/>
              </a:rPr>
              <a:t>일본</a:t>
            </a:r>
            <a:r>
              <a:rPr lang="en-US" altLang="ko-KR" sz="1100" b="1" dirty="0">
                <a:latin typeface="+mj-ea"/>
                <a:ea typeface="+mj-ea"/>
              </a:rPr>
              <a:t>), </a:t>
            </a:r>
            <a:r>
              <a:rPr lang="ko-KR" altLang="en-US" sz="1100" b="1" dirty="0">
                <a:latin typeface="+mj-ea"/>
                <a:ea typeface="+mj-ea"/>
              </a:rPr>
              <a:t>학계 중심의 정부 주도 추진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>
                <a:latin typeface="+mj-ea"/>
                <a:ea typeface="+mj-ea"/>
              </a:rPr>
              <a:t>순수</a:t>
            </a:r>
            <a:r>
              <a:rPr lang="en-US" altLang="ko-KR" sz="1100" b="1" dirty="0">
                <a:latin typeface="+mj-ea"/>
                <a:ea typeface="+mj-ea"/>
              </a:rPr>
              <a:t>/</a:t>
            </a:r>
            <a:r>
              <a:rPr lang="ko-KR" altLang="en-US" sz="1100" b="1" dirty="0">
                <a:latin typeface="+mj-ea"/>
                <a:ea typeface="+mj-ea"/>
              </a:rPr>
              <a:t>목적기초연구로 구분</a:t>
            </a:r>
            <a:endParaRPr lang="en-US" altLang="ko-KR" sz="1100" b="1" dirty="0">
              <a:latin typeface="+mj-ea"/>
              <a:ea typeface="+mj-ea"/>
            </a:endParaRPr>
          </a:p>
          <a:p>
            <a:pPr marL="180975" indent="-180975" algn="just">
              <a:buFont typeface="Wingdings" pitchFamily="2" charset="2"/>
              <a:buChar char="§"/>
              <a:defRPr/>
            </a:pPr>
            <a:r>
              <a:rPr lang="ko-KR" altLang="en-US" sz="1100" b="1" dirty="0">
                <a:latin typeface="+mj-ea"/>
                <a:ea typeface="+mj-ea"/>
              </a:rPr>
              <a:t>응용 </a:t>
            </a:r>
            <a:r>
              <a:rPr lang="en-US" altLang="ko-KR" sz="1100" b="1" dirty="0">
                <a:latin typeface="+mj-ea"/>
                <a:ea typeface="+mj-ea"/>
              </a:rPr>
              <a:t>: </a:t>
            </a:r>
            <a:r>
              <a:rPr lang="ko-KR" altLang="en-US" sz="1100" b="1" dirty="0">
                <a:latin typeface="+mj-ea"/>
                <a:ea typeface="+mj-ea"/>
              </a:rPr>
              <a:t>기존지식을 토대로 특정한 응용 목적을 가짐</a:t>
            </a:r>
            <a:r>
              <a:rPr lang="en-US" altLang="ko-KR" sz="1100" b="1" dirty="0">
                <a:latin typeface="+mj-ea"/>
                <a:ea typeface="+mj-ea"/>
              </a:rPr>
              <a:t>. </a:t>
            </a:r>
            <a:r>
              <a:rPr lang="ko-KR" altLang="en-US" sz="1100" b="1" dirty="0">
                <a:latin typeface="+mj-ea"/>
                <a:ea typeface="+mj-ea"/>
              </a:rPr>
              <a:t>활용시점 중기적</a:t>
            </a:r>
            <a:r>
              <a:rPr lang="en-US" altLang="ko-KR" sz="1100" b="1" dirty="0">
                <a:latin typeface="+mj-ea"/>
                <a:ea typeface="+mj-ea"/>
              </a:rPr>
              <a:t>(2-5</a:t>
            </a:r>
            <a:r>
              <a:rPr lang="ko-KR" altLang="en-US" sz="1100" b="1" dirty="0">
                <a:latin typeface="+mj-ea"/>
                <a:ea typeface="+mj-ea"/>
              </a:rPr>
              <a:t>년</a:t>
            </a:r>
            <a:r>
              <a:rPr lang="en-US" altLang="ko-KR" sz="1100" b="1" dirty="0">
                <a:latin typeface="+mj-ea"/>
                <a:ea typeface="+mj-ea"/>
              </a:rPr>
              <a:t>), </a:t>
            </a:r>
            <a:r>
              <a:rPr lang="ko-KR" altLang="en-US" sz="1100" b="1" dirty="0" err="1" smtClean="0">
                <a:latin typeface="+mj-ea"/>
                <a:ea typeface="+mj-ea"/>
              </a:rPr>
              <a:t>연구계</a:t>
            </a:r>
            <a:r>
              <a:rPr lang="ko-KR" altLang="en-US" sz="1100" b="1" dirty="0" smtClean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중심으로 정부 및 기업 주도로 추진</a:t>
            </a:r>
            <a:endParaRPr lang="en-US" altLang="ko-KR" sz="1100" b="1" dirty="0">
              <a:latin typeface="+mj-ea"/>
              <a:ea typeface="+mj-ea"/>
            </a:endParaRPr>
          </a:p>
          <a:p>
            <a:pPr marL="180975" indent="-180975" algn="just">
              <a:buFont typeface="Wingdings" pitchFamily="2" charset="2"/>
              <a:buChar char="§"/>
              <a:defRPr/>
            </a:pPr>
            <a:r>
              <a:rPr lang="ko-KR" altLang="en-US" sz="1100" b="1" dirty="0">
                <a:latin typeface="+mj-ea"/>
                <a:ea typeface="+mj-ea"/>
              </a:rPr>
              <a:t>개발 </a:t>
            </a:r>
            <a:r>
              <a:rPr lang="en-US" altLang="ko-KR" sz="1100" b="1" dirty="0">
                <a:latin typeface="+mj-ea"/>
                <a:ea typeface="+mj-ea"/>
              </a:rPr>
              <a:t>: </a:t>
            </a:r>
            <a:r>
              <a:rPr lang="ko-KR" altLang="en-US" sz="1100" b="1" dirty="0">
                <a:latin typeface="+mj-ea"/>
                <a:ea typeface="+mj-ea"/>
              </a:rPr>
              <a:t>신제품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>
                <a:latin typeface="+mj-ea"/>
                <a:ea typeface="+mj-ea"/>
              </a:rPr>
              <a:t>재료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>
                <a:latin typeface="+mj-ea"/>
                <a:ea typeface="+mj-ea"/>
              </a:rPr>
              <a:t>장치의 상업화를 목적으로 함</a:t>
            </a:r>
            <a:r>
              <a:rPr lang="en-US" altLang="ko-KR" sz="1100" b="1" dirty="0">
                <a:latin typeface="+mj-ea"/>
                <a:ea typeface="+mj-ea"/>
              </a:rPr>
              <a:t>. </a:t>
            </a:r>
            <a:r>
              <a:rPr lang="ko-KR" altLang="en-US" sz="1100" b="1" dirty="0">
                <a:latin typeface="+mj-ea"/>
                <a:ea typeface="+mj-ea"/>
              </a:rPr>
              <a:t>활용시점이 단</a:t>
            </a:r>
            <a:r>
              <a:rPr lang="en-US" altLang="ko-KR" sz="1100" b="1" dirty="0">
                <a:latin typeface="+mj-ea"/>
                <a:ea typeface="+mj-ea"/>
              </a:rPr>
              <a:t>,</a:t>
            </a:r>
            <a:r>
              <a:rPr lang="ko-KR" altLang="en-US" sz="1100" b="1" dirty="0">
                <a:latin typeface="+mj-ea"/>
                <a:ea typeface="+mj-ea"/>
              </a:rPr>
              <a:t>중기적</a:t>
            </a:r>
            <a:r>
              <a:rPr lang="en-US" altLang="ko-KR" sz="1100" b="1" dirty="0">
                <a:latin typeface="+mj-ea"/>
                <a:ea typeface="+mj-ea"/>
              </a:rPr>
              <a:t>(1-5</a:t>
            </a:r>
            <a:r>
              <a:rPr lang="ko-KR" altLang="en-US" sz="1100" b="1" dirty="0">
                <a:latin typeface="+mj-ea"/>
                <a:ea typeface="+mj-ea"/>
              </a:rPr>
              <a:t>년</a:t>
            </a:r>
            <a:r>
              <a:rPr lang="en-US" altLang="ko-KR" sz="1100" b="1" dirty="0">
                <a:latin typeface="+mj-ea"/>
                <a:ea typeface="+mj-ea"/>
              </a:rPr>
              <a:t>), </a:t>
            </a:r>
            <a:r>
              <a:rPr lang="ko-KR" altLang="en-US" sz="1100" b="1" dirty="0">
                <a:latin typeface="+mj-ea"/>
                <a:ea typeface="+mj-ea"/>
              </a:rPr>
              <a:t>산업계를 중심으로 기업 주도로 추진</a:t>
            </a:r>
            <a:endParaRPr lang="en-US" altLang="ko-KR" sz="1100" b="1" dirty="0">
              <a:latin typeface="+mj-ea"/>
              <a:ea typeface="+mj-ea"/>
            </a:endParaRPr>
          </a:p>
          <a:p>
            <a:pPr marL="180975" indent="-180975" algn="just">
              <a:buFont typeface="Wingdings" pitchFamily="2" charset="2"/>
              <a:buChar char="§"/>
              <a:defRPr/>
            </a:pPr>
            <a:r>
              <a:rPr lang="en-US" altLang="ko-KR" sz="1100" b="1" dirty="0">
                <a:latin typeface="+mj-ea"/>
                <a:ea typeface="+mj-ea"/>
              </a:rPr>
              <a:t>R&amp;D</a:t>
            </a:r>
            <a:r>
              <a:rPr lang="ko-KR" altLang="en-US" sz="1100" b="1" dirty="0">
                <a:latin typeface="+mj-ea"/>
                <a:ea typeface="+mj-ea"/>
              </a:rPr>
              <a:t> 핵심요소 </a:t>
            </a:r>
            <a:r>
              <a:rPr lang="en-US" altLang="ko-KR" sz="1100" b="1" dirty="0">
                <a:latin typeface="+mj-ea"/>
                <a:ea typeface="+mj-ea"/>
              </a:rPr>
              <a:t>: </a:t>
            </a:r>
            <a:r>
              <a:rPr lang="ko-KR" altLang="en-US" sz="1100" b="1" dirty="0">
                <a:latin typeface="+mj-ea"/>
                <a:ea typeface="+mj-ea"/>
              </a:rPr>
              <a:t>준비</a:t>
            </a:r>
            <a:r>
              <a:rPr lang="en-US" altLang="ko-KR" sz="1100" b="1" dirty="0">
                <a:latin typeface="+mj-ea"/>
                <a:ea typeface="+mj-ea"/>
              </a:rPr>
              <a:t>(Preparation)&gt;</a:t>
            </a:r>
            <a:r>
              <a:rPr lang="ko-KR" altLang="en-US" sz="1100" b="1" dirty="0">
                <a:latin typeface="+mj-ea"/>
                <a:ea typeface="+mj-ea"/>
              </a:rPr>
              <a:t>관찰</a:t>
            </a:r>
            <a:r>
              <a:rPr lang="en-US" altLang="ko-KR" sz="1100" b="1" dirty="0">
                <a:latin typeface="+mj-ea"/>
                <a:ea typeface="+mj-ea"/>
              </a:rPr>
              <a:t>(Observation)&gt;</a:t>
            </a:r>
            <a:r>
              <a:rPr lang="ko-KR" altLang="en-US" sz="1100" b="1" dirty="0">
                <a:latin typeface="+mj-ea"/>
                <a:ea typeface="+mj-ea"/>
              </a:rPr>
              <a:t>계획</a:t>
            </a:r>
            <a:r>
              <a:rPr lang="en-US" altLang="ko-KR" sz="1100" b="1" dirty="0">
                <a:latin typeface="+mj-ea"/>
                <a:ea typeface="+mj-ea"/>
              </a:rPr>
              <a:t>(Plan)&gt;</a:t>
            </a:r>
            <a:r>
              <a:rPr lang="ko-KR" altLang="en-US" sz="1100" b="1" dirty="0">
                <a:latin typeface="+mj-ea"/>
                <a:ea typeface="+mj-ea"/>
              </a:rPr>
              <a:t>가설</a:t>
            </a:r>
            <a:r>
              <a:rPr lang="en-US" altLang="ko-KR" sz="1100" b="1" dirty="0">
                <a:latin typeface="+mj-ea"/>
                <a:ea typeface="+mj-ea"/>
              </a:rPr>
              <a:t>(Hypothesis)&gt;</a:t>
            </a:r>
            <a:r>
              <a:rPr lang="ko-KR" altLang="en-US" sz="1100" b="1" dirty="0">
                <a:latin typeface="+mj-ea"/>
                <a:ea typeface="+mj-ea"/>
              </a:rPr>
              <a:t>실험</a:t>
            </a:r>
            <a:r>
              <a:rPr lang="en-US" altLang="ko-KR" sz="1100" b="1" dirty="0">
                <a:latin typeface="+mj-ea"/>
                <a:ea typeface="+mj-ea"/>
              </a:rPr>
              <a:t>(Experiment)</a:t>
            </a:r>
          </a:p>
          <a:p>
            <a:pPr marL="180975" indent="-180975" algn="just">
              <a:buFont typeface="Wingdings" pitchFamily="2" charset="2"/>
              <a:buChar char="§"/>
              <a:defRPr/>
            </a:pPr>
            <a:r>
              <a:rPr lang="ko-KR" altLang="en-US" sz="1100" b="1" dirty="0">
                <a:latin typeface="+mj-ea"/>
                <a:ea typeface="+mj-ea"/>
              </a:rPr>
              <a:t>연구자의 유형 </a:t>
            </a:r>
            <a:r>
              <a:rPr lang="en-US" altLang="ko-KR" sz="1100" b="1" dirty="0">
                <a:latin typeface="+mj-ea"/>
                <a:ea typeface="+mj-ea"/>
              </a:rPr>
              <a:t>: </a:t>
            </a:r>
            <a:r>
              <a:rPr lang="ko-KR" altLang="en-US" sz="1100" b="1" dirty="0" err="1">
                <a:latin typeface="+mj-ea"/>
                <a:ea typeface="+mj-ea"/>
              </a:rPr>
              <a:t>탐색형</a:t>
            </a:r>
            <a:r>
              <a:rPr lang="en-US" altLang="ko-KR" sz="1100" b="1" dirty="0">
                <a:latin typeface="+mj-ea"/>
                <a:ea typeface="+mj-ea"/>
              </a:rPr>
              <a:t>(</a:t>
            </a:r>
            <a:r>
              <a:rPr lang="ko-KR" altLang="en-US" sz="1100" b="1" dirty="0">
                <a:latin typeface="+mj-ea"/>
                <a:ea typeface="+mj-ea"/>
              </a:rPr>
              <a:t>모험적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>
                <a:latin typeface="+mj-ea"/>
                <a:ea typeface="+mj-ea"/>
              </a:rPr>
              <a:t>자유형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 err="1">
                <a:latin typeface="+mj-ea"/>
                <a:ea typeface="+mj-ea"/>
              </a:rPr>
              <a:t>발견형</a:t>
            </a:r>
            <a:r>
              <a:rPr lang="en-US" altLang="ko-KR" sz="1100" b="1" dirty="0">
                <a:latin typeface="+mj-ea"/>
                <a:ea typeface="+mj-ea"/>
              </a:rPr>
              <a:t>), </a:t>
            </a:r>
            <a:r>
              <a:rPr lang="ko-KR" altLang="en-US" sz="1100" b="1" dirty="0" err="1">
                <a:latin typeface="+mj-ea"/>
                <a:ea typeface="+mj-ea"/>
              </a:rPr>
              <a:t>개발형</a:t>
            </a:r>
            <a:r>
              <a:rPr lang="en-US" altLang="ko-KR" sz="1100" b="1" dirty="0">
                <a:latin typeface="+mj-ea"/>
                <a:ea typeface="+mj-ea"/>
              </a:rPr>
              <a:t>(</a:t>
            </a:r>
            <a:r>
              <a:rPr lang="ko-KR" altLang="en-US" sz="1100" b="1" dirty="0" err="1">
                <a:latin typeface="+mj-ea"/>
                <a:ea typeface="+mj-ea"/>
              </a:rPr>
              <a:t>진보형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 err="1">
                <a:latin typeface="+mj-ea"/>
                <a:ea typeface="+mj-ea"/>
              </a:rPr>
              <a:t>실용형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 err="1">
                <a:latin typeface="+mj-ea"/>
                <a:ea typeface="+mj-ea"/>
              </a:rPr>
              <a:t>발명형</a:t>
            </a:r>
            <a:r>
              <a:rPr lang="en-US" altLang="ko-KR" sz="1100" b="1" dirty="0">
                <a:latin typeface="+mj-ea"/>
                <a:ea typeface="+mj-ea"/>
              </a:rPr>
              <a:t>), </a:t>
            </a:r>
            <a:r>
              <a:rPr lang="ko-KR" altLang="en-US" sz="1100" b="1" dirty="0" err="1">
                <a:latin typeface="+mj-ea"/>
                <a:ea typeface="+mj-ea"/>
              </a:rPr>
              <a:t>경계형</a:t>
            </a:r>
            <a:r>
              <a:rPr lang="en-US" altLang="ko-KR" sz="1100" b="1" dirty="0">
                <a:latin typeface="+mj-ea"/>
                <a:ea typeface="+mj-ea"/>
              </a:rPr>
              <a:t>(</a:t>
            </a:r>
            <a:r>
              <a:rPr lang="ko-KR" altLang="en-US" sz="1100" b="1" dirty="0">
                <a:latin typeface="+mj-ea"/>
                <a:ea typeface="+mj-ea"/>
              </a:rPr>
              <a:t>융합</a:t>
            </a:r>
            <a:r>
              <a:rPr lang="en-US" altLang="ko-KR" sz="1100" b="1" dirty="0">
                <a:latin typeface="+mj-ea"/>
                <a:ea typeface="+mj-ea"/>
              </a:rPr>
              <a:t>, </a:t>
            </a:r>
            <a:r>
              <a:rPr lang="ko-KR" altLang="en-US" sz="1100" b="1" dirty="0" err="1">
                <a:latin typeface="+mj-ea"/>
                <a:ea typeface="+mj-ea"/>
              </a:rPr>
              <a:t>지식연계형</a:t>
            </a:r>
            <a:r>
              <a:rPr lang="en-US" altLang="ko-KR" sz="1100" b="1" dirty="0">
                <a:latin typeface="+mj-ea"/>
                <a:ea typeface="+mj-ea"/>
              </a:rPr>
              <a:t>)</a:t>
            </a:r>
            <a:endParaRPr lang="ko-KR" altLang="en-US" sz="1100" b="1" dirty="0">
              <a:latin typeface="+mj-ea"/>
              <a:ea typeface="+mj-ea"/>
            </a:endParaRPr>
          </a:p>
        </p:txBody>
      </p:sp>
      <p:grpSp>
        <p:nvGrpSpPr>
          <p:cNvPr id="11" name="그룹 25"/>
          <p:cNvGrpSpPr>
            <a:grpSpLocks/>
          </p:cNvGrpSpPr>
          <p:nvPr/>
        </p:nvGrpSpPr>
        <p:grpSpPr bwMode="auto">
          <a:xfrm>
            <a:off x="950913" y="1916832"/>
            <a:ext cx="7192962" cy="2078037"/>
            <a:chOff x="880067" y="2279647"/>
            <a:chExt cx="7192389" cy="2078047"/>
          </a:xfrm>
        </p:grpSpPr>
        <p:graphicFrame>
          <p:nvGraphicFramePr>
            <p:cNvPr id="12" name="다이어그램 11"/>
            <p:cNvGraphicFramePr/>
            <p:nvPr/>
          </p:nvGraphicFramePr>
          <p:xfrm>
            <a:off x="880067" y="2279647"/>
            <a:ext cx="2518732" cy="20780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41"/>
            <p:cNvSpPr txBox="1">
              <a:spLocks noChangeArrowheads="1"/>
            </p:cNvSpPr>
            <p:nvPr/>
          </p:nvSpPr>
          <p:spPr bwMode="auto">
            <a:xfrm>
              <a:off x="1078915" y="3929066"/>
              <a:ext cx="99423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FF00"/>
                  </a:solidFill>
                  <a:latin typeface="HY견고딕" pitchFamily="18" charset="-127"/>
                  <a:ea typeface="HY견고딕" pitchFamily="18" charset="-127"/>
                </a:rPr>
                <a:t>R&amp;D</a:t>
              </a:r>
              <a:endParaRPr lang="ko-KR" altLang="en-US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타원 13"/>
            <p:cNvSpPr/>
            <p:nvPr/>
          </p:nvSpPr>
          <p:spPr bwMode="auto">
            <a:xfrm>
              <a:off x="3265889" y="2487610"/>
              <a:ext cx="663522" cy="26035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순수</a:t>
              </a:r>
              <a:r>
                <a:rPr lang="en-US" altLang="ko-KR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endParaRPr lang="ko-KR" altLang="en-US" sz="1100" b="1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타원 14"/>
            <p:cNvSpPr/>
            <p:nvPr/>
          </p:nvSpPr>
          <p:spPr bwMode="auto">
            <a:xfrm>
              <a:off x="3265889" y="2747961"/>
              <a:ext cx="663522" cy="25876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목적</a:t>
              </a:r>
            </a:p>
          </p:txBody>
        </p:sp>
        <p:sp>
          <p:nvSpPr>
            <p:cNvPr id="16" name="오른쪽 화살표 15"/>
            <p:cNvSpPr/>
            <p:nvPr/>
          </p:nvSpPr>
          <p:spPr bwMode="auto">
            <a:xfrm>
              <a:off x="4470706" y="2857500"/>
              <a:ext cx="673046" cy="1185868"/>
            </a:xfrm>
            <a:prstGeom prst="rightArrow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800" b="1"/>
            </a:p>
          </p:txBody>
        </p:sp>
        <p:sp>
          <p:nvSpPr>
            <p:cNvPr id="17" name="타원 16"/>
            <p:cNvSpPr/>
            <p:nvPr/>
          </p:nvSpPr>
          <p:spPr bwMode="auto">
            <a:xfrm>
              <a:off x="3273826" y="3040063"/>
              <a:ext cx="661934" cy="25876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탐색</a:t>
              </a:r>
              <a:r>
                <a:rPr lang="en-US" altLang="ko-KR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endParaRPr lang="ko-KR" altLang="en-US" sz="1100" b="1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타원 17"/>
            <p:cNvSpPr/>
            <p:nvPr/>
          </p:nvSpPr>
          <p:spPr bwMode="auto">
            <a:xfrm>
              <a:off x="3273826" y="3298827"/>
              <a:ext cx="661934" cy="26035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선행</a:t>
              </a:r>
            </a:p>
          </p:txBody>
        </p:sp>
        <p:grpSp>
          <p:nvGrpSpPr>
            <p:cNvPr id="19" name="그룹 24"/>
            <p:cNvGrpSpPr>
              <a:grpSpLocks/>
            </p:cNvGrpSpPr>
            <p:nvPr/>
          </p:nvGrpSpPr>
          <p:grpSpPr bwMode="auto">
            <a:xfrm>
              <a:off x="5408847" y="2279647"/>
              <a:ext cx="2663609" cy="2049174"/>
              <a:chOff x="5408847" y="2279647"/>
              <a:chExt cx="2663609" cy="2049174"/>
            </a:xfrm>
          </p:grpSpPr>
          <p:grpSp>
            <p:nvGrpSpPr>
              <p:cNvPr id="20" name="그룹 50"/>
              <p:cNvGrpSpPr>
                <a:grpSpLocks/>
              </p:cNvGrpSpPr>
              <p:nvPr/>
            </p:nvGrpSpPr>
            <p:grpSpPr bwMode="auto">
              <a:xfrm>
                <a:off x="5509557" y="2279647"/>
                <a:ext cx="2562899" cy="2049174"/>
                <a:chOff x="4643438" y="2000240"/>
                <a:chExt cx="2762248" cy="2817818"/>
              </a:xfrm>
            </p:grpSpPr>
            <p:graphicFrame>
              <p:nvGraphicFramePr>
                <p:cNvPr id="23" name="다이어그램 22"/>
                <p:cNvGraphicFramePr/>
                <p:nvPr/>
              </p:nvGraphicFramePr>
              <p:xfrm>
                <a:off x="4643438" y="2000240"/>
                <a:ext cx="2762248" cy="2817818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7" r:lo="rId8" r:qs="rId9" r:cs="rId10"/>
                </a:graphicData>
              </a:graphic>
            </p:graphicFrame>
            <p:sp>
              <p:nvSpPr>
                <p:cNvPr id="24" name="타원 23"/>
                <p:cNvSpPr/>
                <p:nvPr/>
              </p:nvSpPr>
              <p:spPr>
                <a:xfrm>
                  <a:off x="6286794" y="2439018"/>
                  <a:ext cx="713422" cy="355827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ko-KR" altLang="en-US" sz="1100" b="1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순수</a:t>
                  </a:r>
                  <a:r>
                    <a:rPr lang="en-US" altLang="ko-KR" sz="1100" b="1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endParaRPr lang="ko-KR" altLang="en-US" sz="1100" b="1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5" name="타원 24"/>
                <p:cNvSpPr/>
                <p:nvPr/>
              </p:nvSpPr>
              <p:spPr>
                <a:xfrm>
                  <a:off x="6286794" y="2794845"/>
                  <a:ext cx="713422" cy="358009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ko-KR" altLang="en-US" sz="1100" b="1" dirty="0">
                      <a:solidFill>
                        <a:schemeClr val="tx1"/>
                      </a:solidFill>
                      <a:latin typeface="HY견고딕" pitchFamily="18" charset="-127"/>
                      <a:ea typeface="HY견고딕" pitchFamily="18" charset="-127"/>
                    </a:rPr>
                    <a:t>목적</a:t>
                  </a:r>
                </a:p>
              </p:txBody>
            </p:sp>
          </p:grpSp>
          <p:sp>
            <p:nvSpPr>
              <p:cNvPr id="21" name="타원 20"/>
              <p:cNvSpPr/>
              <p:nvPr/>
            </p:nvSpPr>
            <p:spPr bwMode="auto">
              <a:xfrm>
                <a:off x="5408843" y="3695704"/>
                <a:ext cx="663522" cy="26035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탐색</a:t>
                </a:r>
                <a:r>
                  <a:rPr lang="en-US" altLang="ko-KR" sz="1100" b="1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endParaRPr lang="ko-KR" altLang="en-US" sz="1100" b="1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2" name="타원 21"/>
              <p:cNvSpPr/>
              <p:nvPr/>
            </p:nvSpPr>
            <p:spPr bwMode="auto">
              <a:xfrm>
                <a:off x="5408843" y="3956055"/>
                <a:ext cx="663522" cy="258763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ko-KR" altLang="en-US" sz="1100" b="1" dirty="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선행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69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3227</TotalTime>
  <Words>5902</Words>
  <Application>Microsoft Office PowerPoint</Application>
  <PresentationFormat>화면 슬라이드 쇼(4:3)</PresentationFormat>
  <Paragraphs>1373</Paragraphs>
  <Slides>50</Slides>
  <Notes>0</Notes>
  <HiddenSlides>5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50</vt:i4>
      </vt:variant>
    </vt:vector>
  </HeadingPairs>
  <TitlesOfParts>
    <vt:vector size="65" baseType="lpstr">
      <vt:lpstr>HY견고딕</vt:lpstr>
      <vt:lpstr>HY견명조</vt:lpstr>
      <vt:lpstr>MS PGothic</vt:lpstr>
      <vt:lpstr>굴림</vt:lpstr>
      <vt:lpstr>굴림</vt:lpstr>
      <vt:lpstr>맑은 고딕</vt:lpstr>
      <vt:lpstr>휴먼명조</vt:lpstr>
      <vt:lpstr>Arial</vt:lpstr>
      <vt:lpstr>Arial Black</vt:lpstr>
      <vt:lpstr>Calibri</vt:lpstr>
      <vt:lpstr>Stencil</vt:lpstr>
      <vt:lpstr>Times New Roman</vt:lpstr>
      <vt:lpstr>Wingdings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Jun</dc:creator>
  <cp:lastModifiedBy>DS</cp:lastModifiedBy>
  <cp:revision>269</cp:revision>
  <cp:lastPrinted>2018-03-26T09:18:25Z</cp:lastPrinted>
  <dcterms:created xsi:type="dcterms:W3CDTF">2017-01-16T08:53:58Z</dcterms:created>
  <dcterms:modified xsi:type="dcterms:W3CDTF">2018-05-02T06:03:12Z</dcterms:modified>
  <cp:contentStatus/>
</cp:coreProperties>
</file>