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085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318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69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56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633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26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02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98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14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25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686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C9BB-13E8-4636-8558-B42272BBD1A0}" type="datetimeFigureOut">
              <a:rPr lang="ko-KR" altLang="en-US" smtClean="0"/>
              <a:t>2016-03-08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41329-5CBA-4977-B649-98DD5304C0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57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3838" y="1655545"/>
            <a:ext cx="5641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/>
              <a:t>슈퍼컴퓨터 </a:t>
            </a:r>
            <a:r>
              <a:rPr lang="en-US" altLang="ko-KR" sz="4000" b="1" dirty="0" smtClean="0"/>
              <a:t>4</a:t>
            </a:r>
            <a:r>
              <a:rPr lang="ko-KR" altLang="en-US" sz="4000" b="1" dirty="0" smtClean="0"/>
              <a:t>호기 기증</a:t>
            </a:r>
            <a:endParaRPr lang="ko-KR" alt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94124" y="3984859"/>
            <a:ext cx="46025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 smtClean="0"/>
              <a:t>2016</a:t>
            </a:r>
            <a:r>
              <a:rPr lang="ko-KR" altLang="en-US" sz="2400" dirty="0" smtClean="0"/>
              <a:t>년 </a:t>
            </a:r>
            <a:r>
              <a:rPr lang="en-US" altLang="ko-KR" sz="2400" dirty="0" smtClean="0"/>
              <a:t>2</a:t>
            </a:r>
            <a:r>
              <a:rPr lang="ko-KR" altLang="en-US" sz="2400" dirty="0" smtClean="0"/>
              <a:t>월 </a:t>
            </a:r>
            <a:r>
              <a:rPr lang="en-US" altLang="ko-KR" sz="2400" dirty="0" smtClean="0"/>
              <a:t>26</a:t>
            </a:r>
            <a:r>
              <a:rPr lang="ko-KR" altLang="en-US" sz="2400" dirty="0" smtClean="0"/>
              <a:t>일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ko-KR" altLang="en-US" sz="2400" dirty="0" err="1" smtClean="0"/>
              <a:t>슈퍼컴퓨팅인프라운영실</a:t>
            </a:r>
            <a:r>
              <a:rPr lang="ko-KR" altLang="en-US" sz="2400" dirty="0" smtClean="0"/>
              <a:t> 최윤근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1014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299707"/>
              </p:ext>
            </p:extLst>
          </p:nvPr>
        </p:nvGraphicFramePr>
        <p:xfrm>
          <a:off x="1069899" y="1353988"/>
          <a:ext cx="9864397" cy="4744484"/>
        </p:xfrm>
        <a:graphic>
          <a:graphicData uri="http://schemas.openxmlformats.org/drawingml/2006/table">
            <a:tbl>
              <a:tblPr/>
              <a:tblGrid>
                <a:gridCol w="1230537"/>
                <a:gridCol w="2011680"/>
                <a:gridCol w="1963553"/>
                <a:gridCol w="1617044"/>
                <a:gridCol w="3041583"/>
              </a:tblGrid>
              <a:tr h="162728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GAIA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TACHYON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0793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105751">
                <a:tc rowSpan="1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계산노드</a:t>
                      </a: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프로세서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IBM </a:t>
                      </a:r>
                      <a:r>
                        <a:rPr 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POWER5+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IBM  POWER6 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AMD Opteron 2GHz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이론성능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TFlops</a:t>
                      </a: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5.9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30.7 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28.2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노드수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192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랙수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하중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Kg)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1,358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1,400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1,157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전력 소모량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(KW)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17.5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25.4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22.5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발열량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Kcal)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19,530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23,816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19.356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크기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mm)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785×1,326×2,025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785×1,806×2,024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600×1,020×2,070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냉각 방식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공냉식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70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분할 이전 가능 여부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노드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간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고속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인터커넥션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네트워크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필요 시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분할 불가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79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개로 분할 이전 가능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개로 분할 이전 가능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스토리지</a:t>
                      </a: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용량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TB)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63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273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207TB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랙수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하중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Kg)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490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750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1,092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전력 소모량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(KW)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6.6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6.54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발열량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Kcal)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4,180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5,697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10,330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 면적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mm)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644×1,098×1,804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644×1,098×2,015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600×900×1,880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전체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랙수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(*)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32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년간 전기요금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억원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1.8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5.2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3.5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3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도입년도</a:t>
                      </a:r>
                    </a:p>
                  </a:txBody>
                  <a:tcPr marL="24203" marR="24203" marT="6691" marB="669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2007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203" marR="24203" marT="6691" marB="669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2009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2008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203" marR="24203" marT="6691" marB="6691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8713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바탕" panose="02030600000101010101" pitchFamily="18" charset="-127"/>
              </a:rPr>
              <a:t>  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45945" y="6137823"/>
            <a:ext cx="920496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33680" algn="just" fontAlgn="base">
              <a:lnSpc>
                <a:spcPct val="130000"/>
              </a:lnSpc>
            </a:pPr>
            <a:r>
              <a:rPr lang="en-US" altLang="ko-KR" sz="1000" kern="0" spc="0" dirty="0" smtClean="0">
                <a:solidFill>
                  <a:srgbClr val="000000"/>
                </a:solidFill>
                <a:effectLst/>
                <a:latin typeface="+mn-ea"/>
              </a:rPr>
              <a:t>(*)</a:t>
            </a:r>
            <a:r>
              <a:rPr lang="ko-KR" altLang="en-US" sz="1000" kern="0" spc="0" dirty="0" smtClean="0">
                <a:solidFill>
                  <a:srgbClr val="000000"/>
                </a:solidFill>
                <a:effectLst/>
                <a:latin typeface="+mn-ea"/>
              </a:rPr>
              <a:t>시스템 및 스토리지 </a:t>
            </a:r>
            <a:r>
              <a:rPr lang="ko-KR" altLang="en-US" sz="1000" kern="0" spc="0" dirty="0" err="1" smtClean="0">
                <a:solidFill>
                  <a:srgbClr val="000000"/>
                </a:solidFill>
                <a:effectLst/>
                <a:latin typeface="+mn-ea"/>
              </a:rPr>
              <a:t>랙</a:t>
            </a:r>
            <a:r>
              <a:rPr lang="ko-KR" altLang="en-US" sz="1000" kern="0" spc="0" dirty="0" smtClean="0">
                <a:solidFill>
                  <a:srgbClr val="000000"/>
                </a:solidFill>
                <a:effectLst/>
                <a:latin typeface="+mn-ea"/>
              </a:rPr>
              <a:t> 뿐만 아니라 기타 인프라 </a:t>
            </a:r>
            <a:r>
              <a:rPr lang="ko-KR" altLang="en-US" sz="1000" kern="0" spc="0" dirty="0" err="1" smtClean="0">
                <a:solidFill>
                  <a:srgbClr val="000000"/>
                </a:solidFill>
                <a:effectLst/>
                <a:latin typeface="+mn-ea"/>
              </a:rPr>
              <a:t>노드</a:t>
            </a:r>
            <a:r>
              <a:rPr lang="ko-KR" altLang="en-US" sz="1000" kern="0" spc="0" dirty="0" smtClean="0">
                <a:solidFill>
                  <a:srgbClr val="000000"/>
                </a:solidFill>
                <a:effectLst/>
                <a:latin typeface="+mn-ea"/>
              </a:rPr>
              <a:t> 및 네트워크 장비 등의 </a:t>
            </a:r>
            <a:r>
              <a:rPr lang="ko-KR" altLang="en-US" sz="1000" kern="0" spc="0" dirty="0" err="1" smtClean="0">
                <a:solidFill>
                  <a:srgbClr val="000000"/>
                </a:solidFill>
                <a:effectLst/>
                <a:latin typeface="+mn-ea"/>
              </a:rPr>
              <a:t>랙을</a:t>
            </a:r>
            <a:r>
              <a:rPr lang="ko-KR" altLang="en-US" sz="1000" kern="0" spc="0" dirty="0" smtClean="0">
                <a:solidFill>
                  <a:srgbClr val="000000"/>
                </a:solidFill>
                <a:effectLst/>
                <a:latin typeface="+mn-ea"/>
              </a:rPr>
              <a:t> 포함한 전산실 상면 공간을 차지하는 모든 </a:t>
            </a:r>
            <a:r>
              <a:rPr lang="ko-KR" altLang="en-US" sz="1000" kern="0" spc="0" dirty="0" err="1" smtClean="0">
                <a:solidFill>
                  <a:srgbClr val="000000"/>
                </a:solidFill>
                <a:effectLst/>
                <a:latin typeface="+mn-ea"/>
              </a:rPr>
              <a:t>랙의</a:t>
            </a:r>
            <a:r>
              <a:rPr lang="ko-KR" altLang="en-US" sz="1000" kern="0" spc="0" dirty="0" smtClean="0">
                <a:solidFill>
                  <a:srgbClr val="000000"/>
                </a:solidFill>
                <a:effectLst/>
                <a:latin typeface="+mn-ea"/>
              </a:rPr>
              <a:t> 수량임</a:t>
            </a:r>
            <a:endParaRPr lang="ko-KR" altLang="en-US" sz="1000" kern="0" spc="0" dirty="0">
              <a:solidFill>
                <a:srgbClr val="000000"/>
              </a:solidFill>
              <a:effectLst/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9804" y="500514"/>
            <a:ext cx="7992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err="1" smtClean="0"/>
              <a:t>슈퍼컴</a:t>
            </a:r>
            <a:r>
              <a:rPr lang="ko-KR" altLang="en-US" sz="4000" dirty="0" smtClean="0"/>
              <a:t> </a:t>
            </a:r>
            <a:r>
              <a:rPr lang="en-US" altLang="ko-KR" sz="4000" dirty="0" smtClean="0"/>
              <a:t>4</a:t>
            </a:r>
            <a:r>
              <a:rPr lang="ko-KR" altLang="en-US" sz="4000" dirty="0" smtClean="0"/>
              <a:t>호기</a:t>
            </a:r>
            <a:r>
              <a:rPr lang="en-US" altLang="ko-KR" sz="4000" dirty="0" smtClean="0"/>
              <a:t>(</a:t>
            </a:r>
            <a:r>
              <a:rPr lang="ko-KR" altLang="en-US" sz="4000" dirty="0" smtClean="0"/>
              <a:t>기증장비</a:t>
            </a:r>
            <a:r>
              <a:rPr lang="en-US" altLang="ko-KR" sz="4000" dirty="0" smtClean="0"/>
              <a:t>)</a:t>
            </a:r>
            <a:r>
              <a:rPr lang="ko-KR" altLang="en-US" sz="4000" dirty="0" smtClean="0"/>
              <a:t> 세부 사양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24094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75158" y="1001026"/>
            <a:ext cx="14700001" cy="51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441553112" descr="EMB000022acbf6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7" y="1514367"/>
            <a:ext cx="6035040" cy="451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25917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522847" y="500514"/>
            <a:ext cx="4419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타키온 </a:t>
            </a:r>
            <a:r>
              <a:rPr lang="en-US" altLang="ko-KR" sz="4000" dirty="0" smtClean="0"/>
              <a:t>1</a:t>
            </a:r>
            <a:r>
              <a:rPr lang="ko-KR" altLang="en-US" sz="4000" dirty="0" smtClean="0"/>
              <a:t>차 시스템</a:t>
            </a:r>
            <a:endParaRPr lang="ko-KR" altLang="en-US" sz="40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747" y="2558446"/>
            <a:ext cx="3500387" cy="262529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760" y="1334698"/>
            <a:ext cx="2912240" cy="388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624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_x270836984" descr="EMB000022acb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045" y="1350609"/>
            <a:ext cx="8826366" cy="528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3102" y="500514"/>
            <a:ext cx="4995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가이아 </a:t>
            </a:r>
            <a:r>
              <a:rPr lang="en-US" altLang="ko-KR" sz="4000" dirty="0" smtClean="0"/>
              <a:t>1, 2</a:t>
            </a:r>
            <a:r>
              <a:rPr lang="ko-KR" altLang="en-US" sz="4000" dirty="0" smtClean="0"/>
              <a:t>차 시스템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21467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53303" y="1255431"/>
            <a:ext cx="355417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kern="0" spc="-40" dirty="0" smtClean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http://www.zeus.go.kr/end/main</a:t>
            </a:r>
            <a:endParaRPr lang="en-US" altLang="ko-KR" sz="105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8" y="1992431"/>
            <a:ext cx="5672973" cy="36672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312" y="1982803"/>
            <a:ext cx="6127521" cy="3961062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5101389" y="3599847"/>
            <a:ext cx="288758" cy="2165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>
            <a:stCxn id="8" idx="3"/>
          </p:cNvCxnSpPr>
          <p:nvPr/>
        </p:nvCxnSpPr>
        <p:spPr>
          <a:xfrm>
            <a:off x="5390147" y="3708131"/>
            <a:ext cx="1328287" cy="9889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/>
          <p:cNvSpPr/>
          <p:nvPr/>
        </p:nvSpPr>
        <p:spPr>
          <a:xfrm>
            <a:off x="7652084" y="4610500"/>
            <a:ext cx="1674796" cy="82295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235113" y="500514"/>
            <a:ext cx="3443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장비이전 신청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42188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7" y="1453414"/>
            <a:ext cx="7620000" cy="4925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35113" y="500514"/>
            <a:ext cx="3443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장비이전 신청</a:t>
            </a:r>
            <a:endParaRPr lang="ko-KR" altLang="en-US" sz="40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5909911" y="3070459"/>
            <a:ext cx="856648" cy="61601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6766559" y="2323261"/>
            <a:ext cx="1626670" cy="9397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93229" y="2138595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로그인 필요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04942" y="3419749"/>
            <a:ext cx="32784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☞ </a:t>
            </a:r>
            <a:r>
              <a:rPr lang="en-US" altLang="ko-KR" dirty="0"/>
              <a:t>NFEC </a:t>
            </a:r>
            <a:r>
              <a:rPr lang="ko-KR" altLang="en-US" dirty="0"/>
              <a:t>장비기획팀 담당자 </a:t>
            </a:r>
            <a:r>
              <a:rPr lang="en-US" altLang="ko-KR" dirty="0"/>
              <a:t>: </a:t>
            </a:r>
            <a:endParaRPr lang="en-US" altLang="ko-KR" dirty="0" smtClean="0"/>
          </a:p>
          <a:p>
            <a:r>
              <a:rPr lang="ko-KR" altLang="en-US" dirty="0" smtClean="0"/>
              <a:t>권성일 박사</a:t>
            </a:r>
            <a:r>
              <a:rPr lang="en-US" altLang="ko-KR" dirty="0" smtClean="0"/>
              <a:t>, </a:t>
            </a:r>
            <a:r>
              <a:rPr lang="en-US" altLang="ko-KR" dirty="0"/>
              <a:t>042)865-3927, </a:t>
            </a:r>
            <a:endParaRPr lang="en-US" altLang="ko-KR" dirty="0" smtClean="0"/>
          </a:p>
          <a:p>
            <a:r>
              <a:rPr lang="en-US" altLang="ko-KR" dirty="0" smtClean="0"/>
              <a:t>sikwon73@kbsi.re.kr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1177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505099"/>
              </p:ext>
            </p:extLst>
          </p:nvPr>
        </p:nvGraphicFramePr>
        <p:xfrm>
          <a:off x="1260915" y="2105144"/>
          <a:ext cx="9066991" cy="3736848"/>
        </p:xfrm>
        <a:graphic>
          <a:graphicData uri="http://schemas.openxmlformats.org/drawingml/2006/table">
            <a:tbl>
              <a:tblPr/>
              <a:tblGrid>
                <a:gridCol w="1407055"/>
                <a:gridCol w="506419"/>
                <a:gridCol w="506419"/>
                <a:gridCol w="506419"/>
                <a:gridCol w="506419"/>
                <a:gridCol w="563426"/>
                <a:gridCol w="563426"/>
                <a:gridCol w="563426"/>
                <a:gridCol w="563426"/>
                <a:gridCol w="563426"/>
                <a:gridCol w="563426"/>
                <a:gridCol w="563426"/>
                <a:gridCol w="563426"/>
                <a:gridCol w="563426"/>
                <a:gridCol w="563426"/>
              </a:tblGrid>
              <a:tr h="234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200" b="1" kern="0" spc="-40" dirty="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11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  <a:r>
                        <a:rPr lang="ko-KR" altLang="en-US" sz="1200" b="1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3638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ZEUS 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장터에 이전장비 등록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유관기관 공문발송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ZEUS 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장터 공고</a:t>
                      </a: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ZEUS 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장터 공고</a:t>
                      </a: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9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이전신청마감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신청정리</a:t>
                      </a:r>
                      <a:r>
                        <a:rPr lang="en-US" altLang="ko-KR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5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선정기준안 마련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이전기관선정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C0CFF"/>
                          </a:solidFill>
                          <a:effectLst/>
                          <a:latin typeface="+mn-ea"/>
                          <a:ea typeface="+mn-ea"/>
                        </a:rPr>
                        <a:t>장비이전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31366" y="548639"/>
            <a:ext cx="2417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전체 일정</a:t>
            </a:r>
            <a:endParaRPr lang="ko-KR" alt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216892" y="5919536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현재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r>
              <a:rPr lang="en-US" altLang="ko-KR" b="1" dirty="0" smtClean="0">
                <a:solidFill>
                  <a:srgbClr val="FF0000"/>
                </a:solidFill>
              </a:rPr>
              <a:t>2015.3.9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3186" y="1771046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주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9132767" y="1802648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5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주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70499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838012"/>
              </p:ext>
            </p:extLst>
          </p:nvPr>
        </p:nvGraphicFramePr>
        <p:xfrm>
          <a:off x="2560320" y="1828800"/>
          <a:ext cx="7389471" cy="4297993"/>
        </p:xfrm>
        <a:graphic>
          <a:graphicData uri="http://schemas.openxmlformats.org/drawingml/2006/table">
            <a:tbl>
              <a:tblPr/>
              <a:tblGrid>
                <a:gridCol w="1769460"/>
                <a:gridCol w="5620011"/>
              </a:tblGrid>
              <a:tr h="3597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평가항목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0994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연구개발활동과의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부합성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연구 실적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논문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저서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특허 등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연구 경력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최근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년간 주요 직책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수행연구과제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신진연구자 해당 여부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장비를 활용한 연구계획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2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활용계획의 우수성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이용 건수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이용자 수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시료 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활용 논문 수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(SCI 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SCI)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활용 특허 수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국내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삼극특허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활용 기술이전 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활용 교육건수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과정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교육인원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5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공동활용계획의 적절성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88519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공동활용시스템 구축 여부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공동활용서비스 추진 방안 및 일정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향후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년간 공동활용서비스 실적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기관 내부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외부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설치환경의 적정성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운영비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운영비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수선충당금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• 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연구시설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장비 운영인력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정규직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kern="0" spc="-4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비정규직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51719" y="548639"/>
            <a:ext cx="4831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/>
              <a:t>이전 기관 선정 기준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24732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460</Words>
  <Application>Microsoft Office PowerPoint</Application>
  <PresentationFormat>와이드스크린</PresentationFormat>
  <Paragraphs>150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맑은 고딕</vt:lpstr>
      <vt:lpstr>바탕</vt:lpstr>
      <vt:lpstr>함초롬바탕</vt:lpstr>
      <vt:lpstr>휴먼명조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kelvin</dc:creator>
  <cp:lastModifiedBy>kelvin</cp:lastModifiedBy>
  <cp:revision>15</cp:revision>
  <dcterms:created xsi:type="dcterms:W3CDTF">2016-02-25T00:18:02Z</dcterms:created>
  <dcterms:modified xsi:type="dcterms:W3CDTF">2016-03-08T04:52:53Z</dcterms:modified>
</cp:coreProperties>
</file>