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4" r:id="rId2"/>
    <p:sldId id="256" r:id="rId3"/>
    <p:sldId id="258" r:id="rId4"/>
    <p:sldId id="259" r:id="rId5"/>
    <p:sldId id="260" r:id="rId6"/>
    <p:sldId id="261" r:id="rId7"/>
    <p:sldId id="262" r:id="rId8"/>
    <p:sldId id="263" r:id="rId9"/>
  </p:sldIdLst>
  <p:sldSz cx="12192000" cy="6858000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83" autoAdjust="0"/>
    <p:restoredTop sz="94660"/>
  </p:normalViewPr>
  <p:slideViewPr>
    <p:cSldViewPr snapToGrid="0">
      <p:cViewPr varScale="1">
        <p:scale>
          <a:sx n="99" d="100"/>
          <a:sy n="99" d="100"/>
        </p:scale>
        <p:origin x="78" y="8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FCC9BB-13E8-4636-8558-B42272BBD1A0}" type="datetimeFigureOut">
              <a:rPr lang="ko-KR" altLang="en-US" smtClean="0"/>
              <a:t>2016-03-08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D41329-5CBA-4977-B649-98DD5304C0C8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1308521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FCC9BB-13E8-4636-8558-B42272BBD1A0}" type="datetimeFigureOut">
              <a:rPr lang="ko-KR" altLang="en-US" smtClean="0"/>
              <a:t>2016-03-08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D41329-5CBA-4977-B649-98DD5304C0C8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9531884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FCC9BB-13E8-4636-8558-B42272BBD1A0}" type="datetimeFigureOut">
              <a:rPr lang="ko-KR" altLang="en-US" smtClean="0"/>
              <a:t>2016-03-08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D41329-5CBA-4977-B649-98DD5304C0C8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5106911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FCC9BB-13E8-4636-8558-B42272BBD1A0}" type="datetimeFigureOut">
              <a:rPr lang="ko-KR" altLang="en-US" smtClean="0"/>
              <a:t>2016-03-08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D41329-5CBA-4977-B649-98DD5304C0C8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0545633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FCC9BB-13E8-4636-8558-B42272BBD1A0}" type="datetimeFigureOut">
              <a:rPr lang="ko-KR" altLang="en-US" smtClean="0"/>
              <a:t>2016-03-08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D41329-5CBA-4977-B649-98DD5304C0C8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4263343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FCC9BB-13E8-4636-8558-B42272BBD1A0}" type="datetimeFigureOut">
              <a:rPr lang="ko-KR" altLang="en-US" smtClean="0"/>
              <a:t>2016-03-08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D41329-5CBA-4977-B649-98DD5304C0C8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112614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FCC9BB-13E8-4636-8558-B42272BBD1A0}" type="datetimeFigureOut">
              <a:rPr lang="ko-KR" altLang="en-US" smtClean="0"/>
              <a:t>2016-03-08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D41329-5CBA-4977-B649-98DD5304C0C8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0010205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FCC9BB-13E8-4636-8558-B42272BBD1A0}" type="datetimeFigureOut">
              <a:rPr lang="ko-KR" altLang="en-US" smtClean="0"/>
              <a:t>2016-03-08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D41329-5CBA-4977-B649-98DD5304C0C8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4159891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FCC9BB-13E8-4636-8558-B42272BBD1A0}" type="datetimeFigureOut">
              <a:rPr lang="ko-KR" altLang="en-US" smtClean="0"/>
              <a:t>2016-03-08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D41329-5CBA-4977-B649-98DD5304C0C8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2351433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FCC9BB-13E8-4636-8558-B42272BBD1A0}" type="datetimeFigureOut">
              <a:rPr lang="ko-KR" altLang="en-US" smtClean="0"/>
              <a:t>2016-03-08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D41329-5CBA-4977-B649-98DD5304C0C8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6725461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FCC9BB-13E8-4636-8558-B42272BBD1A0}" type="datetimeFigureOut">
              <a:rPr lang="ko-KR" altLang="en-US" smtClean="0"/>
              <a:t>2016-03-08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D41329-5CBA-4977-B649-98DD5304C0C8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768645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EFCC9BB-13E8-4636-8558-B42272BBD1A0}" type="datetimeFigureOut">
              <a:rPr lang="ko-KR" altLang="en-US" smtClean="0"/>
              <a:t>2016-03-08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D41329-5CBA-4977-B649-98DD5304C0C8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7195719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983838" y="1655545"/>
            <a:ext cx="564128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4000" b="1" dirty="0" smtClean="0"/>
              <a:t>슈퍼컴퓨터 </a:t>
            </a:r>
            <a:r>
              <a:rPr lang="en-US" altLang="ko-KR" sz="4000" b="1" dirty="0" smtClean="0"/>
              <a:t>4</a:t>
            </a:r>
            <a:r>
              <a:rPr lang="ko-KR" altLang="en-US" sz="4000" b="1" dirty="0" smtClean="0"/>
              <a:t>호기 기증</a:t>
            </a:r>
            <a:endParaRPr lang="ko-KR" altLang="en-US" sz="40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3394124" y="3984859"/>
            <a:ext cx="4602542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ko-KR" sz="2400" dirty="0" smtClean="0"/>
              <a:t>2016</a:t>
            </a:r>
            <a:r>
              <a:rPr lang="ko-KR" altLang="en-US" sz="2400" dirty="0" smtClean="0"/>
              <a:t>년 </a:t>
            </a:r>
            <a:r>
              <a:rPr lang="en-US" altLang="ko-KR" sz="2400" dirty="0" smtClean="0"/>
              <a:t>2</a:t>
            </a:r>
            <a:r>
              <a:rPr lang="ko-KR" altLang="en-US" sz="2400" dirty="0" smtClean="0"/>
              <a:t>월 </a:t>
            </a:r>
            <a:r>
              <a:rPr lang="en-US" altLang="ko-KR" sz="2400" dirty="0" smtClean="0"/>
              <a:t>26</a:t>
            </a:r>
            <a:r>
              <a:rPr lang="ko-KR" altLang="en-US" sz="2400" dirty="0" smtClean="0"/>
              <a:t>일</a:t>
            </a:r>
            <a:endParaRPr lang="en-US" altLang="ko-KR" sz="2400" dirty="0" smtClean="0"/>
          </a:p>
          <a:p>
            <a:endParaRPr lang="en-US" altLang="ko-KR" sz="2400" dirty="0"/>
          </a:p>
          <a:p>
            <a:r>
              <a:rPr lang="ko-KR" altLang="en-US" sz="2400" dirty="0" err="1" smtClean="0"/>
              <a:t>슈퍼컴퓨팅인프라운영실</a:t>
            </a:r>
            <a:r>
              <a:rPr lang="ko-KR" altLang="en-US" sz="2400" dirty="0" smtClean="0"/>
              <a:t> 최윤근</a:t>
            </a:r>
            <a:endParaRPr lang="ko-KR" altLang="en-US" sz="2400" dirty="0"/>
          </a:p>
        </p:txBody>
      </p:sp>
    </p:spTree>
    <p:extLst>
      <p:ext uri="{BB962C8B-B14F-4D97-AF65-F5344CB8AC3E}">
        <p14:creationId xmlns:p14="http://schemas.microsoft.com/office/powerpoint/2010/main" val="131014653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표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08299707"/>
              </p:ext>
            </p:extLst>
          </p:nvPr>
        </p:nvGraphicFramePr>
        <p:xfrm>
          <a:off x="1069899" y="1353988"/>
          <a:ext cx="9864397" cy="4744484"/>
        </p:xfrm>
        <a:graphic>
          <a:graphicData uri="http://schemas.openxmlformats.org/drawingml/2006/table">
            <a:tbl>
              <a:tblPr/>
              <a:tblGrid>
                <a:gridCol w="1230537"/>
                <a:gridCol w="2011680"/>
                <a:gridCol w="1963553"/>
                <a:gridCol w="1617044"/>
                <a:gridCol w="3041583"/>
              </a:tblGrid>
              <a:tr h="162728">
                <a:tc rowSpan="2" gridSpan="2"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b="1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구분</a:t>
                      </a:r>
                      <a:endParaRPr lang="ko-KR" altLang="en-US" sz="10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24203" marR="24203" marT="6691" marB="6691" anchor="ctr">
                    <a:lnL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D6D6"/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GAIA</a:t>
                      </a:r>
                      <a:endParaRPr lang="en-US" sz="10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24203" marR="24203" marT="6691" marB="6691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D6D6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TACHYON</a:t>
                      </a:r>
                      <a:endParaRPr lang="en-US" sz="10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24203" marR="24203" marT="6691" marB="6691" anchor="ctr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D6D6"/>
                    </a:solidFill>
                  </a:tcPr>
                </a:tc>
              </a:tr>
              <a:tr h="207933">
                <a:tc gridSpan="2"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000" b="1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</a:t>
                      </a:r>
                      <a:r>
                        <a:rPr lang="ko-KR" altLang="en-US" sz="1000" b="1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차</a:t>
                      </a:r>
                      <a:endParaRPr lang="ko-KR" altLang="en-US" sz="1000" kern="0" spc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24203" marR="24203" marT="6691" marB="6691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D6D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000" b="1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2</a:t>
                      </a:r>
                      <a:r>
                        <a:rPr lang="ko-KR" altLang="en-US" sz="1000" b="1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차</a:t>
                      </a:r>
                      <a:endParaRPr lang="ko-KR" altLang="en-US" sz="10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24203" marR="24203" marT="6691" marB="6691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D6D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000" b="1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</a:t>
                      </a:r>
                      <a:r>
                        <a:rPr lang="ko-KR" altLang="en-US" sz="1000" b="1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차</a:t>
                      </a:r>
                      <a:endParaRPr lang="ko-KR" altLang="en-US" sz="10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24203" marR="24203" marT="6691" marB="6691" anchor="ctr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D6D6"/>
                    </a:solidFill>
                  </a:tcPr>
                </a:tc>
              </a:tr>
              <a:tr h="105751">
                <a:tc rowSpan="11"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계산노드</a:t>
                      </a:r>
                    </a:p>
                  </a:txBody>
                  <a:tcPr marL="24203" marR="24203" marT="6691" marB="6691" anchor="ctr">
                    <a:lnL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kern="0" spc="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프로세서</a:t>
                      </a:r>
                      <a:endParaRPr lang="en-US" sz="10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24203" marR="24203" marT="6691" marB="6691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kern="0" spc="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IBM </a:t>
                      </a:r>
                      <a:r>
                        <a:rPr lang="en-US" sz="1000" kern="0" spc="0" baseline="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 POWER5+</a:t>
                      </a:r>
                      <a:endParaRPr lang="en-US" sz="10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24203" marR="24203" marT="6691" marB="6691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kern="0" spc="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IBM  POWER6 </a:t>
                      </a:r>
                      <a:endParaRPr lang="en-US" sz="10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24203" marR="24203" marT="6691" marB="6691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kern="0" spc="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AMD Opteron 2GHz</a:t>
                      </a:r>
                      <a:endParaRPr lang="en-US" sz="10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24203" marR="24203" marT="6691" marB="6691" anchor="ctr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이론성능</a:t>
                      </a:r>
                      <a:r>
                        <a:rPr lang="en-US" altLang="ko-KR" sz="10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(</a:t>
                      </a:r>
                      <a:r>
                        <a:rPr lang="en-US" sz="1000" kern="0" spc="0" dirty="0" err="1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TFlops</a:t>
                      </a:r>
                      <a:r>
                        <a:rPr lang="en-US" sz="10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)</a:t>
                      </a:r>
                    </a:p>
                  </a:txBody>
                  <a:tcPr marL="24203" marR="24203" marT="6691" marB="6691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5.9</a:t>
                      </a:r>
                    </a:p>
                  </a:txBody>
                  <a:tcPr marL="24203" marR="24203" marT="6691" marB="6691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30.7 </a:t>
                      </a:r>
                    </a:p>
                  </a:txBody>
                  <a:tcPr marL="24203" marR="24203" marT="6691" marB="6691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28.2</a:t>
                      </a:r>
                    </a:p>
                  </a:txBody>
                  <a:tcPr marL="24203" marR="24203" marT="6691" marB="6691" anchor="ctr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7933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kern="0" spc="0" dirty="0" err="1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노드수</a:t>
                      </a:r>
                      <a:r>
                        <a:rPr lang="en-US" altLang="ko-KR" sz="10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(</a:t>
                      </a:r>
                      <a:r>
                        <a:rPr lang="ko-KR" altLang="en-US" sz="10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개</a:t>
                      </a:r>
                      <a:r>
                        <a:rPr lang="en-US" altLang="ko-KR" sz="10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)</a:t>
                      </a:r>
                      <a:endParaRPr lang="ko-KR" altLang="en-US" sz="10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24203" marR="24203" marT="6691" marB="6691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10</a:t>
                      </a:r>
                    </a:p>
                  </a:txBody>
                  <a:tcPr marL="24203" marR="24203" marT="6691" marB="6691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24</a:t>
                      </a:r>
                    </a:p>
                  </a:txBody>
                  <a:tcPr marL="24203" marR="24203" marT="6691" marB="6691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192</a:t>
                      </a:r>
                    </a:p>
                  </a:txBody>
                  <a:tcPr marL="24203" marR="24203" marT="6691" marB="6691" anchor="ctr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7933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랙수</a:t>
                      </a:r>
                      <a:r>
                        <a:rPr lang="en-US" altLang="ko-KR" sz="10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(</a:t>
                      </a:r>
                      <a:r>
                        <a:rPr lang="ko-KR" altLang="en-US" sz="10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개</a:t>
                      </a:r>
                      <a:r>
                        <a:rPr lang="en-US" altLang="ko-KR" sz="10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)</a:t>
                      </a:r>
                      <a:endParaRPr lang="ko-KR" altLang="en-US" sz="1000" kern="0" spc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24203" marR="24203" marT="6691" marB="6691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10</a:t>
                      </a:r>
                    </a:p>
                  </a:txBody>
                  <a:tcPr marL="24203" marR="24203" marT="6691" marB="6691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24</a:t>
                      </a:r>
                    </a:p>
                  </a:txBody>
                  <a:tcPr marL="24203" marR="24203" marT="6691" marB="6691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4</a:t>
                      </a:r>
                    </a:p>
                  </a:txBody>
                  <a:tcPr marL="24203" marR="24203" marT="6691" marB="6691" anchor="ctr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7933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랙 하중</a:t>
                      </a:r>
                      <a:r>
                        <a:rPr lang="en-US" altLang="ko-KR" sz="10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(</a:t>
                      </a:r>
                      <a:r>
                        <a:rPr lang="en-US" sz="10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Kg)</a:t>
                      </a:r>
                    </a:p>
                  </a:txBody>
                  <a:tcPr marL="24203" marR="24203" marT="6691" marB="6691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1,358</a:t>
                      </a:r>
                    </a:p>
                  </a:txBody>
                  <a:tcPr marL="24203" marR="24203" marT="6691" marB="6691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1,400</a:t>
                      </a:r>
                    </a:p>
                  </a:txBody>
                  <a:tcPr marL="24203" marR="24203" marT="6691" marB="6691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1,157</a:t>
                      </a:r>
                    </a:p>
                  </a:txBody>
                  <a:tcPr marL="24203" marR="24203" marT="6691" marB="6691" anchor="ctr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7933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랙 전력 소모량</a:t>
                      </a:r>
                      <a:r>
                        <a:rPr lang="en-US" altLang="ko-KR" sz="10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(KW)</a:t>
                      </a:r>
                      <a:endParaRPr lang="ko-KR" altLang="en-US" sz="1000" kern="0" spc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24203" marR="24203" marT="6691" marB="6691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17.5</a:t>
                      </a:r>
                    </a:p>
                  </a:txBody>
                  <a:tcPr marL="24203" marR="24203" marT="6691" marB="6691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25.4</a:t>
                      </a:r>
                    </a:p>
                  </a:txBody>
                  <a:tcPr marL="24203" marR="24203" marT="6691" marB="6691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22.5</a:t>
                      </a:r>
                    </a:p>
                  </a:txBody>
                  <a:tcPr marL="24203" marR="24203" marT="6691" marB="6691" anchor="ctr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7933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랙 발열량</a:t>
                      </a:r>
                      <a:r>
                        <a:rPr lang="en-US" altLang="ko-KR" sz="10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(</a:t>
                      </a:r>
                      <a:r>
                        <a:rPr lang="en-US" sz="10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Kcal)</a:t>
                      </a:r>
                    </a:p>
                  </a:txBody>
                  <a:tcPr marL="24203" marR="24203" marT="6691" marB="6691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19,530</a:t>
                      </a:r>
                    </a:p>
                  </a:txBody>
                  <a:tcPr marL="24203" marR="24203" marT="6691" marB="6691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23,816</a:t>
                      </a:r>
                    </a:p>
                  </a:txBody>
                  <a:tcPr marL="24203" marR="24203" marT="6691" marB="6691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19.356</a:t>
                      </a:r>
                    </a:p>
                  </a:txBody>
                  <a:tcPr marL="24203" marR="24203" marT="6691" marB="6691" anchor="ctr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7933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랙 크기</a:t>
                      </a:r>
                      <a:r>
                        <a:rPr lang="en-US" altLang="ko-KR" sz="10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(</a:t>
                      </a:r>
                      <a:r>
                        <a:rPr lang="en-US" sz="10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mm)</a:t>
                      </a:r>
                    </a:p>
                  </a:txBody>
                  <a:tcPr marL="24203" marR="24203" marT="6691" marB="6691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785×1,326×2,025</a:t>
                      </a:r>
                    </a:p>
                  </a:txBody>
                  <a:tcPr marL="24203" marR="24203" marT="6691" marB="6691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785×1,806×2,024</a:t>
                      </a:r>
                    </a:p>
                  </a:txBody>
                  <a:tcPr marL="24203" marR="24203" marT="6691" marB="6691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600×1,020×2,070</a:t>
                      </a:r>
                    </a:p>
                  </a:txBody>
                  <a:tcPr marL="24203" marR="24203" marT="6691" marB="6691" anchor="ctr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7933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냉각 방식</a:t>
                      </a:r>
                    </a:p>
                  </a:txBody>
                  <a:tcPr marL="24203" marR="24203" marT="6691" marB="6691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kern="0" spc="0" dirty="0" err="1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공냉식</a:t>
                      </a:r>
                      <a:endParaRPr lang="ko-KR" altLang="en-US" sz="10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24203" marR="24203" marT="6691" marB="6691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137073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분할 이전 가능 여부</a:t>
                      </a:r>
                    </a:p>
                  </a:txBody>
                  <a:tcPr marL="24203" marR="24203" marT="6691" marB="6691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kern="0" spc="0" dirty="0" err="1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노드</a:t>
                      </a:r>
                      <a:r>
                        <a:rPr lang="ko-KR" altLang="en-US" sz="1000" kern="0" spc="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 간 </a:t>
                      </a:r>
                      <a:r>
                        <a:rPr lang="ko-KR" altLang="en-US" sz="10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고속 </a:t>
                      </a:r>
                      <a:r>
                        <a:rPr lang="ko-KR" altLang="en-US" sz="1000" kern="0" spc="0" dirty="0" err="1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인터커넥션</a:t>
                      </a:r>
                      <a:r>
                        <a:rPr lang="ko-KR" altLang="en-US" sz="10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 네트워크 </a:t>
                      </a:r>
                      <a:r>
                        <a:rPr lang="ko-KR" altLang="en-US" sz="1000" kern="0" spc="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필요 시 </a:t>
                      </a:r>
                      <a:r>
                        <a:rPr lang="ko-KR" altLang="en-US" sz="10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분할 불가</a:t>
                      </a:r>
                    </a:p>
                  </a:txBody>
                  <a:tcPr marL="24203" marR="24203" marT="6691" marB="6691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137945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0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2</a:t>
                      </a:r>
                      <a:r>
                        <a:rPr lang="ko-KR" altLang="en-US" sz="10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개로 분할 이전 가능</a:t>
                      </a:r>
                    </a:p>
                  </a:txBody>
                  <a:tcPr marL="24203" marR="24203" marT="6691" marB="6691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0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3</a:t>
                      </a:r>
                      <a:r>
                        <a:rPr lang="ko-KR" altLang="en-US" sz="10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개로 분할 이전 가능</a:t>
                      </a:r>
                    </a:p>
                  </a:txBody>
                  <a:tcPr marL="24203" marR="24203" marT="6691" marB="6691" anchor="ctr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-</a:t>
                      </a:r>
                    </a:p>
                  </a:txBody>
                  <a:tcPr marL="24203" marR="24203" marT="6691" marB="6691" anchor="ctr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7933">
                <a:tc rowSpan="6"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스토리지</a:t>
                      </a:r>
                    </a:p>
                  </a:txBody>
                  <a:tcPr marL="24203" marR="24203" marT="6691" marB="6691" anchor="ctr">
                    <a:lnL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용량</a:t>
                      </a:r>
                      <a:r>
                        <a:rPr lang="en-US" altLang="ko-KR" sz="10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(</a:t>
                      </a:r>
                      <a:r>
                        <a:rPr lang="en-US" sz="10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TB)</a:t>
                      </a:r>
                    </a:p>
                  </a:txBody>
                  <a:tcPr marL="24203" marR="24203" marT="6691" marB="6691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63</a:t>
                      </a:r>
                    </a:p>
                  </a:txBody>
                  <a:tcPr marL="24203" marR="24203" marT="6691" marB="6691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273</a:t>
                      </a:r>
                    </a:p>
                  </a:txBody>
                  <a:tcPr marL="24203" marR="24203" marT="6691" marB="6691" anchor="ctr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207TB</a:t>
                      </a:r>
                    </a:p>
                  </a:txBody>
                  <a:tcPr marL="24203" marR="24203" marT="6691" marB="6691" anchor="ctr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7933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랙수</a:t>
                      </a:r>
                      <a:r>
                        <a:rPr lang="en-US" altLang="ko-KR" sz="10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(</a:t>
                      </a:r>
                      <a:r>
                        <a:rPr lang="ko-KR" altLang="en-US" sz="10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개</a:t>
                      </a:r>
                      <a:r>
                        <a:rPr lang="en-US" altLang="ko-KR" sz="10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)</a:t>
                      </a:r>
                      <a:endParaRPr lang="ko-KR" altLang="en-US" sz="1000" kern="0" spc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24203" marR="24203" marT="6691" marB="6691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4</a:t>
                      </a:r>
                    </a:p>
                  </a:txBody>
                  <a:tcPr marL="24203" marR="24203" marT="6691" marB="6691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7</a:t>
                      </a:r>
                    </a:p>
                  </a:txBody>
                  <a:tcPr marL="24203" marR="24203" marT="6691" marB="6691" anchor="ctr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3</a:t>
                      </a:r>
                    </a:p>
                  </a:txBody>
                  <a:tcPr marL="24203" marR="24203" marT="6691" marB="6691" anchor="ctr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7933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랙 하중</a:t>
                      </a:r>
                      <a:r>
                        <a:rPr lang="en-US" altLang="ko-KR" sz="10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(</a:t>
                      </a:r>
                      <a:r>
                        <a:rPr lang="en-US" sz="10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Kg)</a:t>
                      </a:r>
                    </a:p>
                  </a:txBody>
                  <a:tcPr marL="24203" marR="24203" marT="6691" marB="6691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490</a:t>
                      </a:r>
                    </a:p>
                  </a:txBody>
                  <a:tcPr marL="24203" marR="24203" marT="6691" marB="6691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750</a:t>
                      </a:r>
                    </a:p>
                  </a:txBody>
                  <a:tcPr marL="24203" marR="24203" marT="6691" marB="6691" anchor="ctr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1,092</a:t>
                      </a:r>
                    </a:p>
                  </a:txBody>
                  <a:tcPr marL="24203" marR="24203" marT="6691" marB="6691" anchor="ctr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7933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랙 전력 소모량</a:t>
                      </a:r>
                      <a:r>
                        <a:rPr lang="en-US" altLang="ko-KR" sz="10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(KW)</a:t>
                      </a:r>
                      <a:endParaRPr lang="ko-KR" altLang="en-US" sz="1000" kern="0" spc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24203" marR="24203" marT="6691" marB="6691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5</a:t>
                      </a:r>
                    </a:p>
                  </a:txBody>
                  <a:tcPr marL="24203" marR="24203" marT="6691" marB="6691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6.6</a:t>
                      </a:r>
                    </a:p>
                  </a:txBody>
                  <a:tcPr marL="24203" marR="24203" marT="6691" marB="6691" anchor="ctr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6.54</a:t>
                      </a:r>
                    </a:p>
                  </a:txBody>
                  <a:tcPr marL="24203" marR="24203" marT="6691" marB="6691" anchor="ctr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7933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랙 발열량</a:t>
                      </a:r>
                      <a:r>
                        <a:rPr lang="en-US" altLang="ko-KR" sz="10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(</a:t>
                      </a:r>
                      <a:r>
                        <a:rPr lang="en-US" sz="10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Kcal)</a:t>
                      </a:r>
                    </a:p>
                  </a:txBody>
                  <a:tcPr marL="24203" marR="24203" marT="6691" marB="6691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4,180</a:t>
                      </a:r>
                    </a:p>
                  </a:txBody>
                  <a:tcPr marL="24203" marR="24203" marT="6691" marB="6691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5,697</a:t>
                      </a:r>
                    </a:p>
                  </a:txBody>
                  <a:tcPr marL="24203" marR="24203" marT="6691" marB="6691" anchor="ctr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10,330</a:t>
                      </a:r>
                    </a:p>
                  </a:txBody>
                  <a:tcPr marL="24203" marR="24203" marT="6691" marB="6691" anchor="ctr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7933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랙 면적</a:t>
                      </a:r>
                      <a:r>
                        <a:rPr lang="en-US" altLang="ko-KR" sz="10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(</a:t>
                      </a:r>
                      <a:r>
                        <a:rPr lang="en-US" sz="10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mm)</a:t>
                      </a:r>
                    </a:p>
                  </a:txBody>
                  <a:tcPr marL="24203" marR="24203" marT="6691" marB="6691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644×1,098×1,804</a:t>
                      </a:r>
                    </a:p>
                  </a:txBody>
                  <a:tcPr marL="24203" marR="24203" marT="6691" marB="6691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644×1,098×2,015</a:t>
                      </a:r>
                    </a:p>
                  </a:txBody>
                  <a:tcPr marL="24203" marR="24203" marT="6691" marB="6691" anchor="ctr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600×900×1,880</a:t>
                      </a:r>
                    </a:p>
                  </a:txBody>
                  <a:tcPr marL="24203" marR="24203" marT="6691" marB="6691" anchor="ctr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7933">
                <a:tc gridSpan="2"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전체 </a:t>
                      </a:r>
                      <a:r>
                        <a:rPr lang="ko-KR" altLang="en-US" sz="1000" kern="0" spc="0" dirty="0" err="1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랙수</a:t>
                      </a:r>
                      <a:r>
                        <a:rPr lang="en-US" altLang="ko-KR" sz="10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(</a:t>
                      </a:r>
                      <a:r>
                        <a:rPr lang="ko-KR" altLang="en-US" sz="1000" kern="0" spc="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개</a:t>
                      </a:r>
                      <a:r>
                        <a:rPr lang="en-US" altLang="ko-KR" sz="1000" kern="0" spc="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(*)</a:t>
                      </a:r>
                      <a:endParaRPr lang="ko-KR" altLang="en-US" sz="10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24203" marR="24203" marT="6691" marB="6691" anchor="ctr">
                    <a:lnL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16</a:t>
                      </a:r>
                    </a:p>
                  </a:txBody>
                  <a:tcPr marL="24203" marR="24203" marT="6691" marB="6691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32</a:t>
                      </a:r>
                    </a:p>
                  </a:txBody>
                  <a:tcPr marL="24203" marR="24203" marT="6691" marB="6691" anchor="ctr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11</a:t>
                      </a:r>
                    </a:p>
                  </a:txBody>
                  <a:tcPr marL="24203" marR="24203" marT="6691" marB="6691" anchor="ctr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7933">
                <a:tc gridSpan="2"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년간 전기요금</a:t>
                      </a:r>
                      <a:r>
                        <a:rPr lang="en-US" altLang="ko-KR" sz="10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(</a:t>
                      </a:r>
                      <a:r>
                        <a:rPr lang="ko-KR" altLang="en-US" sz="10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억원</a:t>
                      </a:r>
                      <a:r>
                        <a:rPr lang="en-US" altLang="ko-KR" sz="10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)</a:t>
                      </a:r>
                      <a:endParaRPr lang="ko-KR" altLang="en-US" sz="1000" kern="0" spc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24203" marR="24203" marT="6691" marB="6691" anchor="ctr">
                    <a:lnL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1.8</a:t>
                      </a:r>
                    </a:p>
                  </a:txBody>
                  <a:tcPr marL="24203" marR="24203" marT="6691" marB="6691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5.2</a:t>
                      </a:r>
                    </a:p>
                  </a:txBody>
                  <a:tcPr marL="24203" marR="24203" marT="6691" marB="6691" anchor="ctr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3.5</a:t>
                      </a:r>
                    </a:p>
                  </a:txBody>
                  <a:tcPr marL="24203" marR="24203" marT="6691" marB="6691" anchor="ctr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7933">
                <a:tc gridSpan="2"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도입년도</a:t>
                      </a:r>
                    </a:p>
                  </a:txBody>
                  <a:tcPr marL="24203" marR="24203" marT="6691" marB="6691" anchor="ctr">
                    <a:lnL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0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2007</a:t>
                      </a:r>
                      <a:r>
                        <a:rPr lang="ko-KR" altLang="en-US" sz="10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년</a:t>
                      </a:r>
                    </a:p>
                  </a:txBody>
                  <a:tcPr marL="24203" marR="24203" marT="6691" marB="6691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0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2009</a:t>
                      </a:r>
                      <a:r>
                        <a:rPr lang="ko-KR" altLang="en-US" sz="10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년</a:t>
                      </a:r>
                    </a:p>
                  </a:txBody>
                  <a:tcPr marL="24203" marR="24203" marT="6691" marB="6691" anchor="ctr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0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2008</a:t>
                      </a:r>
                      <a:r>
                        <a:rPr lang="ko-KR" altLang="en-US" sz="10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년</a:t>
                      </a:r>
                    </a:p>
                  </a:txBody>
                  <a:tcPr marL="24203" marR="24203" marT="6691" marB="6691" anchor="ctr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7" name="Rectangle 2"/>
          <p:cNvSpPr>
            <a:spLocks noChangeArrowheads="1"/>
          </p:cNvSpPr>
          <p:nvPr/>
        </p:nvSpPr>
        <p:spPr bwMode="auto">
          <a:xfrm>
            <a:off x="4938713" y="1825625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o-KR" altLang="ko-KR" sz="10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바탕" panose="02030600000101010101" pitchFamily="18" charset="-127"/>
              </a:rPr>
              <a:t>  </a:t>
            </a:r>
            <a:endParaRPr kumimoji="0" lang="ko-KR" altLang="ko-K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8" name="직사각형 7"/>
          <p:cNvSpPr/>
          <p:nvPr/>
        </p:nvSpPr>
        <p:spPr>
          <a:xfrm>
            <a:off x="1045945" y="6137823"/>
            <a:ext cx="9204960" cy="2923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-233680" algn="just" fontAlgn="base">
              <a:lnSpc>
                <a:spcPct val="130000"/>
              </a:lnSpc>
            </a:pPr>
            <a:r>
              <a:rPr lang="en-US" altLang="ko-KR" sz="1000" kern="0" spc="0" dirty="0" smtClean="0">
                <a:solidFill>
                  <a:srgbClr val="000000"/>
                </a:solidFill>
                <a:effectLst/>
                <a:latin typeface="+mn-ea"/>
              </a:rPr>
              <a:t>(*)</a:t>
            </a:r>
            <a:r>
              <a:rPr lang="ko-KR" altLang="en-US" sz="1000" kern="0" spc="0" dirty="0" smtClean="0">
                <a:solidFill>
                  <a:srgbClr val="000000"/>
                </a:solidFill>
                <a:effectLst/>
                <a:latin typeface="+mn-ea"/>
              </a:rPr>
              <a:t>시스템 및 스토리지 </a:t>
            </a:r>
            <a:r>
              <a:rPr lang="ko-KR" altLang="en-US" sz="1000" kern="0" spc="0" dirty="0" err="1" smtClean="0">
                <a:solidFill>
                  <a:srgbClr val="000000"/>
                </a:solidFill>
                <a:effectLst/>
                <a:latin typeface="+mn-ea"/>
              </a:rPr>
              <a:t>랙</a:t>
            </a:r>
            <a:r>
              <a:rPr lang="ko-KR" altLang="en-US" sz="1000" kern="0" spc="0" dirty="0" smtClean="0">
                <a:solidFill>
                  <a:srgbClr val="000000"/>
                </a:solidFill>
                <a:effectLst/>
                <a:latin typeface="+mn-ea"/>
              </a:rPr>
              <a:t> 뿐만 아니라 기타 인프라 </a:t>
            </a:r>
            <a:r>
              <a:rPr lang="ko-KR" altLang="en-US" sz="1000" kern="0" spc="0" dirty="0" err="1" smtClean="0">
                <a:solidFill>
                  <a:srgbClr val="000000"/>
                </a:solidFill>
                <a:effectLst/>
                <a:latin typeface="+mn-ea"/>
              </a:rPr>
              <a:t>노드</a:t>
            </a:r>
            <a:r>
              <a:rPr lang="ko-KR" altLang="en-US" sz="1000" kern="0" spc="0" dirty="0" smtClean="0">
                <a:solidFill>
                  <a:srgbClr val="000000"/>
                </a:solidFill>
                <a:effectLst/>
                <a:latin typeface="+mn-ea"/>
              </a:rPr>
              <a:t> 및 네트워크 장비 등의 </a:t>
            </a:r>
            <a:r>
              <a:rPr lang="ko-KR" altLang="en-US" sz="1000" kern="0" spc="0" dirty="0" err="1" smtClean="0">
                <a:solidFill>
                  <a:srgbClr val="000000"/>
                </a:solidFill>
                <a:effectLst/>
                <a:latin typeface="+mn-ea"/>
              </a:rPr>
              <a:t>랙을</a:t>
            </a:r>
            <a:r>
              <a:rPr lang="ko-KR" altLang="en-US" sz="1000" kern="0" spc="0" dirty="0" smtClean="0">
                <a:solidFill>
                  <a:srgbClr val="000000"/>
                </a:solidFill>
                <a:effectLst/>
                <a:latin typeface="+mn-ea"/>
              </a:rPr>
              <a:t> 포함한 전산실 상면 공간을 차지하는 모든 </a:t>
            </a:r>
            <a:r>
              <a:rPr lang="ko-KR" altLang="en-US" sz="1000" kern="0" spc="0" dirty="0" err="1" smtClean="0">
                <a:solidFill>
                  <a:srgbClr val="000000"/>
                </a:solidFill>
                <a:effectLst/>
                <a:latin typeface="+mn-ea"/>
              </a:rPr>
              <a:t>랙의</a:t>
            </a:r>
            <a:r>
              <a:rPr lang="ko-KR" altLang="en-US" sz="1000" kern="0" spc="0" dirty="0" smtClean="0">
                <a:solidFill>
                  <a:srgbClr val="000000"/>
                </a:solidFill>
                <a:effectLst/>
                <a:latin typeface="+mn-ea"/>
              </a:rPr>
              <a:t> 수량임</a:t>
            </a:r>
            <a:endParaRPr lang="ko-KR" altLang="en-US" sz="1000" kern="0" spc="0" dirty="0">
              <a:solidFill>
                <a:srgbClr val="000000"/>
              </a:solidFill>
              <a:effectLst/>
              <a:latin typeface="+mn-ea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059804" y="500514"/>
            <a:ext cx="799289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4000" dirty="0" err="1" smtClean="0"/>
              <a:t>슈퍼컴</a:t>
            </a:r>
            <a:r>
              <a:rPr lang="ko-KR" altLang="en-US" sz="4000" dirty="0" smtClean="0"/>
              <a:t> </a:t>
            </a:r>
            <a:r>
              <a:rPr lang="en-US" altLang="ko-KR" sz="4000" dirty="0" smtClean="0"/>
              <a:t>4</a:t>
            </a:r>
            <a:r>
              <a:rPr lang="ko-KR" altLang="en-US" sz="4000" dirty="0" smtClean="0"/>
              <a:t>호기</a:t>
            </a:r>
            <a:r>
              <a:rPr lang="en-US" altLang="ko-KR" sz="4000" dirty="0" smtClean="0"/>
              <a:t>(</a:t>
            </a:r>
            <a:r>
              <a:rPr lang="ko-KR" altLang="en-US" sz="4000" dirty="0" smtClean="0"/>
              <a:t>기증장비</a:t>
            </a:r>
            <a:r>
              <a:rPr lang="en-US" altLang="ko-KR" sz="4000" dirty="0" smtClean="0"/>
              <a:t>)</a:t>
            </a:r>
            <a:r>
              <a:rPr lang="ko-KR" altLang="en-US" sz="4000" dirty="0" smtClean="0"/>
              <a:t> 세부 사양</a:t>
            </a:r>
            <a:endParaRPr lang="ko-KR" altLang="en-US" sz="4000" dirty="0"/>
          </a:p>
        </p:txBody>
      </p:sp>
    </p:spTree>
    <p:extLst>
      <p:ext uri="{BB962C8B-B14F-4D97-AF65-F5344CB8AC3E}">
        <p14:creationId xmlns:p14="http://schemas.microsoft.com/office/powerpoint/2010/main" val="392409408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5775158" y="1001026"/>
            <a:ext cx="14700001" cy="5133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pic>
        <p:nvPicPr>
          <p:cNvPr id="2049" name="_x441553112" descr="EMB000022acbf6c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547" y="1514367"/>
            <a:ext cx="6035040" cy="45114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0" y="125917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8" name="TextBox 7"/>
          <p:cNvSpPr txBox="1"/>
          <p:nvPr/>
        </p:nvSpPr>
        <p:spPr>
          <a:xfrm>
            <a:off x="3522847" y="500514"/>
            <a:ext cx="441980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4000" dirty="0" smtClean="0"/>
              <a:t>타키온 </a:t>
            </a:r>
            <a:r>
              <a:rPr lang="en-US" altLang="ko-KR" sz="4000" dirty="0" smtClean="0"/>
              <a:t>1</a:t>
            </a:r>
            <a:r>
              <a:rPr lang="ko-KR" altLang="en-US" sz="4000" dirty="0" smtClean="0"/>
              <a:t>차 시스템</a:t>
            </a:r>
            <a:endParaRPr lang="ko-KR" altLang="en-US" sz="4000" dirty="0"/>
          </a:p>
        </p:txBody>
      </p:sp>
      <p:pic>
        <p:nvPicPr>
          <p:cNvPr id="2" name="그림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32747" y="2558446"/>
            <a:ext cx="3500387" cy="2625290"/>
          </a:xfrm>
          <a:prstGeom prst="rect">
            <a:avLst/>
          </a:prstGeom>
        </p:spPr>
      </p:pic>
      <p:pic>
        <p:nvPicPr>
          <p:cNvPr id="3" name="그림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79760" y="1334698"/>
            <a:ext cx="2912240" cy="38829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162410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_x270836984" descr="EMB000022acbf6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71045" y="1350609"/>
            <a:ext cx="8826366" cy="52822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3773102" y="500514"/>
            <a:ext cx="499527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4000" dirty="0" smtClean="0"/>
              <a:t>가이아 </a:t>
            </a:r>
            <a:r>
              <a:rPr lang="en-US" altLang="ko-KR" sz="4000" dirty="0" smtClean="0"/>
              <a:t>1, 2</a:t>
            </a:r>
            <a:r>
              <a:rPr lang="ko-KR" altLang="en-US" sz="4000" dirty="0" smtClean="0"/>
              <a:t>차 시스템</a:t>
            </a:r>
            <a:endParaRPr lang="ko-KR" altLang="en-US" sz="4000" dirty="0"/>
          </a:p>
        </p:txBody>
      </p:sp>
    </p:spTree>
    <p:extLst>
      <p:ext uri="{BB962C8B-B14F-4D97-AF65-F5344CB8AC3E}">
        <p14:creationId xmlns:p14="http://schemas.microsoft.com/office/powerpoint/2010/main" val="202146751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3"/>
          <p:cNvSpPr/>
          <p:nvPr/>
        </p:nvSpPr>
        <p:spPr>
          <a:xfrm>
            <a:off x="353303" y="1255431"/>
            <a:ext cx="3554178" cy="5355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 fontAlgn="base">
              <a:lnSpc>
                <a:spcPct val="160000"/>
              </a:lnSpc>
            </a:pPr>
            <a:r>
              <a:rPr lang="en-US" altLang="ko-KR" kern="0" spc="-40" dirty="0" smtClean="0">
                <a:solidFill>
                  <a:srgbClr val="000000"/>
                </a:solidFill>
                <a:effectLst/>
                <a:latin typeface="휴먼명조"/>
                <a:ea typeface="휴먼명조"/>
              </a:rPr>
              <a:t>http://www.zeus.go.kr/end/main</a:t>
            </a:r>
            <a:endParaRPr lang="en-US" altLang="ko-KR" sz="1050" kern="0" spc="0" dirty="0">
              <a:solidFill>
                <a:srgbClr val="000000"/>
              </a:solidFill>
              <a:effectLst/>
              <a:latin typeface="함초롬바탕" panose="02030604000101010101" pitchFamily="18" charset="-127"/>
            </a:endParaRPr>
          </a:p>
        </p:txBody>
      </p:sp>
      <p:pic>
        <p:nvPicPr>
          <p:cNvPr id="5" name="그림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948" y="1992431"/>
            <a:ext cx="5672973" cy="3667225"/>
          </a:xfrm>
          <a:prstGeom prst="rect">
            <a:avLst/>
          </a:prstGeom>
        </p:spPr>
      </p:pic>
      <p:pic>
        <p:nvPicPr>
          <p:cNvPr id="6" name="그림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60312" y="1982803"/>
            <a:ext cx="6127521" cy="3961062"/>
          </a:xfrm>
          <a:prstGeom prst="rect">
            <a:avLst/>
          </a:prstGeom>
        </p:spPr>
      </p:pic>
      <p:sp>
        <p:nvSpPr>
          <p:cNvPr id="8" name="모서리가 둥근 직사각형 7"/>
          <p:cNvSpPr/>
          <p:nvPr/>
        </p:nvSpPr>
        <p:spPr>
          <a:xfrm>
            <a:off x="5101389" y="3599847"/>
            <a:ext cx="288758" cy="216568"/>
          </a:xfrm>
          <a:prstGeom prst="round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cxnSp>
        <p:nvCxnSpPr>
          <p:cNvPr id="10" name="직선 화살표 연결선 9"/>
          <p:cNvCxnSpPr>
            <a:stCxn id="8" idx="3"/>
          </p:cNvCxnSpPr>
          <p:nvPr/>
        </p:nvCxnSpPr>
        <p:spPr>
          <a:xfrm>
            <a:off x="5390147" y="3708131"/>
            <a:ext cx="1328287" cy="988996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모서리가 둥근 직사각형 10"/>
          <p:cNvSpPr/>
          <p:nvPr/>
        </p:nvSpPr>
        <p:spPr>
          <a:xfrm>
            <a:off x="7652084" y="4610500"/>
            <a:ext cx="1674796" cy="822959"/>
          </a:xfrm>
          <a:prstGeom prst="round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2" name="TextBox 11"/>
          <p:cNvSpPr txBox="1"/>
          <p:nvPr/>
        </p:nvSpPr>
        <p:spPr>
          <a:xfrm>
            <a:off x="4235113" y="500514"/>
            <a:ext cx="344357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4000" dirty="0" smtClean="0"/>
              <a:t>장비이전 신청</a:t>
            </a:r>
            <a:endParaRPr lang="ko-KR" altLang="en-US" sz="4000" dirty="0"/>
          </a:p>
        </p:txBody>
      </p:sp>
    </p:spTree>
    <p:extLst>
      <p:ext uri="{BB962C8B-B14F-4D97-AF65-F5344CB8AC3E}">
        <p14:creationId xmlns:p14="http://schemas.microsoft.com/office/powerpoint/2010/main" val="94218896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1967" y="1453414"/>
            <a:ext cx="7620000" cy="4925857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4235113" y="500514"/>
            <a:ext cx="344357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4000" dirty="0" smtClean="0"/>
              <a:t>장비이전 신청</a:t>
            </a:r>
            <a:endParaRPr lang="ko-KR" altLang="en-US" sz="4000" dirty="0"/>
          </a:p>
        </p:txBody>
      </p:sp>
      <p:sp>
        <p:nvSpPr>
          <p:cNvPr id="6" name="모서리가 둥근 직사각형 5"/>
          <p:cNvSpPr/>
          <p:nvPr/>
        </p:nvSpPr>
        <p:spPr>
          <a:xfrm>
            <a:off x="5909911" y="3070459"/>
            <a:ext cx="856648" cy="616017"/>
          </a:xfrm>
          <a:prstGeom prst="round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cxnSp>
        <p:nvCxnSpPr>
          <p:cNvPr id="8" name="직선 화살표 연결선 7"/>
          <p:cNvCxnSpPr/>
          <p:nvPr/>
        </p:nvCxnSpPr>
        <p:spPr>
          <a:xfrm flipV="1">
            <a:off x="6766559" y="2323261"/>
            <a:ext cx="1626670" cy="939703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8393229" y="2138595"/>
            <a:ext cx="14205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dirty="0" smtClean="0"/>
              <a:t>로그인 필요</a:t>
            </a:r>
            <a:endParaRPr lang="ko-KR" alt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8304942" y="3419749"/>
            <a:ext cx="3278462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dirty="0"/>
              <a:t>☞ </a:t>
            </a:r>
            <a:r>
              <a:rPr lang="en-US" altLang="ko-KR" dirty="0"/>
              <a:t>NFEC </a:t>
            </a:r>
            <a:r>
              <a:rPr lang="ko-KR" altLang="en-US" dirty="0"/>
              <a:t>장비기획팀 담당자 </a:t>
            </a:r>
            <a:r>
              <a:rPr lang="en-US" altLang="ko-KR" dirty="0"/>
              <a:t>: </a:t>
            </a:r>
            <a:endParaRPr lang="en-US" altLang="ko-KR" dirty="0" smtClean="0"/>
          </a:p>
          <a:p>
            <a:r>
              <a:rPr lang="ko-KR" altLang="en-US" dirty="0" smtClean="0"/>
              <a:t>권성일 박사</a:t>
            </a:r>
            <a:r>
              <a:rPr lang="en-US" altLang="ko-KR" dirty="0" smtClean="0"/>
              <a:t>, </a:t>
            </a:r>
            <a:r>
              <a:rPr lang="en-US" altLang="ko-KR" dirty="0"/>
              <a:t>042)865-3927, </a:t>
            </a:r>
            <a:endParaRPr lang="en-US" altLang="ko-KR" dirty="0" smtClean="0"/>
          </a:p>
          <a:p>
            <a:r>
              <a:rPr lang="en-US" altLang="ko-KR" dirty="0" smtClean="0"/>
              <a:t>sikwon73@kbsi.re.kr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17117767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표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71505099"/>
              </p:ext>
            </p:extLst>
          </p:nvPr>
        </p:nvGraphicFramePr>
        <p:xfrm>
          <a:off x="1260915" y="2105144"/>
          <a:ext cx="9066991" cy="3736848"/>
        </p:xfrm>
        <a:graphic>
          <a:graphicData uri="http://schemas.openxmlformats.org/drawingml/2006/table">
            <a:tbl>
              <a:tblPr/>
              <a:tblGrid>
                <a:gridCol w="1407055"/>
                <a:gridCol w="506419"/>
                <a:gridCol w="506419"/>
                <a:gridCol w="506419"/>
                <a:gridCol w="506419"/>
                <a:gridCol w="563426"/>
                <a:gridCol w="563426"/>
                <a:gridCol w="563426"/>
                <a:gridCol w="563426"/>
                <a:gridCol w="563426"/>
                <a:gridCol w="563426"/>
                <a:gridCol w="563426"/>
                <a:gridCol w="563426"/>
                <a:gridCol w="563426"/>
                <a:gridCol w="563426"/>
              </a:tblGrid>
              <a:tr h="234696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b="1" kern="0" spc="-40" dirty="0">
                          <a:solidFill>
                            <a:srgbClr val="0C0CFF"/>
                          </a:solidFill>
                          <a:effectLst/>
                          <a:latin typeface="+mn-ea"/>
                          <a:ea typeface="+mn-ea"/>
                        </a:rPr>
                        <a:t>구분</a:t>
                      </a:r>
                      <a:endParaRPr lang="ko-KR" altLang="en-US" sz="12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64770" marR="64770" marT="17907" marB="17907" anchor="ctr">
                    <a:lnL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E5E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200" b="1" kern="0" spc="-40" dirty="0">
                          <a:solidFill>
                            <a:srgbClr val="0C0CFF"/>
                          </a:solidFill>
                          <a:effectLst/>
                          <a:latin typeface="+mn-ea"/>
                          <a:ea typeface="+mn-ea"/>
                        </a:rPr>
                        <a:t>1</a:t>
                      </a:r>
                      <a:r>
                        <a:rPr lang="ko-KR" altLang="en-US" sz="1200" b="1" kern="0" spc="-40" dirty="0">
                          <a:solidFill>
                            <a:srgbClr val="0C0CFF"/>
                          </a:solidFill>
                          <a:effectLst/>
                          <a:latin typeface="+mn-ea"/>
                          <a:ea typeface="+mn-ea"/>
                        </a:rPr>
                        <a:t>주</a:t>
                      </a:r>
                      <a:endParaRPr lang="ko-KR" altLang="en-US" sz="12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E5E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200" b="1" kern="0" spc="-40" dirty="0">
                          <a:solidFill>
                            <a:srgbClr val="0C0CFF"/>
                          </a:solidFill>
                          <a:effectLst/>
                          <a:latin typeface="+mn-ea"/>
                          <a:ea typeface="+mn-ea"/>
                        </a:rPr>
                        <a:t>2</a:t>
                      </a:r>
                      <a:r>
                        <a:rPr lang="ko-KR" altLang="en-US" sz="1200" b="1" kern="0" spc="-40" dirty="0">
                          <a:solidFill>
                            <a:srgbClr val="0C0CFF"/>
                          </a:solidFill>
                          <a:effectLst/>
                          <a:latin typeface="+mn-ea"/>
                          <a:ea typeface="+mn-ea"/>
                        </a:rPr>
                        <a:t>주</a:t>
                      </a:r>
                      <a:endParaRPr lang="ko-KR" altLang="en-US" sz="12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E5E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200" b="1" kern="0" spc="-40" dirty="0">
                          <a:solidFill>
                            <a:srgbClr val="0C0CFF"/>
                          </a:solidFill>
                          <a:effectLst/>
                          <a:latin typeface="+mn-ea"/>
                          <a:ea typeface="+mn-ea"/>
                        </a:rPr>
                        <a:t>3</a:t>
                      </a:r>
                      <a:r>
                        <a:rPr lang="ko-KR" altLang="en-US" sz="1200" b="1" kern="0" spc="-40" dirty="0">
                          <a:solidFill>
                            <a:srgbClr val="0C0CFF"/>
                          </a:solidFill>
                          <a:effectLst/>
                          <a:latin typeface="+mn-ea"/>
                          <a:ea typeface="+mn-ea"/>
                        </a:rPr>
                        <a:t>주</a:t>
                      </a:r>
                      <a:endParaRPr lang="ko-KR" altLang="en-US" sz="12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E5E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200" b="1" kern="0" spc="-40" dirty="0">
                          <a:solidFill>
                            <a:srgbClr val="0C0CFF"/>
                          </a:solidFill>
                          <a:effectLst/>
                          <a:latin typeface="+mn-ea"/>
                          <a:ea typeface="+mn-ea"/>
                        </a:rPr>
                        <a:t>4</a:t>
                      </a:r>
                      <a:r>
                        <a:rPr lang="ko-KR" altLang="en-US" sz="1200" b="1" kern="0" spc="-40" dirty="0">
                          <a:solidFill>
                            <a:srgbClr val="0C0CFF"/>
                          </a:solidFill>
                          <a:effectLst/>
                          <a:latin typeface="+mn-ea"/>
                          <a:ea typeface="+mn-ea"/>
                        </a:rPr>
                        <a:t>주</a:t>
                      </a:r>
                      <a:endParaRPr lang="ko-KR" altLang="en-US" sz="12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200" b="1" kern="0" spc="-40" dirty="0">
                          <a:solidFill>
                            <a:srgbClr val="0C0CFF"/>
                          </a:solidFill>
                          <a:effectLst/>
                          <a:latin typeface="+mn-ea"/>
                          <a:ea typeface="+mn-ea"/>
                        </a:rPr>
                        <a:t>5</a:t>
                      </a:r>
                      <a:r>
                        <a:rPr lang="ko-KR" altLang="en-US" sz="1200" b="1" kern="0" spc="-40" dirty="0">
                          <a:solidFill>
                            <a:srgbClr val="0C0CFF"/>
                          </a:solidFill>
                          <a:effectLst/>
                          <a:latin typeface="+mn-ea"/>
                          <a:ea typeface="+mn-ea"/>
                        </a:rPr>
                        <a:t>주</a:t>
                      </a:r>
                      <a:endParaRPr lang="ko-KR" altLang="en-US" sz="12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E5E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200" b="1" kern="0" spc="-40" dirty="0">
                          <a:solidFill>
                            <a:srgbClr val="0C0CFF"/>
                          </a:solidFill>
                          <a:effectLst/>
                          <a:latin typeface="+mn-ea"/>
                          <a:ea typeface="+mn-ea"/>
                        </a:rPr>
                        <a:t>6</a:t>
                      </a:r>
                      <a:r>
                        <a:rPr lang="ko-KR" altLang="en-US" sz="1200" b="1" kern="0" spc="-40" dirty="0">
                          <a:solidFill>
                            <a:srgbClr val="0C0CFF"/>
                          </a:solidFill>
                          <a:effectLst/>
                          <a:latin typeface="+mn-ea"/>
                          <a:ea typeface="+mn-ea"/>
                        </a:rPr>
                        <a:t>주</a:t>
                      </a:r>
                      <a:endParaRPr lang="ko-KR" altLang="en-US" sz="12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200" b="1" kern="0" spc="-40">
                          <a:solidFill>
                            <a:srgbClr val="0C0CFF"/>
                          </a:solidFill>
                          <a:effectLst/>
                          <a:latin typeface="+mn-ea"/>
                          <a:ea typeface="+mn-ea"/>
                        </a:rPr>
                        <a:t>7</a:t>
                      </a:r>
                      <a:r>
                        <a:rPr lang="ko-KR" altLang="en-US" sz="1200" b="1" kern="0" spc="-40">
                          <a:solidFill>
                            <a:srgbClr val="0C0CFF"/>
                          </a:solidFill>
                          <a:effectLst/>
                          <a:latin typeface="+mn-ea"/>
                          <a:ea typeface="+mn-ea"/>
                        </a:rPr>
                        <a:t>주</a:t>
                      </a:r>
                      <a:endParaRPr lang="ko-KR" altLang="en-US" sz="1200" kern="0" spc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E5E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200" b="1" kern="0" spc="-40">
                          <a:solidFill>
                            <a:srgbClr val="0C0CFF"/>
                          </a:solidFill>
                          <a:effectLst/>
                          <a:latin typeface="+mn-ea"/>
                          <a:ea typeface="+mn-ea"/>
                        </a:rPr>
                        <a:t>8</a:t>
                      </a:r>
                      <a:r>
                        <a:rPr lang="ko-KR" altLang="en-US" sz="1200" b="1" kern="0" spc="-40">
                          <a:solidFill>
                            <a:srgbClr val="0C0CFF"/>
                          </a:solidFill>
                          <a:effectLst/>
                          <a:latin typeface="+mn-ea"/>
                          <a:ea typeface="+mn-ea"/>
                        </a:rPr>
                        <a:t>주</a:t>
                      </a:r>
                      <a:endParaRPr lang="ko-KR" altLang="en-US" sz="1200" kern="0" spc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E5E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200" b="1" kern="0" spc="-40">
                          <a:solidFill>
                            <a:srgbClr val="0C0CFF"/>
                          </a:solidFill>
                          <a:effectLst/>
                          <a:latin typeface="+mn-ea"/>
                          <a:ea typeface="+mn-ea"/>
                        </a:rPr>
                        <a:t>9</a:t>
                      </a:r>
                      <a:r>
                        <a:rPr lang="ko-KR" altLang="en-US" sz="1200" b="1" kern="0" spc="-40">
                          <a:solidFill>
                            <a:srgbClr val="0C0CFF"/>
                          </a:solidFill>
                          <a:effectLst/>
                          <a:latin typeface="+mn-ea"/>
                          <a:ea typeface="+mn-ea"/>
                        </a:rPr>
                        <a:t>주</a:t>
                      </a:r>
                      <a:endParaRPr lang="ko-KR" altLang="en-US" sz="1200" kern="0" spc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E5E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200" b="1" kern="0" spc="-40">
                          <a:solidFill>
                            <a:srgbClr val="0C0CFF"/>
                          </a:solidFill>
                          <a:effectLst/>
                          <a:latin typeface="+mn-ea"/>
                          <a:ea typeface="+mn-ea"/>
                        </a:rPr>
                        <a:t>10</a:t>
                      </a:r>
                      <a:r>
                        <a:rPr lang="ko-KR" altLang="en-US" sz="1200" b="1" kern="0" spc="-40">
                          <a:solidFill>
                            <a:srgbClr val="0C0CFF"/>
                          </a:solidFill>
                          <a:effectLst/>
                          <a:latin typeface="+mn-ea"/>
                          <a:ea typeface="+mn-ea"/>
                        </a:rPr>
                        <a:t>주</a:t>
                      </a:r>
                      <a:endParaRPr lang="ko-KR" altLang="en-US" sz="1200" kern="0" spc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E5E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200" b="1" kern="0" spc="-40">
                          <a:solidFill>
                            <a:srgbClr val="0C0CFF"/>
                          </a:solidFill>
                          <a:effectLst/>
                          <a:latin typeface="+mn-ea"/>
                          <a:ea typeface="+mn-ea"/>
                        </a:rPr>
                        <a:t>11</a:t>
                      </a:r>
                      <a:r>
                        <a:rPr lang="ko-KR" altLang="en-US" sz="1200" b="1" kern="0" spc="-40">
                          <a:solidFill>
                            <a:srgbClr val="0C0CFF"/>
                          </a:solidFill>
                          <a:effectLst/>
                          <a:latin typeface="+mn-ea"/>
                          <a:ea typeface="+mn-ea"/>
                        </a:rPr>
                        <a:t>주</a:t>
                      </a:r>
                      <a:endParaRPr lang="ko-KR" altLang="en-US" sz="1200" kern="0" spc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E5E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200" b="1" kern="0" spc="-40">
                          <a:solidFill>
                            <a:srgbClr val="0C0CFF"/>
                          </a:solidFill>
                          <a:effectLst/>
                          <a:latin typeface="+mn-ea"/>
                          <a:ea typeface="+mn-ea"/>
                        </a:rPr>
                        <a:t>12</a:t>
                      </a:r>
                      <a:r>
                        <a:rPr lang="ko-KR" altLang="en-US" sz="1200" b="1" kern="0" spc="-40">
                          <a:solidFill>
                            <a:srgbClr val="0C0CFF"/>
                          </a:solidFill>
                          <a:effectLst/>
                          <a:latin typeface="+mn-ea"/>
                          <a:ea typeface="+mn-ea"/>
                        </a:rPr>
                        <a:t>주</a:t>
                      </a:r>
                      <a:endParaRPr lang="ko-KR" altLang="en-US" sz="1200" kern="0" spc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E5E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200" b="1" kern="0" spc="-40">
                          <a:solidFill>
                            <a:srgbClr val="0C0CFF"/>
                          </a:solidFill>
                          <a:effectLst/>
                          <a:latin typeface="+mn-ea"/>
                          <a:ea typeface="+mn-ea"/>
                        </a:rPr>
                        <a:t>13</a:t>
                      </a:r>
                      <a:r>
                        <a:rPr lang="ko-KR" altLang="en-US" sz="1200" b="1" kern="0" spc="-40">
                          <a:solidFill>
                            <a:srgbClr val="0C0CFF"/>
                          </a:solidFill>
                          <a:effectLst/>
                          <a:latin typeface="+mn-ea"/>
                          <a:ea typeface="+mn-ea"/>
                        </a:rPr>
                        <a:t>주</a:t>
                      </a:r>
                      <a:endParaRPr lang="ko-KR" altLang="en-US" sz="1200" kern="0" spc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E5E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200" b="1" kern="0" spc="-40">
                          <a:solidFill>
                            <a:srgbClr val="0C0CFF"/>
                          </a:solidFill>
                          <a:effectLst/>
                          <a:latin typeface="+mn-ea"/>
                          <a:ea typeface="+mn-ea"/>
                        </a:rPr>
                        <a:t>14</a:t>
                      </a:r>
                      <a:r>
                        <a:rPr lang="ko-KR" altLang="en-US" sz="1200" b="1" kern="0" spc="-40">
                          <a:solidFill>
                            <a:srgbClr val="0C0CFF"/>
                          </a:solidFill>
                          <a:effectLst/>
                          <a:latin typeface="+mn-ea"/>
                          <a:ea typeface="+mn-ea"/>
                        </a:rPr>
                        <a:t>주</a:t>
                      </a:r>
                      <a:endParaRPr lang="ko-KR" altLang="en-US" sz="1200" kern="0" spc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E5E5"/>
                    </a:solidFill>
                  </a:tcPr>
                </a:tc>
              </a:tr>
              <a:tr h="363855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200" kern="0" spc="-40">
                          <a:solidFill>
                            <a:srgbClr val="0C0CFF"/>
                          </a:solidFill>
                          <a:effectLst/>
                          <a:latin typeface="+mn-ea"/>
                          <a:ea typeface="+mn-ea"/>
                        </a:rPr>
                        <a:t>ZEUS </a:t>
                      </a:r>
                      <a:r>
                        <a:rPr lang="ko-KR" altLang="en-US" sz="1200" kern="0" spc="-40">
                          <a:solidFill>
                            <a:srgbClr val="0C0CFF"/>
                          </a:solidFill>
                          <a:effectLst/>
                          <a:latin typeface="+mn-ea"/>
                          <a:ea typeface="+mn-ea"/>
                        </a:rPr>
                        <a:t>장터에 이전장비 등록</a:t>
                      </a:r>
                      <a:endParaRPr lang="ko-KR" altLang="en-US" sz="1200" kern="0" spc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64770" marR="64770" marT="17907" marB="17907" anchor="ctr">
                    <a:lnL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200" kern="0" spc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200" kern="0" spc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200" kern="0" spc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2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200" kern="0" spc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2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2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2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2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200" kern="0" spc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200" kern="0" spc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200" kern="0" spc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200" kern="0" spc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200" kern="0" spc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3855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kern="0" spc="-40">
                          <a:solidFill>
                            <a:srgbClr val="0C0CFF"/>
                          </a:solidFill>
                          <a:effectLst/>
                          <a:latin typeface="+mn-ea"/>
                          <a:ea typeface="+mn-ea"/>
                        </a:rPr>
                        <a:t>유관기관 공문발송</a:t>
                      </a:r>
                      <a:endParaRPr lang="ko-KR" altLang="en-US" sz="1200" kern="0" spc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64770" marR="64770" marT="17907" marB="17907" anchor="ctr">
                    <a:lnL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200" kern="0" spc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200" kern="0" spc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200" kern="0" spc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2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200" kern="0" spc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2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200" kern="0" spc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200" kern="0" spc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2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2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200" kern="0" spc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200" kern="0" spc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200" kern="0" spc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200" kern="0" spc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3855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200" kern="0" spc="-40">
                          <a:solidFill>
                            <a:srgbClr val="0C0CFF"/>
                          </a:solidFill>
                          <a:effectLst/>
                          <a:latin typeface="+mn-ea"/>
                          <a:ea typeface="+mn-ea"/>
                        </a:rPr>
                        <a:t>ZEUS </a:t>
                      </a:r>
                      <a:r>
                        <a:rPr lang="ko-KR" altLang="en-US" sz="1200" kern="0" spc="-40">
                          <a:solidFill>
                            <a:srgbClr val="0C0CFF"/>
                          </a:solidFill>
                          <a:effectLst/>
                          <a:latin typeface="+mn-ea"/>
                          <a:ea typeface="+mn-ea"/>
                        </a:rPr>
                        <a:t>장터 공고</a:t>
                      </a:r>
                      <a:r>
                        <a:rPr lang="en-US" altLang="ko-KR" sz="1200" kern="0" spc="-40">
                          <a:solidFill>
                            <a:srgbClr val="0C0CFF"/>
                          </a:solidFill>
                          <a:effectLst/>
                          <a:latin typeface="+mn-ea"/>
                          <a:ea typeface="+mn-ea"/>
                        </a:rPr>
                        <a:t>(1</a:t>
                      </a:r>
                      <a:r>
                        <a:rPr lang="ko-KR" altLang="en-US" sz="1200" kern="0" spc="-40">
                          <a:solidFill>
                            <a:srgbClr val="0C0CFF"/>
                          </a:solidFill>
                          <a:effectLst/>
                          <a:latin typeface="+mn-ea"/>
                          <a:ea typeface="+mn-ea"/>
                        </a:rPr>
                        <a:t>차</a:t>
                      </a:r>
                      <a:r>
                        <a:rPr lang="en-US" altLang="ko-KR" sz="1200" kern="0" spc="-40">
                          <a:solidFill>
                            <a:srgbClr val="0C0CFF"/>
                          </a:solidFill>
                          <a:effectLst/>
                          <a:latin typeface="+mn-ea"/>
                          <a:ea typeface="+mn-ea"/>
                        </a:rPr>
                        <a:t>)</a:t>
                      </a:r>
                      <a:endParaRPr lang="ko-KR" altLang="en-US" sz="1200" kern="0" spc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64770" marR="64770" marT="17907" marB="17907" anchor="ctr">
                    <a:lnL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200" kern="0" spc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200" kern="0" spc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200" kern="0" spc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2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200" kern="0" spc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2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200" kern="0" spc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200" kern="0" spc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200" kern="0" spc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2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2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200" kern="0" spc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200" kern="0" spc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200" kern="0" spc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3855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200" kern="0" spc="-40">
                          <a:solidFill>
                            <a:srgbClr val="0C0CFF"/>
                          </a:solidFill>
                          <a:effectLst/>
                          <a:latin typeface="+mn-ea"/>
                          <a:ea typeface="+mn-ea"/>
                        </a:rPr>
                        <a:t>ZEUS </a:t>
                      </a:r>
                      <a:r>
                        <a:rPr lang="ko-KR" altLang="en-US" sz="1200" kern="0" spc="-40">
                          <a:solidFill>
                            <a:srgbClr val="0C0CFF"/>
                          </a:solidFill>
                          <a:effectLst/>
                          <a:latin typeface="+mn-ea"/>
                          <a:ea typeface="+mn-ea"/>
                        </a:rPr>
                        <a:t>장터 공고</a:t>
                      </a:r>
                      <a:r>
                        <a:rPr lang="en-US" altLang="ko-KR" sz="1200" kern="0" spc="-40">
                          <a:solidFill>
                            <a:srgbClr val="0C0CFF"/>
                          </a:solidFill>
                          <a:effectLst/>
                          <a:latin typeface="+mn-ea"/>
                          <a:ea typeface="+mn-ea"/>
                        </a:rPr>
                        <a:t>(1</a:t>
                      </a:r>
                      <a:r>
                        <a:rPr lang="ko-KR" altLang="en-US" sz="1200" kern="0" spc="-40">
                          <a:solidFill>
                            <a:srgbClr val="0C0CFF"/>
                          </a:solidFill>
                          <a:effectLst/>
                          <a:latin typeface="+mn-ea"/>
                          <a:ea typeface="+mn-ea"/>
                        </a:rPr>
                        <a:t>차</a:t>
                      </a:r>
                      <a:r>
                        <a:rPr lang="en-US" altLang="ko-KR" sz="1200" kern="0" spc="-40">
                          <a:solidFill>
                            <a:srgbClr val="0C0CFF"/>
                          </a:solidFill>
                          <a:effectLst/>
                          <a:latin typeface="+mn-ea"/>
                          <a:ea typeface="+mn-ea"/>
                        </a:rPr>
                        <a:t>)</a:t>
                      </a:r>
                      <a:endParaRPr lang="ko-KR" altLang="en-US" sz="1200" kern="0" spc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64770" marR="64770" marT="17907" marB="17907" anchor="ctr">
                    <a:lnL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200" kern="0" spc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200" kern="0" spc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200" kern="0" spc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2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200" kern="0" spc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2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200" kern="0" spc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200" kern="0" spc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200" kern="0" spc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200" kern="0" spc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2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2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200" kern="0" spc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200" kern="0" spc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7914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kern="0" spc="-40">
                          <a:solidFill>
                            <a:srgbClr val="0C0CFF"/>
                          </a:solidFill>
                          <a:effectLst/>
                          <a:latin typeface="+mn-ea"/>
                          <a:ea typeface="+mn-ea"/>
                        </a:rPr>
                        <a:t>이전신청마감</a:t>
                      </a:r>
                      <a:endParaRPr lang="ko-KR" altLang="en-US" sz="1200" kern="0" spc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200" kern="0" spc="-40">
                          <a:solidFill>
                            <a:srgbClr val="0C0CFF"/>
                          </a:solidFill>
                          <a:effectLst/>
                          <a:latin typeface="+mn-ea"/>
                          <a:ea typeface="+mn-ea"/>
                        </a:rPr>
                        <a:t>(</a:t>
                      </a:r>
                      <a:r>
                        <a:rPr lang="ko-KR" altLang="en-US" sz="1200" kern="0" spc="-40">
                          <a:solidFill>
                            <a:srgbClr val="0C0CFF"/>
                          </a:solidFill>
                          <a:effectLst/>
                          <a:latin typeface="+mn-ea"/>
                          <a:ea typeface="+mn-ea"/>
                        </a:rPr>
                        <a:t>신청정리</a:t>
                      </a:r>
                      <a:r>
                        <a:rPr lang="en-US" altLang="ko-KR" sz="1200" kern="0" spc="-40">
                          <a:solidFill>
                            <a:srgbClr val="0C0CFF"/>
                          </a:solidFill>
                          <a:effectLst/>
                          <a:latin typeface="+mn-ea"/>
                          <a:ea typeface="+mn-ea"/>
                        </a:rPr>
                        <a:t>)</a:t>
                      </a:r>
                      <a:endParaRPr lang="ko-KR" altLang="en-US" sz="1200" kern="0" spc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64770" marR="64770" marT="17907" marB="17907" anchor="ctr">
                    <a:lnL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200" kern="0" spc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200" kern="0" spc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200" kern="0" spc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2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200" kern="0" spc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2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200" kern="0" spc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200" kern="0" spc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200" kern="0" spc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200" kern="0" spc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200" kern="0" spc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2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2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200" kern="0" spc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42519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kern="0" spc="-40">
                          <a:solidFill>
                            <a:srgbClr val="0C0CFF"/>
                          </a:solidFill>
                          <a:effectLst/>
                          <a:latin typeface="+mn-ea"/>
                          <a:ea typeface="+mn-ea"/>
                        </a:rPr>
                        <a:t>선정기준안 마련</a:t>
                      </a:r>
                      <a:endParaRPr lang="ko-KR" altLang="en-US" sz="1200" kern="0" spc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64770" marR="64770" marT="17907" marB="17907" anchor="ctr">
                    <a:lnL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200" kern="0" spc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200" kern="0" spc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200" kern="0" spc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2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200" kern="0" spc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2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200" kern="0" spc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200" kern="0" spc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200" kern="0" spc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200" kern="0" spc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200" kern="0" spc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200" kern="0" spc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2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2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6578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kern="0" spc="-40">
                          <a:solidFill>
                            <a:srgbClr val="0C0CFF"/>
                          </a:solidFill>
                          <a:effectLst/>
                          <a:latin typeface="+mn-ea"/>
                          <a:ea typeface="+mn-ea"/>
                        </a:rPr>
                        <a:t>이전기관선정</a:t>
                      </a:r>
                      <a:endParaRPr lang="ko-KR" altLang="en-US" sz="1200" kern="0" spc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64770" marR="64770" marT="17907" marB="17907" anchor="ctr">
                    <a:lnL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200" kern="0" spc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200" kern="0" spc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200" kern="0" spc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2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200" kern="0" spc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2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200" kern="0" spc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200" kern="0" spc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200" kern="0" spc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200" kern="0" spc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200" kern="0" spc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200" kern="0" spc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200" kern="0" spc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2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6578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kern="0" spc="-40">
                          <a:solidFill>
                            <a:srgbClr val="0C0CFF"/>
                          </a:solidFill>
                          <a:effectLst/>
                          <a:latin typeface="+mn-ea"/>
                          <a:ea typeface="+mn-ea"/>
                        </a:rPr>
                        <a:t>장비이전</a:t>
                      </a:r>
                      <a:endParaRPr lang="ko-KR" altLang="en-US" sz="1200" kern="0" spc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64770" marR="64770" marT="17907" marB="17907" anchor="ctr">
                    <a:lnL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200" kern="0" spc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200" kern="0" spc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200" kern="0" spc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2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200" kern="0" spc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2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200" kern="0" spc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200" kern="0" spc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200" kern="0" spc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200" kern="0" spc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200" kern="0" spc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200" kern="0" spc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200" kern="0" spc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2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CC"/>
                    </a:solidFill>
                  </a:tcPr>
                </a:tc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4331366" y="548639"/>
            <a:ext cx="241765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4000" dirty="0" smtClean="0"/>
              <a:t>전체 일정</a:t>
            </a:r>
            <a:endParaRPr lang="ko-KR" altLang="en-US" sz="4000" dirty="0"/>
          </a:p>
        </p:txBody>
      </p:sp>
      <p:sp>
        <p:nvSpPr>
          <p:cNvPr id="6" name="TextBox 5"/>
          <p:cNvSpPr txBox="1"/>
          <p:nvPr/>
        </p:nvSpPr>
        <p:spPr>
          <a:xfrm>
            <a:off x="5216892" y="5919536"/>
            <a:ext cx="110479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b="1" dirty="0" smtClean="0">
                <a:solidFill>
                  <a:srgbClr val="FF0000"/>
                </a:solidFill>
              </a:rPr>
              <a:t>현재</a:t>
            </a:r>
            <a:endParaRPr lang="en-US" altLang="ko-KR" b="1" dirty="0" smtClean="0">
              <a:solidFill>
                <a:srgbClr val="FF0000"/>
              </a:solidFill>
            </a:endParaRPr>
          </a:p>
          <a:p>
            <a:r>
              <a:rPr lang="en-US" altLang="ko-KR" b="1" dirty="0" smtClean="0">
                <a:solidFill>
                  <a:srgbClr val="FF0000"/>
                </a:solidFill>
              </a:rPr>
              <a:t>2015.3.9</a:t>
            </a:r>
            <a:endParaRPr lang="ko-KR" altLang="en-US" b="1" dirty="0">
              <a:solidFill>
                <a:srgbClr val="FF000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853186" y="1771046"/>
            <a:ext cx="71686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200" dirty="0" smtClean="0"/>
              <a:t>4</a:t>
            </a:r>
            <a:r>
              <a:rPr lang="ko-KR" altLang="en-US" sz="1200" dirty="0" smtClean="0"/>
              <a:t>월 </a:t>
            </a:r>
            <a:r>
              <a:rPr lang="en-US" altLang="ko-KR" sz="1200" dirty="0" smtClean="0"/>
              <a:t>1</a:t>
            </a:r>
            <a:r>
              <a:rPr lang="ko-KR" altLang="en-US" sz="1200" dirty="0" smtClean="0"/>
              <a:t>주</a:t>
            </a:r>
            <a:endParaRPr lang="ko-KR" altLang="en-US" sz="1200" dirty="0"/>
          </a:p>
        </p:txBody>
      </p:sp>
      <p:sp>
        <p:nvSpPr>
          <p:cNvPr id="8" name="TextBox 7"/>
          <p:cNvSpPr txBox="1"/>
          <p:nvPr/>
        </p:nvSpPr>
        <p:spPr>
          <a:xfrm>
            <a:off x="9132767" y="1802648"/>
            <a:ext cx="71686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200" dirty="0" smtClean="0"/>
              <a:t>5</a:t>
            </a:r>
            <a:r>
              <a:rPr lang="ko-KR" altLang="en-US" sz="1200" dirty="0" smtClean="0"/>
              <a:t>월 </a:t>
            </a:r>
            <a:r>
              <a:rPr lang="en-US" altLang="ko-KR" sz="1200" dirty="0" smtClean="0"/>
              <a:t>1</a:t>
            </a:r>
            <a:r>
              <a:rPr lang="ko-KR" altLang="en-US" sz="1200" dirty="0" smtClean="0"/>
              <a:t>주</a:t>
            </a:r>
            <a:endParaRPr lang="ko-KR" altLang="en-US" sz="1200" dirty="0"/>
          </a:p>
        </p:txBody>
      </p:sp>
    </p:spTree>
    <p:extLst>
      <p:ext uri="{BB962C8B-B14F-4D97-AF65-F5344CB8AC3E}">
        <p14:creationId xmlns:p14="http://schemas.microsoft.com/office/powerpoint/2010/main" val="287049921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표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55838012"/>
              </p:ext>
            </p:extLst>
          </p:nvPr>
        </p:nvGraphicFramePr>
        <p:xfrm>
          <a:off x="2560320" y="1828800"/>
          <a:ext cx="7389471" cy="4297993"/>
        </p:xfrm>
        <a:graphic>
          <a:graphicData uri="http://schemas.openxmlformats.org/drawingml/2006/table">
            <a:tbl>
              <a:tblPr/>
              <a:tblGrid>
                <a:gridCol w="1769460"/>
                <a:gridCol w="5620011"/>
              </a:tblGrid>
              <a:tr h="359723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b="1" kern="0" spc="-4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평가항목</a:t>
                      </a:r>
                      <a:endParaRPr lang="ko-KR" altLang="en-US" sz="12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64770" marR="64770" marT="17907" marB="17907" anchor="ctr">
                    <a:lnL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b="1" kern="0" spc="-4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내용</a:t>
                      </a:r>
                      <a:endParaRPr lang="ko-KR" altLang="en-US" sz="12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</a:tr>
              <a:tr h="1099439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kern="0" spc="-4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연구개발활동과의</a:t>
                      </a:r>
                      <a:endParaRPr lang="ko-KR" altLang="en-US" sz="1200" kern="0" spc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kern="0" spc="-4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부합성</a:t>
                      </a:r>
                      <a:endParaRPr lang="ko-KR" altLang="en-US" sz="1200" kern="0" spc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64770" marR="64770" marT="17907" marB="17907" anchor="ctr">
                    <a:lnL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200" kern="0" spc="-4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• </a:t>
                      </a:r>
                      <a:r>
                        <a:rPr lang="ko-KR" altLang="en-US" sz="1200" kern="0" spc="-4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주요 연구 실적</a:t>
                      </a:r>
                      <a:r>
                        <a:rPr lang="en-US" altLang="ko-KR" sz="1200" kern="0" spc="-4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(</a:t>
                      </a:r>
                      <a:r>
                        <a:rPr lang="ko-KR" altLang="en-US" sz="1200" kern="0" spc="-4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논문</a:t>
                      </a:r>
                      <a:r>
                        <a:rPr lang="en-US" altLang="ko-KR" sz="1200" kern="0" spc="-4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, </a:t>
                      </a:r>
                      <a:r>
                        <a:rPr lang="ko-KR" altLang="en-US" sz="1200" kern="0" spc="-4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저서</a:t>
                      </a:r>
                      <a:r>
                        <a:rPr lang="en-US" altLang="ko-KR" sz="1200" kern="0" spc="-4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, </a:t>
                      </a:r>
                      <a:r>
                        <a:rPr lang="ko-KR" altLang="en-US" sz="1200" kern="0" spc="-4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특허 등</a:t>
                      </a:r>
                      <a:r>
                        <a:rPr lang="en-US" altLang="ko-KR" sz="1200" kern="0" spc="-4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)</a:t>
                      </a:r>
                      <a:endParaRPr lang="ko-KR" altLang="en-US" sz="12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  <a:p>
                      <a:pPr marL="0" marR="0" indent="0" algn="l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200" kern="0" spc="-4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• </a:t>
                      </a:r>
                      <a:r>
                        <a:rPr lang="ko-KR" altLang="en-US" sz="1200" kern="0" spc="-4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주요 연구 경력</a:t>
                      </a:r>
                      <a:r>
                        <a:rPr lang="en-US" altLang="ko-KR" sz="1200" kern="0" spc="-4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(</a:t>
                      </a:r>
                      <a:r>
                        <a:rPr lang="ko-KR" altLang="en-US" sz="1200" kern="0" spc="-4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최근 </a:t>
                      </a:r>
                      <a:r>
                        <a:rPr lang="en-US" altLang="ko-KR" sz="1200" kern="0" spc="-4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5</a:t>
                      </a:r>
                      <a:r>
                        <a:rPr lang="ko-KR" altLang="en-US" sz="1200" kern="0" spc="-4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년간 주요 직책</a:t>
                      </a:r>
                      <a:r>
                        <a:rPr lang="en-US" altLang="ko-KR" sz="1200" kern="0" spc="-4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, </a:t>
                      </a:r>
                      <a:r>
                        <a:rPr lang="ko-KR" altLang="en-US" sz="1200" kern="0" spc="-4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수행연구과제</a:t>
                      </a:r>
                      <a:r>
                        <a:rPr lang="en-US" altLang="ko-KR" sz="1200" kern="0" spc="-4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)</a:t>
                      </a:r>
                      <a:endParaRPr lang="ko-KR" altLang="en-US" sz="12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  <a:p>
                      <a:pPr marL="0" marR="0" indent="0" algn="l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200" kern="0" spc="-4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• </a:t>
                      </a:r>
                      <a:r>
                        <a:rPr lang="ko-KR" altLang="en-US" sz="1200" kern="0" spc="-4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신진연구자 해당 여부</a:t>
                      </a:r>
                      <a:endParaRPr lang="ko-KR" altLang="en-US" sz="12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  <a:p>
                      <a:pPr marL="0" marR="0" indent="0" algn="l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200" kern="0" spc="-4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• </a:t>
                      </a:r>
                      <a:r>
                        <a:rPr lang="ko-KR" altLang="en-US" sz="1200" kern="0" spc="-4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연구시설</a:t>
                      </a:r>
                      <a:r>
                        <a:rPr lang="en-US" altLang="ko-KR" sz="1200" kern="0" spc="-4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·</a:t>
                      </a:r>
                      <a:r>
                        <a:rPr lang="ko-KR" altLang="en-US" sz="1200" kern="0" spc="-4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장비를 활용한 연구계획</a:t>
                      </a:r>
                      <a:endParaRPr lang="ko-KR" altLang="en-US" sz="12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43279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kern="0" spc="-4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활용계획의 우수성</a:t>
                      </a:r>
                      <a:endParaRPr lang="ko-KR" altLang="en-US" sz="1200" kern="0" spc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64770" marR="64770" marT="17907" marB="17907" anchor="ctr">
                    <a:lnL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200" kern="0" spc="-4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• </a:t>
                      </a:r>
                      <a:r>
                        <a:rPr lang="ko-KR" altLang="en-US" sz="1200" kern="0" spc="-4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연구시설</a:t>
                      </a:r>
                      <a:r>
                        <a:rPr lang="en-US" altLang="ko-KR" sz="1200" kern="0" spc="-4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·</a:t>
                      </a:r>
                      <a:r>
                        <a:rPr lang="ko-KR" altLang="en-US" sz="1200" kern="0" spc="-4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장비 이용 건수 </a:t>
                      </a:r>
                      <a:r>
                        <a:rPr lang="en-US" altLang="ko-KR" sz="1200" kern="0" spc="-4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/ </a:t>
                      </a:r>
                      <a:r>
                        <a:rPr lang="ko-KR" altLang="en-US" sz="1200" kern="0" spc="-4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이용자 수 </a:t>
                      </a:r>
                      <a:r>
                        <a:rPr lang="en-US" altLang="ko-KR" sz="1200" kern="0" spc="-4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/ </a:t>
                      </a:r>
                      <a:r>
                        <a:rPr lang="ko-KR" altLang="en-US" sz="1200" kern="0" spc="-4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시료 수</a:t>
                      </a:r>
                      <a:endParaRPr lang="ko-KR" altLang="en-US" sz="12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  <a:p>
                      <a:pPr marL="0" marR="0" indent="0" algn="l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200" kern="0" spc="-4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• </a:t>
                      </a:r>
                      <a:r>
                        <a:rPr lang="ko-KR" altLang="en-US" sz="1200" kern="0" spc="-4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연구시설</a:t>
                      </a:r>
                      <a:r>
                        <a:rPr lang="en-US" altLang="ko-KR" sz="1200" kern="0" spc="-4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·</a:t>
                      </a:r>
                      <a:r>
                        <a:rPr lang="ko-KR" altLang="en-US" sz="1200" kern="0" spc="-4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장비 활용 논문 수</a:t>
                      </a:r>
                      <a:r>
                        <a:rPr lang="en-US" altLang="ko-KR" sz="1200" kern="0" spc="-4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(SCI / </a:t>
                      </a:r>
                      <a:r>
                        <a:rPr lang="ko-KR" altLang="en-US" sz="1200" kern="0" spc="-4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비</a:t>
                      </a:r>
                      <a:r>
                        <a:rPr lang="en-US" altLang="ko-KR" sz="1200" kern="0" spc="-4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SCI)</a:t>
                      </a:r>
                      <a:endParaRPr lang="ko-KR" altLang="en-US" sz="12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  <a:p>
                      <a:pPr marL="0" marR="0" indent="0" algn="l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200" kern="0" spc="-4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• </a:t>
                      </a:r>
                      <a:r>
                        <a:rPr lang="ko-KR" altLang="en-US" sz="1200" kern="0" spc="-4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연구시설</a:t>
                      </a:r>
                      <a:r>
                        <a:rPr lang="en-US" altLang="ko-KR" sz="1200" kern="0" spc="-4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·</a:t>
                      </a:r>
                      <a:r>
                        <a:rPr lang="ko-KR" altLang="en-US" sz="1200" kern="0" spc="-4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장비 활용 특허 수</a:t>
                      </a:r>
                      <a:r>
                        <a:rPr lang="en-US" altLang="ko-KR" sz="1200" kern="0" spc="-4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(</a:t>
                      </a:r>
                      <a:r>
                        <a:rPr lang="ko-KR" altLang="en-US" sz="1200" kern="0" spc="-4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국내 </a:t>
                      </a:r>
                      <a:r>
                        <a:rPr lang="en-US" altLang="ko-KR" sz="1200" kern="0" spc="-4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/ </a:t>
                      </a:r>
                      <a:r>
                        <a:rPr lang="ko-KR" altLang="en-US" sz="1200" kern="0" spc="-4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삼극특허</a:t>
                      </a:r>
                      <a:r>
                        <a:rPr lang="en-US" altLang="ko-KR" sz="1200" kern="0" spc="-4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)</a:t>
                      </a:r>
                      <a:endParaRPr lang="ko-KR" altLang="en-US" sz="12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  <a:p>
                      <a:pPr marL="0" marR="0" indent="0" algn="l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200" kern="0" spc="-4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• </a:t>
                      </a:r>
                      <a:r>
                        <a:rPr lang="ko-KR" altLang="en-US" sz="1200" kern="0" spc="-4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연구시설</a:t>
                      </a:r>
                      <a:r>
                        <a:rPr lang="en-US" altLang="ko-KR" sz="1200" kern="0" spc="-4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·</a:t>
                      </a:r>
                      <a:r>
                        <a:rPr lang="ko-KR" altLang="en-US" sz="1200" kern="0" spc="-4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장비 활용 기술이전 수</a:t>
                      </a:r>
                      <a:endParaRPr lang="ko-KR" altLang="en-US" sz="12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  <a:p>
                      <a:pPr marL="0" marR="0" indent="0" algn="l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200" kern="0" spc="-4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• </a:t>
                      </a:r>
                      <a:r>
                        <a:rPr lang="ko-KR" altLang="en-US" sz="1200" kern="0" spc="-4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연구시설</a:t>
                      </a:r>
                      <a:r>
                        <a:rPr lang="en-US" altLang="ko-KR" sz="1200" kern="0" spc="-4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·</a:t>
                      </a:r>
                      <a:r>
                        <a:rPr lang="ko-KR" altLang="en-US" sz="1200" kern="0" spc="-4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장비 활용 교육건수</a:t>
                      </a:r>
                      <a:r>
                        <a:rPr lang="en-US" altLang="ko-KR" sz="1200" kern="0" spc="-4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(</a:t>
                      </a:r>
                      <a:r>
                        <a:rPr lang="ko-KR" altLang="en-US" sz="1200" kern="0" spc="-4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교육 과정 </a:t>
                      </a:r>
                      <a:r>
                        <a:rPr lang="en-US" altLang="ko-KR" sz="1200" kern="0" spc="-4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/ </a:t>
                      </a:r>
                      <a:r>
                        <a:rPr lang="ko-KR" altLang="en-US" sz="1200" kern="0" spc="-4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교육인원</a:t>
                      </a:r>
                      <a:r>
                        <a:rPr lang="en-US" altLang="ko-KR" sz="1200" kern="0" spc="-4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)</a:t>
                      </a:r>
                      <a:endParaRPr lang="ko-KR" altLang="en-US" sz="12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55599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kern="0" spc="-4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공동활용계획의 적절성</a:t>
                      </a:r>
                      <a:endParaRPr lang="ko-KR" altLang="en-US" sz="1200" kern="0" spc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64770" marR="64770" marT="17907" marB="17907" anchor="ctr">
                    <a:lnL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-885190" algn="just" fontAlgn="base" latinLnBrk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200" kern="0" spc="-4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• </a:t>
                      </a:r>
                      <a:r>
                        <a:rPr lang="ko-KR" altLang="en-US" sz="1200" kern="0" spc="-4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공동활용시스템 구축 여부</a:t>
                      </a:r>
                      <a:endParaRPr lang="ko-KR" altLang="en-US" sz="12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  <a:p>
                      <a:pPr marL="0" marR="0" indent="0" algn="l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200" kern="0" spc="-4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• </a:t>
                      </a:r>
                      <a:r>
                        <a:rPr lang="ko-KR" altLang="en-US" sz="1200" kern="0" spc="-4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공동활용서비스 추진 방안 및 일정</a:t>
                      </a:r>
                      <a:endParaRPr lang="ko-KR" altLang="en-US" sz="12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  <a:p>
                      <a:pPr marL="0" marR="0" indent="0" algn="l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200" kern="0" spc="-4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• </a:t>
                      </a:r>
                      <a:r>
                        <a:rPr lang="ko-KR" altLang="en-US" sz="1200" kern="0" spc="-4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향후 </a:t>
                      </a:r>
                      <a:r>
                        <a:rPr lang="en-US" altLang="ko-KR" sz="1200" kern="0" spc="-4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5</a:t>
                      </a:r>
                      <a:r>
                        <a:rPr lang="ko-KR" altLang="en-US" sz="1200" kern="0" spc="-4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년간 공동활용서비스 실적</a:t>
                      </a:r>
                      <a:r>
                        <a:rPr lang="en-US" altLang="ko-KR" sz="1200" kern="0" spc="-4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(</a:t>
                      </a:r>
                      <a:r>
                        <a:rPr lang="ko-KR" altLang="en-US" sz="1200" kern="0" spc="-4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기관 내부 </a:t>
                      </a:r>
                      <a:r>
                        <a:rPr lang="en-US" altLang="ko-KR" sz="1200" kern="0" spc="-4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/ </a:t>
                      </a:r>
                      <a:r>
                        <a:rPr lang="ko-KR" altLang="en-US" sz="1200" kern="0" spc="-4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외부</a:t>
                      </a:r>
                      <a:r>
                        <a:rPr lang="en-US" altLang="ko-KR" sz="1200" kern="0" spc="-4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)</a:t>
                      </a:r>
                      <a:endParaRPr lang="ko-KR" altLang="en-US" sz="12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39953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kern="0" spc="-4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설치환경의 적정성</a:t>
                      </a:r>
                      <a:endParaRPr lang="ko-KR" altLang="en-US" sz="1200" kern="0" spc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64770" marR="64770" marT="17907" marB="17907" anchor="ctr">
                    <a:lnL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200" kern="0" spc="-4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• </a:t>
                      </a:r>
                      <a:r>
                        <a:rPr lang="ko-KR" altLang="en-US" sz="1200" kern="0" spc="-4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연구시설</a:t>
                      </a:r>
                      <a:r>
                        <a:rPr lang="en-US" altLang="ko-KR" sz="1200" kern="0" spc="-4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·</a:t>
                      </a:r>
                      <a:r>
                        <a:rPr lang="ko-KR" altLang="en-US" sz="1200" kern="0" spc="-4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장비 운영비</a:t>
                      </a:r>
                      <a:r>
                        <a:rPr lang="en-US" altLang="ko-KR" sz="1200" kern="0" spc="-4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(</a:t>
                      </a:r>
                      <a:r>
                        <a:rPr lang="ko-KR" altLang="en-US" sz="1200" kern="0" spc="-4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운영비 </a:t>
                      </a:r>
                      <a:r>
                        <a:rPr lang="en-US" altLang="ko-KR" sz="1200" kern="0" spc="-4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/ </a:t>
                      </a:r>
                      <a:r>
                        <a:rPr lang="ko-KR" altLang="en-US" sz="1200" kern="0" spc="-4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수선충당금</a:t>
                      </a:r>
                      <a:r>
                        <a:rPr lang="en-US" altLang="ko-KR" sz="1200" kern="0" spc="-4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)</a:t>
                      </a:r>
                      <a:endParaRPr lang="ko-KR" altLang="en-US" sz="12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  <a:p>
                      <a:pPr marL="0" marR="0" indent="0" algn="l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200" kern="0" spc="-4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• </a:t>
                      </a:r>
                      <a:r>
                        <a:rPr lang="ko-KR" altLang="en-US" sz="1200" kern="0" spc="-4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연구시설</a:t>
                      </a:r>
                      <a:r>
                        <a:rPr lang="en-US" altLang="ko-KR" sz="1200" kern="0" spc="-4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·</a:t>
                      </a:r>
                      <a:r>
                        <a:rPr lang="ko-KR" altLang="en-US" sz="1200" kern="0" spc="-4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장비 운영인력</a:t>
                      </a:r>
                      <a:r>
                        <a:rPr lang="en-US" altLang="ko-KR" sz="1200" kern="0" spc="-4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(</a:t>
                      </a:r>
                      <a:r>
                        <a:rPr lang="ko-KR" altLang="en-US" sz="1200" kern="0" spc="-4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정규직 </a:t>
                      </a:r>
                      <a:r>
                        <a:rPr lang="en-US" altLang="ko-KR" sz="1200" kern="0" spc="-4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/ </a:t>
                      </a:r>
                      <a:r>
                        <a:rPr lang="ko-KR" altLang="en-US" sz="1200" kern="0" spc="-40" dirty="0" err="1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비정규직</a:t>
                      </a:r>
                      <a:r>
                        <a:rPr lang="en-US" altLang="ko-KR" sz="1200" kern="0" spc="-4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)</a:t>
                      </a:r>
                      <a:endParaRPr lang="ko-KR" altLang="en-US" sz="12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3551719" y="548639"/>
            <a:ext cx="483177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4000" dirty="0" smtClean="0"/>
              <a:t>이전 기관 선정 기준</a:t>
            </a:r>
            <a:endParaRPr lang="ko-KR" altLang="en-US" sz="4000" dirty="0"/>
          </a:p>
        </p:txBody>
      </p:sp>
    </p:spTree>
    <p:extLst>
      <p:ext uri="{BB962C8B-B14F-4D97-AF65-F5344CB8AC3E}">
        <p14:creationId xmlns:p14="http://schemas.microsoft.com/office/powerpoint/2010/main" val="122473263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79</TotalTime>
  <Words>460</Words>
  <Application>Microsoft Office PowerPoint</Application>
  <PresentationFormat>와이드스크린</PresentationFormat>
  <Paragraphs>150</Paragraphs>
  <Slides>8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5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8</vt:i4>
      </vt:variant>
    </vt:vector>
  </HeadingPairs>
  <TitlesOfParts>
    <vt:vector size="14" baseType="lpstr">
      <vt:lpstr>맑은 고딕</vt:lpstr>
      <vt:lpstr>바탕</vt:lpstr>
      <vt:lpstr>함초롬바탕</vt:lpstr>
      <vt:lpstr>휴먼명조</vt:lpstr>
      <vt:lpstr>Arial</vt:lpstr>
      <vt:lpstr>Office 테마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kelvin</dc:creator>
  <cp:lastModifiedBy>kelvin</cp:lastModifiedBy>
  <cp:revision>15</cp:revision>
  <dcterms:created xsi:type="dcterms:W3CDTF">2016-02-25T00:18:02Z</dcterms:created>
  <dcterms:modified xsi:type="dcterms:W3CDTF">2016-03-08T04:52:53Z</dcterms:modified>
</cp:coreProperties>
</file>